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6" r:id="rId5"/>
  </p:sldMasterIdLst>
  <p:notesMasterIdLst>
    <p:notesMasterId r:id="rId43"/>
  </p:notesMasterIdLst>
  <p:handoutMasterIdLst>
    <p:handoutMasterId r:id="rId44"/>
  </p:handoutMasterIdLst>
  <p:sldIdLst>
    <p:sldId id="256" r:id="rId6"/>
    <p:sldId id="258" r:id="rId7"/>
    <p:sldId id="259" r:id="rId8"/>
    <p:sldId id="261" r:id="rId9"/>
    <p:sldId id="260" r:id="rId10"/>
    <p:sldId id="262" r:id="rId11"/>
    <p:sldId id="263" r:id="rId12"/>
    <p:sldId id="264" r:id="rId13"/>
    <p:sldId id="265" r:id="rId14"/>
    <p:sldId id="266" r:id="rId15"/>
    <p:sldId id="268" r:id="rId16"/>
    <p:sldId id="269" r:id="rId17"/>
    <p:sldId id="270" r:id="rId18"/>
    <p:sldId id="271" r:id="rId19"/>
    <p:sldId id="272" r:id="rId20"/>
    <p:sldId id="400" r:id="rId21"/>
    <p:sldId id="401"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361" r:id="rId37"/>
    <p:sldId id="362" r:id="rId38"/>
    <p:sldId id="363" r:id="rId39"/>
    <p:sldId id="364" r:id="rId40"/>
    <p:sldId id="365" r:id="rId41"/>
    <p:sldId id="366" r:id="rId42"/>
  </p:sldIdLst>
  <p:sldSz cx="12192000" cy="6858000"/>
  <p:notesSz cx="6858000" cy="9296400"/>
  <p:custDataLst>
    <p:tags r:id="rId45"/>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Melissa" initials="MM" lastIdx="1" clrIdx="0">
    <p:extLst>
      <p:ext uri="{19B8F6BF-5375-455C-9EA6-DF929625EA0E}">
        <p15:presenceInfo xmlns:p15="http://schemas.microsoft.com/office/powerpoint/2012/main" userId="Maher, Melissa" providerId="None"/>
      </p:ext>
    </p:extLst>
  </p:cmAuthor>
  <p:cmAuthor id="2" name="Asfaw, Yette (NIH/NIAID) [C]" initials="AY([" lastIdx="5" clrIdx="1">
    <p:extLst>
      <p:ext uri="{19B8F6BF-5375-455C-9EA6-DF929625EA0E}">
        <p15:presenceInfo xmlns:p15="http://schemas.microsoft.com/office/powerpoint/2012/main" userId="S-1-5-21-12604286-656692736-1848903544-440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7DB"/>
    <a:srgbClr val="605CB2"/>
    <a:srgbClr val="9492CB"/>
    <a:srgbClr val="F2F3EF"/>
    <a:srgbClr val="D2D2E4"/>
    <a:srgbClr val="F6F6F6"/>
    <a:srgbClr val="3A4583"/>
    <a:srgbClr val="371C68"/>
    <a:srgbClr val="33CA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9" autoAdjust="0"/>
    <p:restoredTop sz="73085" autoAdjust="0"/>
  </p:normalViewPr>
  <p:slideViewPr>
    <p:cSldViewPr snapToGrid="0">
      <p:cViewPr varScale="1">
        <p:scale>
          <a:sx n="80" d="100"/>
          <a:sy n="80" d="100"/>
        </p:scale>
        <p:origin x="516" y="96"/>
      </p:cViewPr>
      <p:guideLst>
        <p:guide orient="horz" pos="379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38"/>
    </p:cViewPr>
  </p:sorterViewPr>
  <p:notesViewPr>
    <p:cSldViewPr snapToGrid="0">
      <p:cViewPr>
        <p:scale>
          <a:sx n="70" d="100"/>
          <a:sy n="70" d="100"/>
        </p:scale>
        <p:origin x="3348" y="5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34">
              <a:defRPr sz="1200" b="0">
                <a:latin typeface="Arial" pitchFamily="34" charset="0"/>
              </a:defRPr>
            </a:lvl1pPr>
          </a:lstStyle>
          <a:p>
            <a:pPr>
              <a:defRPr/>
            </a:pPr>
            <a:endParaRPr lang="en-US"/>
          </a:p>
        </p:txBody>
      </p:sp>
      <p:sp>
        <p:nvSpPr>
          <p:cNvPr id="326659"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34">
              <a:defRPr sz="1200" b="0">
                <a:latin typeface="Arial" pitchFamily="34" charset="0"/>
              </a:defRPr>
            </a:lvl1pPr>
          </a:lstStyle>
          <a:p>
            <a:pPr>
              <a:defRPr/>
            </a:pPr>
            <a:endParaRPr lang="en-US"/>
          </a:p>
        </p:txBody>
      </p:sp>
      <p:sp>
        <p:nvSpPr>
          <p:cNvPr id="326660"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34">
              <a:defRPr sz="1200" b="0">
                <a:latin typeface="Arial" pitchFamily="34" charset="0"/>
              </a:defRPr>
            </a:lvl1pPr>
          </a:lstStyle>
          <a:p>
            <a:pPr>
              <a:defRPr/>
            </a:pPr>
            <a:endParaRPr lang="en-US"/>
          </a:p>
        </p:txBody>
      </p:sp>
      <p:sp>
        <p:nvSpPr>
          <p:cNvPr id="326661"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3034">
              <a:defRPr sz="1200" b="0">
                <a:latin typeface="Arial" pitchFamily="34" charset="0"/>
              </a:defRPr>
            </a:lvl1pPr>
          </a:lstStyle>
          <a:p>
            <a:pPr>
              <a:defRPr/>
            </a:pPr>
            <a:fld id="{61D36559-4C3F-4155-8596-80A35D2DC814}" type="slidenum">
              <a:rPr lang="en-US"/>
              <a:pPr>
                <a:defRPr/>
              </a:pPr>
              <a:t>‹#›</a:t>
            </a:fld>
            <a:endParaRPr lang="en-US"/>
          </a:p>
        </p:txBody>
      </p:sp>
    </p:spTree>
    <p:extLst>
      <p:ext uri="{BB962C8B-B14F-4D97-AF65-F5344CB8AC3E}">
        <p14:creationId xmlns:p14="http://schemas.microsoft.com/office/powerpoint/2010/main" val="337463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defTabSz="923034">
              <a:defRPr sz="1200" b="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lvl1pPr algn="r" defTabSz="923034">
              <a:defRPr sz="1200" b="0">
                <a:latin typeface="Arial"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331788" y="698500"/>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2286" tIns="46144" rIns="92286" bIns="461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defTabSz="923034">
              <a:defRPr sz="1200" b="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286" tIns="46144" rIns="92286" bIns="46144" numCol="1" anchor="b" anchorCtr="0" compatLnSpc="1">
            <a:prstTxWarp prst="textNoShape">
              <a:avLst/>
            </a:prstTxWarp>
          </a:bodyPr>
          <a:lstStyle>
            <a:lvl1pPr algn="r" defTabSz="923034">
              <a:defRPr sz="1200" b="0">
                <a:latin typeface="Arial" pitchFamily="34" charset="0"/>
              </a:defRPr>
            </a:lvl1pPr>
          </a:lstStyle>
          <a:p>
            <a:pPr>
              <a:defRPr/>
            </a:pPr>
            <a:fld id="{368669BA-BC69-4D35-9347-C3269AC20053}" type="slidenum">
              <a:rPr lang="en-US"/>
              <a:pPr>
                <a:defRPr/>
              </a:pPr>
              <a:t>‹#›</a:t>
            </a:fld>
            <a:endParaRPr lang="en-US"/>
          </a:p>
        </p:txBody>
      </p:sp>
    </p:spTree>
    <p:extLst>
      <p:ext uri="{BB962C8B-B14F-4D97-AF65-F5344CB8AC3E}">
        <p14:creationId xmlns:p14="http://schemas.microsoft.com/office/powerpoint/2010/main" val="34163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Hello,</a:t>
            </a:r>
            <a:endParaRPr lang="en-US" b="0" i="0" u="none" dirty="0"/>
          </a:p>
          <a:p>
            <a:endParaRPr lang="en-US" b="0" i="0" u="none" dirty="0"/>
          </a:p>
          <a:p>
            <a:r>
              <a:rPr lang="en-US" b="0" i="0" u="none" dirty="0"/>
              <a:t>My</a:t>
            </a:r>
            <a:r>
              <a:rPr lang="en-US" b="0" i="0" u="none" baseline="0" dirty="0"/>
              <a:t> name is </a:t>
            </a:r>
            <a:r>
              <a:rPr lang="en-US" b="0" i="0" u="none" baseline="0" dirty="0">
                <a:highlight>
                  <a:srgbClr val="FFFF00"/>
                </a:highlight>
              </a:rPr>
              <a:t>John Hojnowski </a:t>
            </a:r>
            <a:r>
              <a:rPr lang="en-US" b="0" i="0" u="none" baseline="0" dirty="0"/>
              <a:t>and I am with the DAIDS Regulatory Support Center Protocol Registration Office. I want to thank everyone for attending today and welcome you to the 2019 DAIDS Protocol </a:t>
            </a:r>
            <a:r>
              <a:rPr lang="en-US" b="0" i="0" u="none" baseline="0" dirty="0">
                <a:solidFill>
                  <a:srgbClr val="FF0000"/>
                </a:solidFill>
              </a:rPr>
              <a:t>Registration </a:t>
            </a:r>
            <a:r>
              <a:rPr lang="en-US" b="0" i="0" u="none" baseline="0" dirty="0">
                <a:solidFill>
                  <a:srgbClr val="FF0000"/>
                </a:solidFill>
                <a:highlight>
                  <a:srgbClr val="FFFF00"/>
                </a:highlight>
              </a:rPr>
              <a:t>Policy and </a:t>
            </a:r>
            <a:r>
              <a:rPr lang="en-US" b="0" i="0" u="none" baseline="0" dirty="0">
                <a:highlight>
                  <a:srgbClr val="FFFF00"/>
                </a:highlight>
              </a:rPr>
              <a:t>Manual training .</a:t>
            </a:r>
          </a:p>
          <a:p>
            <a:endParaRPr lang="en-US" i="0" u="none" baseline="0" dirty="0">
              <a:highlight>
                <a:srgbClr val="FFFF00"/>
              </a:highligh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itchFamily="34" charset="0"/>
                <a:ea typeface="+mn-ea"/>
                <a:cs typeface="+mn-cs"/>
              </a:rPr>
              <a:t>A recorded version of this training will be become available once the webinar sessions are completed.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a:t>
            </a:fld>
            <a:endParaRPr lang="en-US"/>
          </a:p>
        </p:txBody>
      </p:sp>
    </p:spTree>
    <p:extLst>
      <p:ext uri="{BB962C8B-B14F-4D97-AF65-F5344CB8AC3E}">
        <p14:creationId xmlns:p14="http://schemas.microsoft.com/office/powerpoint/2010/main" val="267839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Detailed submission instructions are available in the Clinical Trial Application Guidance found on the DAIDS RSC site and reference d in the manual.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DAIDS understands that applications are  sometimes submitted by a lead site, Clinical Trial Unit or </a:t>
            </a:r>
            <a:r>
              <a:rPr lang="en-US" b="0" i="1" u="none" strike="noStrike" dirty="0"/>
              <a:t>IN-COUNTRY SPONSOR REPRESENTATIVE </a:t>
            </a:r>
            <a:r>
              <a:rPr lang="en-US" b="0" u="none" strike="noStrike" dirty="0"/>
              <a:t>as</a:t>
            </a:r>
            <a:r>
              <a:rPr lang="en-US" b="0" u="none" dirty="0"/>
              <a:t> opposed to individually by each site.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34" charset="0"/>
                <a:ea typeface="+mn-ea"/>
                <a:cs typeface="+mn-cs"/>
              </a:rPr>
              <a:t>If an individual CRS is not responsible for submitting the CTA, the In-Country Sponsor Representative which created the application/submission must provide the application/submission to the DAIDS RSC or must provide the application to the CRS for submission to the DAIDS RSC.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Arial" pitchFamily="34" charset="0"/>
                <a:ea typeface="+mn-ea"/>
                <a:cs typeface="+mn-cs"/>
              </a:rPr>
              <a:t>In addition, to prevent delays, the  CTA can be and is recommended to be submitted in advance of the Initial registration. This will prevent delays if not available when the registrations are submitted.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baseline="0" dirty="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Arial" pitchFamily="34" charset="0"/>
                <a:ea typeface="+mn-ea"/>
                <a:cs typeface="+mn-cs"/>
              </a:rPr>
              <a:t>An updated CTA may also be required in the event that sites are added. This may also be submitted as soon as available.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baseline="0" dirty="0">
              <a:solidFill>
                <a:schemeClr val="tx1"/>
              </a:solidFill>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Arial" pitchFamily="34" charset="0"/>
                <a:ea typeface="+mn-ea"/>
                <a:cs typeface="+mn-cs"/>
              </a:rPr>
              <a:t>Submitting in advance will allow the  PRO to apply the document to all applicable sites and prevent any delays from having to request from each individual site.</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10</a:t>
            </a:fld>
            <a:endParaRPr lang="en-US"/>
          </a:p>
        </p:txBody>
      </p:sp>
    </p:spTree>
    <p:extLst>
      <p:ext uri="{BB962C8B-B14F-4D97-AF65-F5344CB8AC3E}">
        <p14:creationId xmlns:p14="http://schemas.microsoft.com/office/powerpoint/2010/main" val="265627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change that we want to discuss regards translation requirements.</a:t>
            </a:r>
          </a:p>
          <a:p>
            <a:endParaRPr lang="en-US" dirty="0"/>
          </a:p>
          <a:p>
            <a:r>
              <a:rPr lang="en-US" dirty="0"/>
              <a:t>The types of documents that require translation has not changed much with the exception that Clinical Trial Applications have been added to the list of documents that require translation.</a:t>
            </a:r>
          </a:p>
          <a:p>
            <a:endParaRPr lang="en-US" dirty="0"/>
          </a:p>
          <a:p>
            <a:r>
              <a:rPr lang="en-US" dirty="0"/>
              <a:t>The bigger change is that now in addition to the Translation Confirmation Document completed by the </a:t>
            </a:r>
            <a:r>
              <a:rPr lang="en-US" dirty="0" err="1"/>
              <a:t>IoR</a:t>
            </a:r>
            <a:r>
              <a:rPr lang="en-US" dirty="0"/>
              <a:t>, </a:t>
            </a:r>
            <a:r>
              <a:rPr lang="en-US" sz="1200" b="0" i="0" u="none" strike="noStrike" kern="1200" baseline="0" dirty="0">
                <a:solidFill>
                  <a:schemeClr val="tx1"/>
                </a:solidFill>
                <a:latin typeface="Arial" pitchFamily="34" charset="0"/>
                <a:ea typeface="+mn-ea"/>
                <a:cs typeface="+mn-cs"/>
              </a:rPr>
              <a:t>sites must submit a translation certificate or its equivalent from the actual translator .</a:t>
            </a:r>
          </a:p>
          <a:p>
            <a:endParaRPr lang="en-US" sz="1200" b="0" i="0" u="none" strike="noStrike" kern="1200" baseline="0" dirty="0">
              <a:solidFill>
                <a:schemeClr val="tx1"/>
              </a:solidFill>
              <a:latin typeface="Arial" pitchFamily="34" charset="0"/>
              <a:ea typeface="+mn-ea"/>
              <a:cs typeface="+mn-cs"/>
            </a:endParaRPr>
          </a:p>
          <a:p>
            <a:r>
              <a:rPr lang="en-US" sz="1200" b="0" i="0" u="none" strike="noStrike" kern="1200" baseline="0" dirty="0">
                <a:solidFill>
                  <a:schemeClr val="tx1"/>
                </a:solidFill>
                <a:latin typeface="Arial" pitchFamily="34" charset="0"/>
                <a:ea typeface="+mn-ea"/>
                <a:cs typeface="+mn-cs"/>
              </a:rPr>
              <a:t>A translation certificate is basically signed and dated documentation by the translator/translators attesting that the translation is a true and accurate interpretation of the local language document. </a:t>
            </a:r>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11</a:t>
            </a:fld>
            <a:endParaRPr lang="en-US"/>
          </a:p>
        </p:txBody>
      </p:sp>
    </p:spTree>
    <p:extLst>
      <p:ext uri="{BB962C8B-B14F-4D97-AF65-F5344CB8AC3E}">
        <p14:creationId xmlns:p14="http://schemas.microsoft.com/office/powerpoint/2010/main" val="234415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change to make note of is regarding information identified on the 1572 or DAIDS </a:t>
            </a:r>
            <a:r>
              <a:rPr lang="en-US" dirty="0" err="1"/>
              <a:t>IoR</a:t>
            </a:r>
            <a:r>
              <a:rPr lang="en-US" dirty="0"/>
              <a:t> Form.  While the manual has always required that all staff with a direct and significant contribution to the data be included as sub-investigators, the manual was revised to add a few more examples and to clarify what is expected.  </a:t>
            </a:r>
          </a:p>
          <a:p>
            <a:endParaRPr lang="en-US" dirty="0"/>
          </a:p>
          <a:p>
            <a:r>
              <a:rPr lang="en-US" dirty="0"/>
              <a:t>Any staff that perform evaluations, conduct consent, submit safety information and provide prescriptions must be listed as a sub-investigator. This is in addition to the CRS leader at the site unless the CRS leader is also the </a:t>
            </a:r>
            <a:r>
              <a:rPr lang="en-US" dirty="0" err="1"/>
              <a:t>IoR</a:t>
            </a:r>
            <a:r>
              <a:rPr lang="en-US" dirty="0"/>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Another change regarding updated 1572s and </a:t>
            </a:r>
            <a:r>
              <a:rPr lang="en-US" dirty="0" err="1"/>
              <a:t>IoR</a:t>
            </a:r>
            <a:r>
              <a:rPr lang="en-US" dirty="0"/>
              <a:t> forms is the timeline for submission of revised forms.  The updated form must be supplied to the Protocol Registration Office within 15 days of any major change. </a:t>
            </a:r>
            <a:r>
              <a:rPr lang="en-US" b="0" dirty="0"/>
              <a:t>Some examples of </a:t>
            </a:r>
            <a:r>
              <a:rPr lang="en-US" dirty="0"/>
              <a:t>major changes include any change of investigator, sub-investigator, clinical location, any lab change or change of any IRB/EC or other regulatory body.</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12</a:t>
            </a:fld>
            <a:endParaRPr lang="en-US"/>
          </a:p>
        </p:txBody>
      </p:sp>
    </p:spTree>
    <p:extLst>
      <p:ext uri="{BB962C8B-B14F-4D97-AF65-F5344CB8AC3E}">
        <p14:creationId xmlns:p14="http://schemas.microsoft.com/office/powerpoint/2010/main" val="393993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requirement to submit Approval letters, Submission letters and correspondence between the site and the IRB/IECs has been in place for many years, the requirement also now applies for all regulatory entities including any international Regulatory Authorities, Investigational Biosafety Committees or any local approving bodies. </a:t>
            </a:r>
          </a:p>
          <a:p>
            <a:endParaRPr lang="en-US" dirty="0"/>
          </a:p>
          <a:p>
            <a:r>
              <a:rPr lang="en-US" dirty="0"/>
              <a:t>Essentially, all communication regarding approval of the protocol at the CRS is required to be submitted including the submission letters, any correspondence and the final approval letters are required for all Regulatory entities identified on the 1572 of DAIDS </a:t>
            </a:r>
            <a:r>
              <a:rPr lang="en-US" dirty="0" err="1"/>
              <a:t>IoR</a:t>
            </a:r>
            <a:r>
              <a:rPr lang="en-US" dirty="0"/>
              <a:t> Form.</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13</a:t>
            </a:fld>
            <a:endParaRPr lang="en-US"/>
          </a:p>
        </p:txBody>
      </p:sp>
    </p:spTree>
    <p:extLst>
      <p:ext uri="{BB962C8B-B14F-4D97-AF65-F5344CB8AC3E}">
        <p14:creationId xmlns:p14="http://schemas.microsoft.com/office/powerpoint/2010/main" val="90919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many of you will know, DAIDS Protocol Registration has required justification either by use of comments or a memo that explains if documentation from an approving body is not required. </a:t>
            </a:r>
            <a:r>
              <a:rPr lang="en-US" sz="1200" kern="1200" dirty="0">
                <a:solidFill>
                  <a:schemeClr val="tx1"/>
                </a:solidFill>
                <a:effectLst/>
                <a:latin typeface="Arial" pitchFamily="34" charset="0"/>
                <a:ea typeface="+mn-ea"/>
                <a:cs typeface="+mn-cs"/>
              </a:rPr>
              <a:t>This is still required however in addition, a memo from the entity themselves or the actual SOP/Guidance/Regulation or procedure that states the requirement </a:t>
            </a:r>
            <a:r>
              <a:rPr lang="en-US" sz="1200" b="0" kern="1200" dirty="0">
                <a:solidFill>
                  <a:schemeClr val="tx1"/>
                </a:solidFill>
                <a:effectLst/>
                <a:latin typeface="Arial" pitchFamily="34" charset="0"/>
                <a:ea typeface="+mn-ea"/>
                <a:cs typeface="+mn-cs"/>
              </a:rPr>
              <a:t>(that their approval is not required /or approval is not given) is required or it can delay registration if the justification provided does not meet this requirement.</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14</a:t>
            </a:fld>
            <a:endParaRPr lang="en-US"/>
          </a:p>
        </p:txBody>
      </p:sp>
    </p:spTree>
    <p:extLst>
      <p:ext uri="{BB962C8B-B14F-4D97-AF65-F5344CB8AC3E}">
        <p14:creationId xmlns:p14="http://schemas.microsoft.com/office/powerpoint/2010/main" val="76155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area that can often result in delays is omission of documentation from IRBs or Ethics Committee regarding the IRB/ECs assessment of the Risk/Benefit Category for Pediatric Trials. </a:t>
            </a:r>
          </a:p>
          <a:p>
            <a:endParaRPr lang="en-US" dirty="0"/>
          </a:p>
          <a:p>
            <a:r>
              <a:rPr lang="en-US" dirty="0"/>
              <a:t>You can read the slide if you like however this is taken directly from page 28 of the Protocol Registration Manual. Per the manual, designation of the Pediatric Risk Benefit Category,  as defined per U.S. Federal regulations 45 CFR part 46.404 through  407 must be completed by the IRB/EC(s) and must be submitted for each Initial,  Amendment, and Letter of Amendment registration as well as for each Continuing Review submission. </a:t>
            </a:r>
          </a:p>
          <a:p>
            <a:endParaRPr lang="en-US" dirty="0"/>
          </a:p>
          <a:p>
            <a:r>
              <a:rPr lang="en-US" dirty="0"/>
              <a:t>This information must be included on the approval letter or ancillary documentation prior to the submissions being completed and omission will result in delays and additional submission requirements.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15</a:t>
            </a:fld>
            <a:endParaRPr lang="en-US"/>
          </a:p>
        </p:txBody>
      </p:sp>
    </p:spTree>
    <p:extLst>
      <p:ext uri="{BB962C8B-B14F-4D97-AF65-F5344CB8AC3E}">
        <p14:creationId xmlns:p14="http://schemas.microsoft.com/office/powerpoint/2010/main" val="273028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memo from DAIDS was distributed to sites </a:t>
            </a:r>
            <a:r>
              <a:rPr lang="en-US" u="none" dirty="0"/>
              <a:t>on </a:t>
            </a:r>
            <a:r>
              <a:rPr lang="en-US" u="none" dirty="0">
                <a:highlight>
                  <a:srgbClr val="FFFF00"/>
                </a:highlight>
              </a:rPr>
              <a:t>Friday April 19 </a:t>
            </a:r>
            <a:r>
              <a:rPr lang="en-US" u="none" dirty="0"/>
              <a:t>regarding </a:t>
            </a:r>
            <a:r>
              <a:rPr lang="en-US" sz="1200" u="none" kern="1200" dirty="0">
                <a:solidFill>
                  <a:schemeClr val="tx1"/>
                </a:solidFill>
                <a:effectLst/>
                <a:latin typeface="Arial" pitchFamily="34" charset="0"/>
                <a:ea typeface="+mn-ea"/>
                <a:cs typeface="+mn-cs"/>
              </a:rPr>
              <a:t>required </a:t>
            </a:r>
            <a:r>
              <a:rPr lang="en-US" sz="1200" kern="1200" dirty="0">
                <a:solidFill>
                  <a:schemeClr val="tx1"/>
                </a:solidFill>
                <a:effectLst/>
                <a:latin typeface="Arial" pitchFamily="34" charset="0"/>
                <a:ea typeface="+mn-ea"/>
                <a:cs typeface="+mn-cs"/>
              </a:rPr>
              <a:t>documentation for Pediatric Risk/Benefit Category 45 CFR 46.406 and 46.407. Starting May 1, 2019, when an IRB/EC determines the pediatric risk/benefit category is 45 CFR 46.406 and CFR 46.407 for any research study, additional action and documentation will be required by DAIDS. CRSs must provide additional documentation as indicated on the this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Discuss bullets</a:t>
            </a:r>
            <a:endParaRPr lang="en-US" dirty="0"/>
          </a:p>
        </p:txBody>
      </p:sp>
      <p:sp>
        <p:nvSpPr>
          <p:cNvPr id="4" name="Slide Number Placeholder 3"/>
          <p:cNvSpPr>
            <a:spLocks noGrp="1"/>
          </p:cNvSpPr>
          <p:nvPr>
            <p:ph type="sldNum" sz="quarter" idx="5"/>
          </p:nvPr>
        </p:nvSpPr>
        <p:spPr/>
        <p:txBody>
          <a:bodyPr/>
          <a:lstStyle/>
          <a:p>
            <a:pPr marL="0" marR="0" lvl="0" indent="0" algn="r" defTabSz="923034" rtl="0" eaLnBrk="1" fontAlgn="base" latinLnBrk="0" hangingPunct="1">
              <a:lnSpc>
                <a:spcPct val="100000"/>
              </a:lnSpc>
              <a:spcBef>
                <a:spcPct val="0"/>
              </a:spcBef>
              <a:spcAft>
                <a:spcPct val="0"/>
              </a:spcAft>
              <a:buClrTx/>
              <a:buSzTx/>
              <a:buFontTx/>
              <a:buNone/>
              <a:tabLst/>
              <a:defRPr/>
            </a:pPr>
            <a:fld id="{368669BA-BC69-4D35-9347-C3269AC20053}"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3034"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84656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risk category 46.406, a site must have established written procedure that includes the requirements as indicated on the slide. Monitors will be verifying that a site has established appropriate written procedures for enrollment of children  in clinical research. </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17</a:t>
            </a:fld>
            <a:endParaRPr lang="en-US" dirty="0"/>
          </a:p>
        </p:txBody>
      </p:sp>
    </p:spTree>
    <p:extLst>
      <p:ext uri="{BB962C8B-B14F-4D97-AF65-F5344CB8AC3E}">
        <p14:creationId xmlns:p14="http://schemas.microsoft.com/office/powerpoint/2010/main" val="296640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PR manual has been updated to allow either handwritten or electronic signatures and now references a guidance as to what can be accepted.</a:t>
            </a:r>
          </a:p>
          <a:p>
            <a:r>
              <a:rPr lang="en-US" sz="1200" kern="1200" dirty="0">
                <a:solidFill>
                  <a:schemeClr val="tx1"/>
                </a:solidFill>
                <a:effectLst/>
                <a:latin typeface="Arial" pitchFamily="34" charset="0"/>
                <a:ea typeface="+mn-ea"/>
                <a:cs typeface="+mn-cs"/>
              </a:rPr>
              <a:t> </a:t>
            </a:r>
          </a:p>
          <a:p>
            <a:r>
              <a:rPr lang="en-US" sz="1200" kern="1200" dirty="0">
                <a:solidFill>
                  <a:schemeClr val="tx1"/>
                </a:solidFill>
                <a:effectLst/>
                <a:latin typeface="Arial" pitchFamily="34" charset="0"/>
                <a:ea typeface="+mn-ea"/>
                <a:cs typeface="+mn-cs"/>
              </a:rPr>
              <a:t>Some general requirements to consider are that for hand-written signatures, If the date is handwritten, the signature must also be handwritten. Documents with a hand-written signature and typed date will not be accepted and if an electronic signature is used, the typed date must match the electronic date stamp. </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18</a:t>
            </a:fld>
            <a:endParaRPr lang="en-US"/>
          </a:p>
        </p:txBody>
      </p:sp>
    </p:spTree>
    <p:extLst>
      <p:ext uri="{BB962C8B-B14F-4D97-AF65-F5344CB8AC3E}">
        <p14:creationId xmlns:p14="http://schemas.microsoft.com/office/powerpoint/2010/main" val="147950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 Electronic Signature is a computer data compilation of any symbol or series of symbols executed, adopted, or authorized by an individual to be the legally binding equivalent of the individual’s handwritten signature.</a:t>
            </a:r>
          </a:p>
          <a:p>
            <a:endParaRPr lang="en-US" sz="1200" b="0" dirty="0"/>
          </a:p>
          <a:p>
            <a:r>
              <a:rPr lang="en-US" sz="1200" b="0" i="0" u="none" strike="noStrike" kern="1200" baseline="0" dirty="0">
                <a:solidFill>
                  <a:schemeClr val="tx1"/>
                </a:solidFill>
                <a:latin typeface="Arial" pitchFamily="34" charset="0"/>
                <a:ea typeface="+mn-ea"/>
                <a:cs typeface="+mn-cs"/>
              </a:rPr>
              <a:t>Adobe Acrobat Self-Sign plug-in can be utilized to insert your signature on fillable FDA Forms (e.g., Form FDA 1572). Alternatively, for U.S. Sites, any part 11 compliant method to utilize an electronic signature will be accepted. For international Sites, some countries may have defined additional requirements which should also be considered when applying electronic signatures. Use of methods to electronically sign documents that do not minimally meet part 11 compliance requirements will not be accepted. </a:t>
            </a:r>
            <a:endParaRPr lang="en-US" sz="1200" b="0"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19</a:t>
            </a:fld>
            <a:endParaRPr lang="en-US"/>
          </a:p>
        </p:txBody>
      </p:sp>
    </p:spTree>
    <p:extLst>
      <p:ext uri="{BB962C8B-B14F-4D97-AF65-F5344CB8AC3E}">
        <p14:creationId xmlns:p14="http://schemas.microsoft.com/office/powerpoint/2010/main" val="241300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There have been many updates since the last revision of the Protocol Registration manual </a:t>
            </a:r>
            <a:r>
              <a:rPr lang="en-US" sz="1200" b="0" kern="1200" dirty="0">
                <a:solidFill>
                  <a:schemeClr val="tx1"/>
                </a:solidFill>
                <a:effectLst/>
                <a:latin typeface="Arial" pitchFamily="34" charset="0"/>
                <a:ea typeface="+mn-ea"/>
                <a:cs typeface="+mn-cs"/>
              </a:rPr>
              <a:t>which was in  2015. The 2019 updates include updates due to changes/new requirements to regulations and updates to enable DAIDS to ensure sponsor oversight.</a:t>
            </a:r>
            <a:endParaRPr lang="en-US" sz="1200" b="0" i="1" u="sng" kern="1200" dirty="0">
              <a:solidFill>
                <a:schemeClr val="tx1"/>
              </a:solidFill>
              <a:effectLst/>
              <a:latin typeface="Arial" pitchFamily="34" charset="0"/>
              <a:ea typeface="+mn-ea"/>
              <a:cs typeface="+mn-cs"/>
            </a:endParaRPr>
          </a:p>
          <a:p>
            <a:endParaRPr lang="en-US" dirty="0"/>
          </a:p>
          <a:p>
            <a:r>
              <a:rPr lang="en-US" dirty="0"/>
              <a:t>Today I hope to accomplish</a:t>
            </a:r>
            <a:r>
              <a:rPr lang="en-US" baseline="0" dirty="0"/>
              <a:t> the following: </a:t>
            </a:r>
          </a:p>
          <a:p>
            <a:pPr marL="342900" indent="-342900">
              <a:buFont typeface="Arial" panose="020B0604020202020204" pitchFamily="34" charset="0"/>
              <a:buChar char="•"/>
            </a:pPr>
            <a:r>
              <a:rPr lang="en-US" sz="2000" dirty="0"/>
              <a:t>Provide an understanding of the changes DAIDS Protocol Registration Policy and Manual</a:t>
            </a:r>
          </a:p>
          <a:p>
            <a:pPr marL="342900" indent="-342900">
              <a:buFont typeface="Arial" panose="020B0604020202020204" pitchFamily="34" charset="0"/>
              <a:buChar char="•"/>
            </a:pPr>
            <a:r>
              <a:rPr lang="en-US" sz="2000" b="0" dirty="0"/>
              <a:t>Identify and highlight </a:t>
            </a:r>
            <a:r>
              <a:rPr lang="en-US" sz="2000" dirty="0"/>
              <a:t>ways to avoid delays with submission approvals </a:t>
            </a:r>
          </a:p>
          <a:p>
            <a:pPr marL="342900" indent="-342900">
              <a:buFont typeface="Arial" panose="020B0604020202020204" pitchFamily="34" charset="0"/>
              <a:buChar char="•"/>
            </a:pPr>
            <a:r>
              <a:rPr lang="en-US" sz="2000" dirty="0"/>
              <a:t>Provide Important Resources </a:t>
            </a:r>
          </a:p>
          <a:p>
            <a:pPr marL="342900" indent="-342900">
              <a:buFont typeface="Arial" panose="020B0604020202020204" pitchFamily="34" charset="0"/>
              <a:buChar char="•"/>
            </a:pPr>
            <a:r>
              <a:rPr lang="en-US" sz="2000" dirty="0"/>
              <a:t>Provide methods to ask questions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a:t>
            </a:fld>
            <a:endParaRPr lang="en-US"/>
          </a:p>
        </p:txBody>
      </p:sp>
    </p:spTree>
    <p:extLst>
      <p:ext uri="{BB962C8B-B14F-4D97-AF65-F5344CB8AC3E}">
        <p14:creationId xmlns:p14="http://schemas.microsoft.com/office/powerpoint/2010/main" val="263177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we  have an example of a compliant electronic signature.</a:t>
            </a:r>
          </a:p>
          <a:p>
            <a:endParaRPr lang="en-US" b="0" dirty="0"/>
          </a:p>
          <a:p>
            <a:r>
              <a:rPr lang="en-US" b="0" dirty="0"/>
              <a:t>Electronic signatures should contain the printed name of the signer, the date and time when the signature was applied and the meaning of the signature.</a:t>
            </a:r>
            <a:r>
              <a:rPr lang="en-US" sz="1200" b="0" dirty="0"/>
              <a:t> For the purposes of Form FDA 1572/DAIDS </a:t>
            </a:r>
            <a:r>
              <a:rPr lang="en-US" sz="1200" b="0" dirty="0" err="1"/>
              <a:t>IoR</a:t>
            </a:r>
            <a:r>
              <a:rPr lang="en-US" sz="1200" b="0" dirty="0"/>
              <a:t> Forms, the placement of the signature in the signature section provides the meaning of the signature in agreeing to the commitments identified on the form.</a:t>
            </a:r>
          </a:p>
          <a:p>
            <a:endParaRPr lang="en-US" sz="1200" b="0" dirty="0"/>
          </a:p>
          <a:p>
            <a:r>
              <a:rPr lang="en-US" sz="1200" b="0" dirty="0"/>
              <a:t>Please see the Signature guidance document referenced in the manual and located on the DAIDS RSC site for additional examples and guidance on signature requirements.</a:t>
            </a:r>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20</a:t>
            </a:fld>
            <a:endParaRPr lang="en-US"/>
          </a:p>
        </p:txBody>
      </p:sp>
    </p:spTree>
    <p:extLst>
      <p:ext uri="{BB962C8B-B14F-4D97-AF65-F5344CB8AC3E}">
        <p14:creationId xmlns:p14="http://schemas.microsoft.com/office/powerpoint/2010/main" val="106943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manual has been updated to  provide some clarity on Continuing Review requirements. The requirements </a:t>
            </a:r>
            <a:r>
              <a:rPr lang="en-US" sz="1200" b="1" kern="1200" dirty="0">
                <a:solidFill>
                  <a:schemeClr val="tx1"/>
                </a:solidFill>
                <a:effectLst/>
                <a:latin typeface="Arial" pitchFamily="34" charset="0"/>
                <a:ea typeface="+mn-ea"/>
                <a:cs typeface="+mn-cs"/>
              </a:rPr>
              <a:t>could vary </a:t>
            </a:r>
            <a:r>
              <a:rPr lang="en-US" sz="1200" kern="1200" dirty="0">
                <a:solidFill>
                  <a:schemeClr val="tx1"/>
                </a:solidFill>
                <a:effectLst/>
                <a:latin typeface="Arial" pitchFamily="34" charset="0"/>
                <a:ea typeface="+mn-ea"/>
                <a:cs typeface="+mn-cs"/>
              </a:rPr>
              <a:t>depending on a number of conditions </a:t>
            </a:r>
            <a:r>
              <a:rPr lang="en-US" sz="1200" b="1" kern="1200" dirty="0">
                <a:solidFill>
                  <a:schemeClr val="tx1"/>
                </a:solidFill>
                <a:effectLst/>
                <a:latin typeface="Arial" pitchFamily="34" charset="0"/>
                <a:ea typeface="+mn-ea"/>
                <a:cs typeface="+mn-cs"/>
              </a:rPr>
              <a:t>and whether the study is an IND or non-IND study.</a:t>
            </a:r>
          </a:p>
          <a:p>
            <a:r>
              <a:rPr lang="en-US" sz="1200" kern="1200" dirty="0">
                <a:solidFill>
                  <a:schemeClr val="tx1"/>
                </a:solidFill>
                <a:effectLst/>
                <a:latin typeface="Arial" pitchFamily="34" charset="0"/>
                <a:ea typeface="+mn-ea"/>
                <a:cs typeface="+mn-cs"/>
              </a:rPr>
              <a:t> </a:t>
            </a:r>
          </a:p>
          <a:p>
            <a:r>
              <a:rPr lang="en-US" sz="1200" b="1" kern="1200" dirty="0">
                <a:solidFill>
                  <a:schemeClr val="tx1"/>
                </a:solidFill>
                <a:effectLst/>
                <a:latin typeface="Arial" pitchFamily="34" charset="0"/>
                <a:ea typeface="+mn-ea"/>
                <a:cs typeface="+mn-cs"/>
              </a:rPr>
              <a:t>For IND studies, </a:t>
            </a:r>
            <a:r>
              <a:rPr lang="en-US" sz="1200" kern="1200" dirty="0">
                <a:solidFill>
                  <a:schemeClr val="tx1"/>
                </a:solidFill>
                <a:effectLst/>
                <a:latin typeface="Arial" pitchFamily="34" charset="0"/>
                <a:ea typeface="+mn-ea"/>
                <a:cs typeface="+mn-cs"/>
              </a:rPr>
              <a:t>Per the FDA guidance issued in 2018, for protocols that are under HHS and FDA jurisdiction, continuing Review continues to be required at least once a year as required by 21 CFR 56.109(f).</a:t>
            </a:r>
          </a:p>
          <a:p>
            <a:r>
              <a:rPr lang="en-US" sz="1200" kern="1200" dirty="0">
                <a:solidFill>
                  <a:schemeClr val="tx1"/>
                </a:solidFill>
                <a:effectLst/>
                <a:latin typeface="Arial" pitchFamily="34" charset="0"/>
                <a:ea typeface="+mn-ea"/>
                <a:cs typeface="+mn-cs"/>
              </a:rPr>
              <a:t> </a:t>
            </a:r>
          </a:p>
          <a:p>
            <a:r>
              <a:rPr lang="en-US" sz="1200" b="1" kern="1200" dirty="0">
                <a:solidFill>
                  <a:schemeClr val="tx1"/>
                </a:solidFill>
                <a:effectLst/>
                <a:latin typeface="Arial" pitchFamily="34" charset="0"/>
                <a:ea typeface="+mn-ea"/>
                <a:cs typeface="+mn-cs"/>
              </a:rPr>
              <a:t>DAIDS follows the FDA Regulations for IND studies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21</a:t>
            </a:fld>
            <a:endParaRPr lang="en-US"/>
          </a:p>
        </p:txBody>
      </p:sp>
    </p:spTree>
    <p:extLst>
      <p:ext uri="{BB962C8B-B14F-4D97-AF65-F5344CB8AC3E}">
        <p14:creationId xmlns:p14="http://schemas.microsoft.com/office/powerpoint/2010/main" val="1412044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itchFamily="34" charset="0"/>
                <a:ea typeface="+mn-ea"/>
                <a:cs typeface="+mn-cs"/>
              </a:rPr>
              <a:t>For non-IND studies, DHHS regulation 45 CFR.109 also requires that Continuing IRB/EC Review occur at least once annually but under the revised Common Rule, there are provisions that allow for no annual continuing review as described in 45 CFR.109(f). The details of the provisions are summarized in the manual in addition to 45CFR.109 (f).</a:t>
            </a:r>
          </a:p>
          <a:p>
            <a:r>
              <a:rPr lang="en-US" sz="1200" b="0" kern="1200" dirty="0">
                <a:solidFill>
                  <a:schemeClr val="tx1"/>
                </a:solidFill>
                <a:effectLst/>
                <a:latin typeface="Arial" pitchFamily="34" charset="0"/>
                <a:ea typeface="+mn-ea"/>
                <a:cs typeface="+mn-cs"/>
              </a:rPr>
              <a:t> </a:t>
            </a:r>
          </a:p>
          <a:p>
            <a:r>
              <a:rPr lang="en-US" sz="1200" b="0" kern="1200" dirty="0">
                <a:solidFill>
                  <a:schemeClr val="tx1"/>
                </a:solidFill>
                <a:effectLst/>
                <a:latin typeface="Arial" pitchFamily="34" charset="0"/>
                <a:ea typeface="+mn-ea"/>
                <a:cs typeface="+mn-cs"/>
              </a:rPr>
              <a:t>However, for Non-IND Studies, sites should always follow the local/in-country and most stringent of the regulations at the study/site Jurisdiction.</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22</a:t>
            </a:fld>
            <a:endParaRPr lang="en-US"/>
          </a:p>
        </p:txBody>
      </p:sp>
    </p:spTree>
    <p:extLst>
      <p:ext uri="{BB962C8B-B14F-4D97-AF65-F5344CB8AC3E}">
        <p14:creationId xmlns:p14="http://schemas.microsoft.com/office/powerpoint/2010/main" val="192884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So how does this affect participation and required submissions to DAIDS Protocol Registration.?</a:t>
            </a:r>
          </a:p>
          <a:p>
            <a:r>
              <a:rPr lang="en-US" sz="1200" kern="1200" dirty="0">
                <a:solidFill>
                  <a:schemeClr val="tx1"/>
                </a:solidFill>
                <a:effectLst/>
                <a:latin typeface="Arial" pitchFamily="34" charset="0"/>
                <a:ea typeface="+mn-ea"/>
                <a:cs typeface="+mn-cs"/>
              </a:rPr>
              <a:t> </a:t>
            </a:r>
          </a:p>
          <a:p>
            <a:r>
              <a:rPr lang="en-US" sz="1200" kern="1200" dirty="0">
                <a:solidFill>
                  <a:schemeClr val="tx1"/>
                </a:solidFill>
                <a:effectLst/>
                <a:latin typeface="Arial" pitchFamily="34" charset="0"/>
                <a:ea typeface="+mn-ea"/>
                <a:cs typeface="+mn-cs"/>
              </a:rPr>
              <a:t>For IND studies, there are no exemptions from Continuing Review so sites must continue to obtain and submit CR documentation to the DAIDS Protocol Registration Office for all IND  studies.</a:t>
            </a:r>
          </a:p>
          <a:p>
            <a:r>
              <a:rPr lang="en-US" sz="1200" kern="1200" dirty="0">
                <a:solidFill>
                  <a:schemeClr val="tx1"/>
                </a:solidFill>
                <a:effectLst/>
                <a:latin typeface="Arial" pitchFamily="34" charset="0"/>
                <a:ea typeface="+mn-ea"/>
                <a:cs typeface="+mn-cs"/>
              </a:rPr>
              <a:t> </a:t>
            </a:r>
          </a:p>
          <a:p>
            <a:r>
              <a:rPr lang="en-US" sz="1200" b="0" kern="1200" dirty="0">
                <a:solidFill>
                  <a:schemeClr val="tx1"/>
                </a:solidFill>
                <a:effectLst/>
                <a:latin typeface="Arial" pitchFamily="34" charset="0"/>
                <a:ea typeface="+mn-ea"/>
                <a:cs typeface="+mn-cs"/>
              </a:rPr>
              <a:t>For non-IND studies, it is the IRBs responsibility to determine if they will not conduct CRs on a per protocol basis and must provide documentation of the exemption which must include reference to the specific regulations that allows the exemption. Once this is submitted to the PRO, the requirement of the continuing review submission will be noted so that sites will not be requested to submit annual reviews. </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23</a:t>
            </a:fld>
            <a:endParaRPr lang="en-US"/>
          </a:p>
        </p:txBody>
      </p:sp>
    </p:spTree>
    <p:extLst>
      <p:ext uri="{BB962C8B-B14F-4D97-AF65-F5344CB8AC3E}">
        <p14:creationId xmlns:p14="http://schemas.microsoft.com/office/powerpoint/2010/main" val="22506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the changes to the manual and would now like to briefly cover some common reasons that submissions may be delayed due to the need to request clarification or additional documentation.</a:t>
            </a:r>
          </a:p>
          <a:p>
            <a:endParaRPr lang="en-US" dirty="0"/>
          </a:p>
          <a:p>
            <a:r>
              <a:rPr lang="en-US" dirty="0"/>
              <a:t>On the screen, we have listed the most common Non IC related issues with submissions as seen over the last 2 years. We will briefly go over each and some methods to prevent any of the common issues.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24</a:t>
            </a:fld>
            <a:endParaRPr lang="en-US"/>
          </a:p>
        </p:txBody>
      </p:sp>
    </p:spTree>
    <p:extLst>
      <p:ext uri="{BB962C8B-B14F-4D97-AF65-F5344CB8AC3E}">
        <p14:creationId xmlns:p14="http://schemas.microsoft.com/office/powerpoint/2010/main" val="352530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issue is failure to submit all ICFs required by the protocol or previously approved in a prior registration. </a:t>
            </a:r>
          </a:p>
          <a:p>
            <a:endParaRPr lang="en-US" dirty="0"/>
          </a:p>
          <a:p>
            <a:r>
              <a:rPr lang="en-US" dirty="0"/>
              <a:t>For initial registrations, all ICFs that are defined in the protocol are required to be submitted to the PRO for review and approval prior to being utilized at the site. The PRO does understand that for some protocols, not all sites participate in all parts of the study and that some ICFs may not be required at all sites however the PRO does not have any way of determining which sites are performing which parts of the trial and it is the CRS responsibility to inform us when creating the submission. When submitting, if your CRS will not be participating is part of a trial and the ICF is not required, please enter notes in the comment section and the PRO will not need to request justification which will speed up the registration process.</a:t>
            </a:r>
          </a:p>
          <a:p>
            <a:endParaRPr lang="en-US" dirty="0"/>
          </a:p>
          <a:p>
            <a:r>
              <a:rPr lang="en-US" dirty="0"/>
              <a:t>This is even more common for Amendment registrations. ICFs are added or sometime removed from protocols as part of the amendment. PR requirements state that all previously approved ICFs must be submitted or justification provided as to why not. We do understand that some ICFs may no longer be part of the trial however different organizations may or may not keep the ICFs active for a variety of reasons. As the PRO cannot determine if the ICF has been inactivated at individual sites, it is the CRS responsibility to notify the PRO at the time of submission.  This will again prevent the PRO from having to request information as to what ICF’s are in use for the current version registration and prevent any delays with registration.</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25</a:t>
            </a:fld>
            <a:endParaRPr lang="en-US"/>
          </a:p>
        </p:txBody>
      </p:sp>
    </p:spTree>
    <p:extLst>
      <p:ext uri="{BB962C8B-B14F-4D97-AF65-F5344CB8AC3E}">
        <p14:creationId xmlns:p14="http://schemas.microsoft.com/office/powerpoint/2010/main" val="3743508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most common issue is missing IRB/EC or other regulatory required documentation. This is actually more relevant now than under the previous manual as more documents are required.  The submission  and approval letters along with any applicable correspondence must be submitted for all entities on the 1572 or DAIDS </a:t>
            </a:r>
            <a:r>
              <a:rPr lang="en-US" dirty="0" err="1"/>
              <a:t>IoR</a:t>
            </a:r>
            <a:r>
              <a:rPr lang="en-US" dirty="0"/>
              <a:t> form and all entities for which approval is provided must listed on the 1572 or </a:t>
            </a:r>
            <a:r>
              <a:rPr lang="en-US" dirty="0" err="1"/>
              <a:t>IoR</a:t>
            </a:r>
            <a:r>
              <a:rPr lang="en-US" dirty="0"/>
              <a:t> form or this could lead to delays when registering.</a:t>
            </a:r>
          </a:p>
          <a:p>
            <a:endParaRPr lang="en-US" dirty="0"/>
          </a:p>
          <a:p>
            <a:r>
              <a:rPr lang="en-US" dirty="0"/>
              <a:t>In addition, documents from IRBs, ECs or other Regulatory entities need to be linkable to the correct protocol and version. The DAIDS title, ES or Network ID,  and the protocol version number must be present. For pediatric trials, the Pediatric Risk assessment must also be listed.</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26</a:t>
            </a:fld>
            <a:endParaRPr lang="en-US"/>
          </a:p>
        </p:txBody>
      </p:sp>
    </p:spTree>
    <p:extLst>
      <p:ext uri="{BB962C8B-B14F-4D97-AF65-F5344CB8AC3E}">
        <p14:creationId xmlns:p14="http://schemas.microsoft.com/office/powerpoint/2010/main" val="291370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combined the last three most common non ICF issues onto one slide. In many cases, these documents are not included with the initial submission or are incomplete when received. Remember that a TCD is required anytime that there is a translation as is the Translation Certificate.</a:t>
            </a:r>
          </a:p>
          <a:p>
            <a:endParaRPr lang="en-US" dirty="0"/>
          </a:p>
          <a:p>
            <a:r>
              <a:rPr lang="en-US" dirty="0"/>
              <a:t>In addition, a PSP is required for each version and for each </a:t>
            </a:r>
            <a:r>
              <a:rPr lang="en-US" dirty="0" err="1"/>
              <a:t>IoR</a:t>
            </a:r>
            <a:r>
              <a:rPr lang="en-US" dirty="0"/>
              <a:t> at the site and a Clinical Trial Application is required for all Initial Registrations or whenever additional sites are added.</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27</a:t>
            </a:fld>
            <a:endParaRPr lang="en-US"/>
          </a:p>
        </p:txBody>
      </p:sp>
    </p:spTree>
    <p:extLst>
      <p:ext uri="{BB962C8B-B14F-4D97-AF65-F5344CB8AC3E}">
        <p14:creationId xmlns:p14="http://schemas.microsoft.com/office/powerpoint/2010/main" val="3190965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other primary reason for delays in registrations would be Informed Consent requirements with the most common issues having to do with cost, compensation, and treatment of injury as well as with issues with confidentiality language and Inspection of Records.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28</a:t>
            </a:fld>
            <a:endParaRPr lang="en-US"/>
          </a:p>
        </p:txBody>
      </p:sp>
    </p:spTree>
    <p:extLst>
      <p:ext uri="{BB962C8B-B14F-4D97-AF65-F5344CB8AC3E}">
        <p14:creationId xmlns:p14="http://schemas.microsoft.com/office/powerpoint/2010/main" val="3523513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of the most common issues involve compensation, costs and research related injuries. All ICFs must contain the NIH compensation statement listed above which states’ “&lt;read statement&gt; or similar statement with the same meaning. </a:t>
            </a:r>
          </a:p>
          <a:p>
            <a:endParaRPr lang="en-US" dirty="0"/>
          </a:p>
          <a:p>
            <a:r>
              <a:rPr lang="en-US" dirty="0"/>
              <a:t>In addition based on 45 CFR part 46, the ICF must explain if there is any compensation and must identify who is responsible for any costs incurred from participating in the trial. These can result in a disapproval or at least require correction and can delay the start of the trial at a given site.</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29</a:t>
            </a:fld>
            <a:endParaRPr lang="en-US"/>
          </a:p>
        </p:txBody>
      </p:sp>
    </p:spTree>
    <p:extLst>
      <p:ext uri="{BB962C8B-B14F-4D97-AF65-F5344CB8AC3E}">
        <p14:creationId xmlns:p14="http://schemas.microsoft.com/office/powerpoint/2010/main" val="296973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&lt;Provide overview of changes defined on the slide&gt;</a:t>
            </a:r>
          </a:p>
          <a:p>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3</a:t>
            </a:fld>
            <a:endParaRPr lang="en-US"/>
          </a:p>
        </p:txBody>
      </p:sp>
    </p:spTree>
    <p:extLst>
      <p:ext uri="{BB962C8B-B14F-4D97-AF65-F5344CB8AC3E}">
        <p14:creationId xmlns:p14="http://schemas.microsoft.com/office/powerpoint/2010/main" val="3701999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other primary area where ICF issues are identified are Confidentiality and Inspection of Records. The CFRs above require that the participant be informed as to what degree of confidentiality will be maintained and that it be identified that the FDA may review the records. </a:t>
            </a:r>
          </a:p>
          <a:p>
            <a:pPr lvl="0"/>
            <a:endParaRPr lang="en-US" dirty="0"/>
          </a:p>
          <a:p>
            <a:pPr lvl="0"/>
            <a:r>
              <a:rPr lang="en-US" dirty="0"/>
              <a:t>As DAIDS has many international trials that may be subject to review of other national regulatory bodies, a statement to that extent is also required.</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30</a:t>
            </a:fld>
            <a:endParaRPr lang="en-US"/>
          </a:p>
        </p:txBody>
      </p:sp>
    </p:spTree>
    <p:extLst>
      <p:ext uri="{BB962C8B-B14F-4D97-AF65-F5344CB8AC3E}">
        <p14:creationId xmlns:p14="http://schemas.microsoft.com/office/powerpoint/2010/main" val="370044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last topic I would like to cover today are the resources available to assist you with Protocol Registration requirements and submissions including important contact information and links.</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31</a:t>
            </a:fld>
            <a:endParaRPr lang="en-US"/>
          </a:p>
        </p:txBody>
      </p:sp>
    </p:spTree>
    <p:extLst>
      <p:ext uri="{BB962C8B-B14F-4D97-AF65-F5344CB8AC3E}">
        <p14:creationId xmlns:p14="http://schemas.microsoft.com/office/powerpoint/2010/main" val="1774825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last topic, The first</a:t>
            </a:r>
            <a:r>
              <a:rPr lang="en-US" baseline="0" dirty="0"/>
              <a:t> resource that I want to identify to you is the DAIDS RSC Protocol Registration Office itself. The DAIDS RSC PRO staff is on hand to answer any questions regarding DAIDS Protocol Registration requirements. Communication is often the key to success and we are available by phone or email to assist you. </a:t>
            </a:r>
            <a:br>
              <a:rPr lang="en-US" baseline="0" dirty="0"/>
            </a:br>
            <a:endParaRPr lang="en-US" baseline="0" dirty="0"/>
          </a:p>
          <a:p>
            <a:r>
              <a:rPr lang="en-US" baseline="0" dirty="0"/>
              <a:t>Also shown here is the contact information for DAIDS ES support.  Should you require any assistance with accessing the DPRS or require any other technical support when using the DPRS please contact DAIDS ES support.</a:t>
            </a:r>
          </a:p>
          <a:p>
            <a:endParaRPr lang="en-US" baseline="0" dirty="0"/>
          </a:p>
          <a:p>
            <a:r>
              <a:rPr lang="en-US" baseline="0" dirty="0"/>
              <a:t>The DAIDS RSC PRO strives to provide accurate and timely support for sites so that the important work that you do can take place. Please do not hesitate to contact us if there are ever any questions.</a:t>
            </a:r>
            <a:endParaRPr lang="en-US"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32</a:t>
            </a:fld>
            <a:endParaRPr lang="en-US" dirty="0"/>
          </a:p>
        </p:txBody>
      </p:sp>
    </p:spTree>
    <p:extLst>
      <p:ext uri="{BB962C8B-B14F-4D97-AF65-F5344CB8AC3E}">
        <p14:creationId xmlns:p14="http://schemas.microsoft.com/office/powerpoint/2010/main" val="26874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valuable resource that I want to provide are some important links to documents and websites.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first links shown here are for the Protocol Registration Manual and the DAIDS policy. An understanding of the manual and policy will greatly enhance your understanding of DAIDS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links as well as several others are available on the DAIDS RSC site which is the third link identified here.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&lt;Go to RSC Link&gt;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33</a:t>
            </a:fld>
            <a:endParaRPr lang="en-US" dirty="0"/>
          </a:p>
        </p:txBody>
      </p:sp>
    </p:spTree>
    <p:extLst>
      <p:ext uri="{BB962C8B-B14F-4D97-AF65-F5344CB8AC3E}">
        <p14:creationId xmlns:p14="http://schemas.microsoft.com/office/powerpoint/2010/main" val="83880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DAIDS RSC site provides a single source for all of your protocol registrations needs including trainings, guidance’s, important forms as well as Frequently asked questions. Show here is the DAIDS RSC home page which in addition to protocol registration information you can find information for a host of other topics including Safety and Human Subject Protection.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&lt;Select Protocol Registration&gt;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34</a:t>
            </a:fld>
            <a:endParaRPr lang="en-US" dirty="0"/>
          </a:p>
        </p:txBody>
      </p:sp>
    </p:spTree>
    <p:extLst>
      <p:ext uri="{BB962C8B-B14F-4D97-AF65-F5344CB8AC3E}">
        <p14:creationId xmlns:p14="http://schemas.microsoft.com/office/powerpoint/2010/main" val="3516693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Protocol Registration</a:t>
            </a:r>
            <a:r>
              <a:rPr lang="en-US" baseline="0" dirty="0"/>
              <a:t> page has several important pieces of information. Shown here are various guidance's and important links to forms such as the 1572 and Translation Confirmation Document we discussed earlier.</a:t>
            </a:r>
          </a:p>
          <a:p>
            <a:endParaRPr lang="en-US" baseline="0" dirty="0"/>
          </a:p>
          <a:p>
            <a:r>
              <a:rPr lang="en-US" baseline="0" dirty="0"/>
              <a:t>You can also view some of the more commonly asked questions by selecting the Frequently Asked Questions tab.</a:t>
            </a:r>
            <a:endParaRPr lang="en-US"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35</a:t>
            </a:fld>
            <a:endParaRPr lang="en-US" dirty="0"/>
          </a:p>
        </p:txBody>
      </p:sp>
    </p:spTree>
    <p:extLst>
      <p:ext uri="{BB962C8B-B14F-4D97-AF65-F5344CB8AC3E}">
        <p14:creationId xmlns:p14="http://schemas.microsoft.com/office/powerpoint/2010/main" val="213468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all of the training resources are available</a:t>
            </a:r>
            <a:r>
              <a:rPr lang="en-US" baseline="0" dirty="0"/>
              <a:t> here including the link to the DAIDS Learning portal and the required DPRS training program. Please use the DAIDS RSC site for all of the resources needed to assist you with Protocol Registration.</a:t>
            </a:r>
            <a:endParaRPr lang="en-US"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36</a:t>
            </a:fld>
            <a:endParaRPr lang="en-US" dirty="0"/>
          </a:p>
        </p:txBody>
      </p:sp>
    </p:spTree>
    <p:extLst>
      <p:ext uri="{BB962C8B-B14F-4D97-AF65-F5344CB8AC3E}">
        <p14:creationId xmlns:p14="http://schemas.microsoft.com/office/powerpoint/2010/main" val="2359779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discussion for today. </a:t>
            </a:r>
            <a:r>
              <a:rPr lang="en-US" baseline="0" dirty="0"/>
              <a:t> I would now like to open up the meeting to any questions.</a:t>
            </a:r>
          </a:p>
          <a:p>
            <a:endParaRPr lang="en-US" baseline="0" dirty="0"/>
          </a:p>
          <a:p>
            <a:r>
              <a:rPr lang="en-US" baseline="0" dirty="0"/>
              <a:t>&lt;Answer any questions&gt;</a:t>
            </a:r>
          </a:p>
          <a:p>
            <a:endParaRPr lang="en-US" baseline="0" dirty="0"/>
          </a:p>
          <a:p>
            <a:r>
              <a:rPr lang="en-US" baseline="0" dirty="0"/>
              <a:t>If there are no other questions, I would like to thank you all for your attendance. As always, if any assistance is needed, please do not hesitate to contact the PRO so that we may support your efforts to conduct these important clinical trials.</a:t>
            </a:r>
          </a:p>
          <a:p>
            <a:endParaRPr lang="en-US" baseline="0" dirty="0"/>
          </a:p>
          <a:p>
            <a:r>
              <a:rPr lang="en-US" baseline="0" dirty="0"/>
              <a:t>Thank you</a:t>
            </a:r>
            <a:endParaRPr lang="en-US" dirty="0"/>
          </a:p>
        </p:txBody>
      </p:sp>
      <p:sp>
        <p:nvSpPr>
          <p:cNvPr id="4" name="Slide Number Placeholder 3"/>
          <p:cNvSpPr>
            <a:spLocks noGrp="1"/>
          </p:cNvSpPr>
          <p:nvPr>
            <p:ph type="sldNum" sz="quarter" idx="10"/>
          </p:nvPr>
        </p:nvSpPr>
        <p:spPr/>
        <p:txBody>
          <a:bodyPr/>
          <a:lstStyle/>
          <a:p>
            <a:fld id="{7BC58435-A7E4-4A9A-98DF-52BEE20BBD11}" type="slidenum">
              <a:rPr lang="en-US" smtClean="0"/>
              <a:pPr/>
              <a:t>37</a:t>
            </a:fld>
            <a:endParaRPr lang="en-US" dirty="0"/>
          </a:p>
        </p:txBody>
      </p:sp>
    </p:spTree>
    <p:extLst>
      <p:ext uri="{BB962C8B-B14F-4D97-AF65-F5344CB8AC3E}">
        <p14:creationId xmlns:p14="http://schemas.microsoft.com/office/powerpoint/2010/main" val="60774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&lt;Provide overview of changes defined on the slide&gt;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1" u="none" dirty="0"/>
              <a:t>Emphasize that the signature guidance on the applied to Protocol Registration materials required to be submitted to the Protocol Registration  office. </a:t>
            </a:r>
            <a:endParaRPr lang="en-US" b="0" u="none" dirty="0"/>
          </a:p>
          <a:p>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4</a:t>
            </a:fld>
            <a:endParaRPr lang="en-US"/>
          </a:p>
        </p:txBody>
      </p:sp>
    </p:spTree>
    <p:extLst>
      <p:ext uri="{BB962C8B-B14F-4D97-AF65-F5344CB8AC3E}">
        <p14:creationId xmlns:p14="http://schemas.microsoft.com/office/powerpoint/2010/main" val="36009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first change I want to discuss is the change to the formatting of the manual.  </a:t>
            </a:r>
            <a:r>
              <a:rPr lang="en-US" sz="1200" b="0" kern="1200" dirty="0">
                <a:solidFill>
                  <a:schemeClr val="tx1"/>
                </a:solidFill>
                <a:effectLst/>
                <a:latin typeface="Arial" pitchFamily="34" charset="0"/>
                <a:ea typeface="+mn-ea"/>
                <a:cs typeface="+mn-cs"/>
              </a:rPr>
              <a:t>Over the years, the feedback received from users and stakeholders was to   make the manual more user friendly. It has been reorganized and tables added that provide the user shorter and easier ways of finding details about what is required for specific </a:t>
            </a:r>
            <a:r>
              <a:rPr lang="en-US" sz="1200" kern="1200" dirty="0">
                <a:solidFill>
                  <a:schemeClr val="tx1"/>
                </a:solidFill>
                <a:effectLst/>
                <a:latin typeface="Arial" pitchFamily="34" charset="0"/>
                <a:ea typeface="+mn-ea"/>
                <a:cs typeface="+mn-cs"/>
              </a:rPr>
              <a:t>submissions as well as the requirements for specific documents. </a:t>
            </a:r>
          </a:p>
          <a:p>
            <a:r>
              <a:rPr lang="en-US" sz="1200" kern="1200" dirty="0">
                <a:solidFill>
                  <a:schemeClr val="tx1"/>
                </a:solidFill>
                <a:effectLst/>
                <a:latin typeface="Arial" pitchFamily="34" charset="0"/>
                <a:ea typeface="+mn-ea"/>
                <a:cs typeface="+mn-cs"/>
              </a:rPr>
              <a:t> </a:t>
            </a:r>
          </a:p>
          <a:p>
            <a:r>
              <a:rPr lang="en-US" sz="1200" kern="1200" dirty="0">
                <a:solidFill>
                  <a:schemeClr val="tx1"/>
                </a:solidFill>
                <a:effectLst/>
                <a:latin typeface="Arial" pitchFamily="34" charset="0"/>
                <a:ea typeface="+mn-ea"/>
                <a:cs typeface="+mn-cs"/>
              </a:rPr>
              <a:t>Lets take a quick look at the manual. &lt;Demo the manual tables and hyperlinks&gt; </a:t>
            </a:r>
          </a:p>
          <a:p>
            <a:endParaRPr lang="en-US"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5</a:t>
            </a:fld>
            <a:endParaRPr lang="en-US"/>
          </a:p>
        </p:txBody>
      </p:sp>
    </p:spTree>
    <p:extLst>
      <p:ext uri="{BB962C8B-B14F-4D97-AF65-F5344CB8AC3E}">
        <p14:creationId xmlns:p14="http://schemas.microsoft.com/office/powerpoint/2010/main" val="337266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next change is probably already familiar to most of you as it was effective as of </a:t>
            </a:r>
            <a:r>
              <a:rPr lang="en-US" sz="1200" b="0" kern="1200" dirty="0">
                <a:solidFill>
                  <a:schemeClr val="tx1"/>
                </a:solidFill>
                <a:effectLst/>
                <a:latin typeface="Arial" pitchFamily="34" charset="0"/>
                <a:ea typeface="+mn-ea"/>
                <a:cs typeface="+mn-cs"/>
              </a:rPr>
              <a:t>May 7, 2017. The requirement to submit a Protocol Signature page has now been incorporated into the PR manual .</a:t>
            </a:r>
          </a:p>
          <a:p>
            <a:r>
              <a:rPr lang="en-US" sz="1200" kern="1200" dirty="0">
                <a:solidFill>
                  <a:schemeClr val="tx1"/>
                </a:solidFill>
                <a:effectLst/>
                <a:latin typeface="Arial" pitchFamily="34" charset="0"/>
                <a:ea typeface="+mn-ea"/>
                <a:cs typeface="+mn-cs"/>
              </a:rPr>
              <a:t> </a:t>
            </a:r>
          </a:p>
          <a:p>
            <a:r>
              <a:rPr lang="en-US" sz="1200" kern="1200" dirty="0">
                <a:solidFill>
                  <a:schemeClr val="tx1"/>
                </a:solidFill>
                <a:effectLst/>
                <a:latin typeface="Arial" pitchFamily="34" charset="0"/>
                <a:ea typeface="+mn-ea"/>
                <a:cs typeface="+mn-cs"/>
              </a:rPr>
              <a:t>The PSP must contain the DAIDS Protocol Title, number, version date and must be signed and dated by the Investigator of Record.</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6</a:t>
            </a:fld>
            <a:endParaRPr lang="en-US"/>
          </a:p>
        </p:txBody>
      </p:sp>
    </p:spTree>
    <p:extLst>
      <p:ext uri="{BB962C8B-B14F-4D97-AF65-F5344CB8AC3E}">
        <p14:creationId xmlns:p14="http://schemas.microsoft.com/office/powerpoint/2010/main" val="214150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i="0" u="none" dirty="0"/>
              <a:t>addition, the </a:t>
            </a:r>
            <a:r>
              <a:rPr lang="en-US" b="0" i="0" u="none" dirty="0"/>
              <a:t>PSP must contain the </a:t>
            </a:r>
            <a:r>
              <a:rPr lang="en-US" b="0" i="0" u="none" dirty="0">
                <a:effectLst/>
              </a:rPr>
              <a:t>PSP</a:t>
            </a:r>
            <a:r>
              <a:rPr lang="en-US" b="0" i="0" u="none" dirty="0"/>
              <a:t> </a:t>
            </a:r>
            <a:r>
              <a:rPr lang="en-US" dirty="0"/>
              <a:t>statement shown here. The statement is listed in the  manual and provided as part of the protocol. so in most cases, the </a:t>
            </a:r>
            <a:r>
              <a:rPr lang="en-US" dirty="0" err="1"/>
              <a:t>IoR</a:t>
            </a:r>
            <a:r>
              <a:rPr lang="en-US" dirty="0"/>
              <a:t>  just needs to sign and date.  Then it just needs to be submitted as part of all Initial, Amendment, and LOA registrations as well as anytime there is a change to the </a:t>
            </a:r>
            <a:r>
              <a:rPr lang="en-US" dirty="0" err="1"/>
              <a:t>IoR</a:t>
            </a:r>
            <a:r>
              <a:rPr lang="en-US" dirty="0"/>
              <a:t>.</a:t>
            </a:r>
          </a:p>
          <a:p>
            <a:endParaRPr lang="en-US" dirty="0"/>
          </a:p>
          <a:p>
            <a:r>
              <a:rPr lang="en-US" dirty="0"/>
              <a:t>We stated in the beginning that we wanted to discuss ways to avoid delays in registration. Incorrect or missing PSPs is one of the areas where there are many requests for corrections or provision of the form. Understanding that this is required </a:t>
            </a:r>
            <a:r>
              <a:rPr lang="en-US" b="0" dirty="0"/>
              <a:t>and that the template language should not be altered will prevent delays. </a:t>
            </a:r>
            <a:r>
              <a:rPr lang="en-US" sz="1200" b="0" kern="1200" dirty="0">
                <a:solidFill>
                  <a:schemeClr val="tx1"/>
                </a:solidFill>
                <a:effectLst/>
                <a:latin typeface="Arial" pitchFamily="34" charset="0"/>
                <a:ea typeface="+mn-ea"/>
                <a:cs typeface="+mn-cs"/>
              </a:rPr>
              <a:t>Sites can add if there is a  required statement language but the template statement should not be changed.</a:t>
            </a:r>
            <a:endParaRPr lang="en-US" b="0"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7</a:t>
            </a:fld>
            <a:endParaRPr lang="en-US"/>
          </a:p>
        </p:txBody>
      </p:sp>
    </p:spTree>
    <p:extLst>
      <p:ext uri="{BB962C8B-B14F-4D97-AF65-F5344CB8AC3E}">
        <p14:creationId xmlns:p14="http://schemas.microsoft.com/office/powerpoint/2010/main" val="327824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change may also be familiar to at least any international site personnel on the call today as this was  </a:t>
            </a:r>
            <a:r>
              <a:rPr lang="en-US" b="0" dirty="0"/>
              <a:t>implemented August 1, 2018. Submission of the in-Country Clinical Trial Application is required for all International Sites. The requirement only applies to International sites as DAIDS submits the IND as applicable for US sites.</a:t>
            </a:r>
          </a:p>
          <a:p>
            <a:endParaRPr lang="en-US" dirty="0"/>
          </a:p>
          <a:p>
            <a:r>
              <a:rPr lang="en-US" b="0" dirty="0"/>
              <a:t>While most of you already  know this, I first  want to define exactly what a Clinical Trial Application or CTA is. The full definition from the manual is on the screen and please feel free to read it either here or in the PR manual but essentially, </a:t>
            </a:r>
            <a:r>
              <a:rPr lang="en-US" sz="1200" b="0" i="0" u="none" strike="noStrike" kern="1200" baseline="0" dirty="0">
                <a:solidFill>
                  <a:schemeClr val="tx1"/>
                </a:solidFill>
                <a:latin typeface="Arial" pitchFamily="34" charset="0"/>
                <a:ea typeface="+mn-ea"/>
                <a:cs typeface="+mn-cs"/>
              </a:rPr>
              <a:t> a Clinical Trials Application (CTA) is the application/submission to the competent National Regulatory Authority(</a:t>
            </a:r>
            <a:r>
              <a:rPr lang="en-US" sz="1200" b="0" i="0" u="none" strike="noStrike" kern="1200" baseline="0" dirty="0" err="1">
                <a:solidFill>
                  <a:schemeClr val="tx1"/>
                </a:solidFill>
                <a:latin typeface="Arial" pitchFamily="34" charset="0"/>
                <a:ea typeface="+mn-ea"/>
                <a:cs typeface="+mn-cs"/>
              </a:rPr>
              <a:t>ies</a:t>
            </a:r>
            <a:r>
              <a:rPr lang="en-US" sz="1200" b="0" i="0" u="none" strike="noStrike" kern="1200" baseline="0" dirty="0">
                <a:solidFill>
                  <a:schemeClr val="tx1"/>
                </a:solidFill>
                <a:latin typeface="Arial" pitchFamily="34" charset="0"/>
                <a:ea typeface="+mn-ea"/>
                <a:cs typeface="+mn-cs"/>
              </a:rPr>
              <a:t>) for authorization to conduct a clinical trial in a specific country. </a:t>
            </a:r>
            <a:endParaRPr lang="en-US" b="0" dirty="0"/>
          </a:p>
          <a:p>
            <a:endParaRPr lang="en-US" dirty="0"/>
          </a:p>
          <a:p>
            <a:r>
              <a:rPr lang="en-US" dirty="0"/>
              <a:t>A copy of the Clinical Trial Application submitted to the National Regulatory Authority or Authorities </a:t>
            </a:r>
            <a:r>
              <a:rPr lang="en-US" b="0" dirty="0"/>
              <a:t>must be submitted prior to a site being approved to participate in a trial.</a:t>
            </a:r>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8</a:t>
            </a:fld>
            <a:endParaRPr lang="en-US"/>
          </a:p>
        </p:txBody>
      </p:sp>
    </p:spTree>
    <p:extLst>
      <p:ext uri="{BB962C8B-B14F-4D97-AF65-F5344CB8AC3E}">
        <p14:creationId xmlns:p14="http://schemas.microsoft.com/office/powerpoint/2010/main" val="299699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CTA will be reviewed to be sure it identifies the correct protocol, protocol version, the correct sponsor, its applicability to the site or sites registering to the protocol as well as for legibility and completeness.</a:t>
            </a:r>
          </a:p>
          <a:p>
            <a:r>
              <a:rPr lang="en-US" sz="1200" kern="1200" dirty="0">
                <a:solidFill>
                  <a:schemeClr val="tx1"/>
                </a:solidFill>
                <a:effectLst/>
                <a:latin typeface="Arial" pitchFamily="34" charset="0"/>
                <a:ea typeface="+mn-ea"/>
                <a:cs typeface="+mn-cs"/>
              </a:rPr>
              <a:t> </a:t>
            </a:r>
          </a:p>
          <a:p>
            <a:r>
              <a:rPr lang="en-US" sz="1200" kern="1200" dirty="0">
                <a:solidFill>
                  <a:schemeClr val="tx1"/>
                </a:solidFill>
                <a:effectLst/>
                <a:latin typeface="Arial" pitchFamily="34" charset="0"/>
                <a:ea typeface="+mn-ea"/>
                <a:cs typeface="+mn-cs"/>
              </a:rPr>
              <a:t>If any of the above protocol and/or site information is not included or incorrect, the In-Country Sponsor Representative must </a:t>
            </a:r>
            <a:r>
              <a:rPr lang="en-US" sz="1200" b="1" kern="1200" dirty="0">
                <a:solidFill>
                  <a:schemeClr val="tx1"/>
                </a:solidFill>
                <a:effectLst/>
                <a:latin typeface="Arial" pitchFamily="34" charset="0"/>
                <a:ea typeface="+mn-ea"/>
                <a:cs typeface="+mn-cs"/>
              </a:rPr>
              <a:t>provide</a:t>
            </a:r>
            <a:r>
              <a:rPr lang="en-US" sz="1200" kern="1200" dirty="0">
                <a:solidFill>
                  <a:schemeClr val="tx1"/>
                </a:solidFill>
                <a:effectLst/>
                <a:latin typeface="Arial" pitchFamily="34" charset="0"/>
                <a:ea typeface="+mn-ea"/>
                <a:cs typeface="+mn-cs"/>
              </a:rPr>
              <a:t> a memo/letter or other documentation that allows DAIDS (or an inspector) to link the application/submission information to the correct protocol in order to verify the accuracy of the </a:t>
            </a:r>
            <a:r>
              <a:rPr lang="en-US" sz="1200" b="1" kern="1200" dirty="0">
                <a:solidFill>
                  <a:schemeClr val="tx1"/>
                </a:solidFill>
                <a:effectLst/>
                <a:latin typeface="Arial" pitchFamily="34" charset="0"/>
                <a:ea typeface="+mn-ea"/>
                <a:cs typeface="+mn-cs"/>
              </a:rPr>
              <a:t>sponsor listed on application/submission and the correct study protocol.</a:t>
            </a:r>
            <a:endParaRPr lang="en-US" b="1" dirty="0"/>
          </a:p>
        </p:txBody>
      </p:sp>
      <p:sp>
        <p:nvSpPr>
          <p:cNvPr id="4" name="Slide Number Placeholder 3"/>
          <p:cNvSpPr>
            <a:spLocks noGrp="1"/>
          </p:cNvSpPr>
          <p:nvPr>
            <p:ph type="sldNum" sz="quarter" idx="5"/>
          </p:nvPr>
        </p:nvSpPr>
        <p:spPr/>
        <p:txBody>
          <a:bodyPr/>
          <a:lstStyle/>
          <a:p>
            <a:pPr>
              <a:defRPr/>
            </a:pPr>
            <a:fld id="{368669BA-BC69-4D35-9347-C3269AC20053}" type="slidenum">
              <a:rPr lang="en-US" smtClean="0"/>
              <a:pPr>
                <a:defRPr/>
              </a:pPr>
              <a:t>9</a:t>
            </a:fld>
            <a:endParaRPr lang="en-US"/>
          </a:p>
        </p:txBody>
      </p:sp>
    </p:spTree>
    <p:extLst>
      <p:ext uri="{BB962C8B-B14F-4D97-AF65-F5344CB8AC3E}">
        <p14:creationId xmlns:p14="http://schemas.microsoft.com/office/powerpoint/2010/main" val="590121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_Title">
    <p:spTree>
      <p:nvGrpSpPr>
        <p:cNvPr id="1" name=""/>
        <p:cNvGrpSpPr/>
        <p:nvPr/>
      </p:nvGrpSpPr>
      <p:grpSpPr>
        <a:xfrm>
          <a:off x="0" y="0"/>
          <a:ext cx="0" cy="0"/>
          <a:chOff x="0" y="0"/>
          <a:chExt cx="0" cy="0"/>
        </a:xfrm>
      </p:grpSpPr>
      <p:pic>
        <p:nvPicPr>
          <p:cNvPr id="8" name="Picture 7" descr="DAIDSRSC_MiddleBanner.jpg"/>
          <p:cNvPicPr>
            <a:picLocks noChangeAspect="1"/>
          </p:cNvPicPr>
          <p:nvPr userDrawn="1"/>
        </p:nvPicPr>
        <p:blipFill>
          <a:blip r:embed="rId3" cstate="print"/>
          <a:stretch>
            <a:fillRect/>
          </a:stretch>
        </p:blipFill>
        <p:spPr>
          <a:xfrm>
            <a:off x="0" y="1"/>
            <a:ext cx="12192000" cy="6857999"/>
          </a:xfrm>
          <a:prstGeom prst="rect">
            <a:avLst/>
          </a:prstGeom>
        </p:spPr>
      </p:pic>
      <p:pic>
        <p:nvPicPr>
          <p:cNvPr id="2" name="Picture 1"/>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2932438" y="5004838"/>
            <a:ext cx="6327125" cy="1145953"/>
          </a:xfrm>
          <a:prstGeom prst="rect">
            <a:avLst/>
          </a:prstGeom>
          <a:effectLst>
            <a:outerShdw blurRad="50800" dist="38100" dir="2700000" algn="tl" rotWithShape="0">
              <a:prstClr val="black">
                <a:alpha val="93000"/>
              </a:prstClr>
            </a:outerShdw>
          </a:effectLst>
        </p:spPr>
      </p:pic>
      <p:sp>
        <p:nvSpPr>
          <p:cNvPr id="11" name="TextBox 10"/>
          <p:cNvSpPr txBox="1"/>
          <p:nvPr userDrawn="1"/>
        </p:nvSpPr>
        <p:spPr>
          <a:xfrm>
            <a:off x="304800" y="6397824"/>
            <a:ext cx="11277600" cy="307777"/>
          </a:xfrm>
          <a:prstGeom prst="rect">
            <a:avLst/>
          </a:prstGeom>
          <a:noFill/>
        </p:spPr>
        <p:txBody>
          <a:bodyPr wrap="square" rtlCol="0">
            <a:spAutoFit/>
          </a:bodyPr>
          <a:lstStyle/>
          <a:p>
            <a:pPr algn="ctr">
              <a:spcBef>
                <a:spcPct val="20000"/>
              </a:spcBef>
              <a:spcAft>
                <a:spcPct val="25000"/>
              </a:spcAft>
              <a:buClr>
                <a:srgbClr val="555EA6"/>
              </a:buClr>
              <a:buSzPct val="120000"/>
              <a:buFont typeface="Wingdings" pitchFamily="2" charset="2"/>
              <a:buChar char="§"/>
            </a:pPr>
            <a:r>
              <a:rPr lang="en-US" sz="700" b="0" dirty="0">
                <a:solidFill>
                  <a:srgbClr val="FFFFFF"/>
                </a:solidFill>
              </a:rPr>
              <a:t>This project has been funded in whole or in part with Federal funds from the Division of AIDS (DAIDS), National Institute of Allergy and Infectious Diseases, National Institutes of Health, </a:t>
            </a:r>
            <a:br>
              <a:rPr lang="en-US" sz="700" b="0" dirty="0">
                <a:solidFill>
                  <a:srgbClr val="FFFFFF"/>
                </a:solidFill>
              </a:rPr>
            </a:br>
            <a:r>
              <a:rPr lang="en-US" sz="700" b="0" dirty="0">
                <a:solidFill>
                  <a:srgbClr val="FFFFFF"/>
                </a:solidFill>
              </a:rPr>
              <a:t>Department of Health and Human Services,</a:t>
            </a:r>
            <a:r>
              <a:rPr lang="en-US" sz="700" b="0" baseline="0" dirty="0">
                <a:solidFill>
                  <a:srgbClr val="FFFFFF"/>
                </a:solidFill>
              </a:rPr>
              <a:t> </a:t>
            </a:r>
            <a:r>
              <a:rPr lang="en-US" sz="700" b="0" dirty="0">
                <a:solidFill>
                  <a:srgbClr val="FFFFFF"/>
                </a:solidFill>
              </a:rPr>
              <a:t>under contract No. HHSN272201700014C, entitled NIAID DAIDS Regulatory Support Center (RSC). </a:t>
            </a:r>
          </a:p>
        </p:txBody>
      </p:sp>
      <p:sp>
        <p:nvSpPr>
          <p:cNvPr id="3" name="Title 2"/>
          <p:cNvSpPr>
            <a:spLocks noGrp="1"/>
          </p:cNvSpPr>
          <p:nvPr>
            <p:ph type="title"/>
          </p:nvPr>
        </p:nvSpPr>
        <p:spPr>
          <a:xfrm>
            <a:off x="0" y="700204"/>
            <a:ext cx="12192000" cy="1782707"/>
          </a:xfrm>
        </p:spPr>
        <p:txBody>
          <a:bodyPr/>
          <a:lstStyle>
            <a:lvl1pPr algn="ctr">
              <a:defRPr sz="4800"/>
            </a:lvl1pPr>
          </a:lstStyle>
          <a:p>
            <a:r>
              <a:rPr lang="en-US"/>
              <a:t>Click to edit Master title style</a:t>
            </a:r>
            <a:endParaRPr lang="en-US" dirty="0"/>
          </a:p>
        </p:txBody>
      </p:sp>
      <p:sp>
        <p:nvSpPr>
          <p:cNvPr id="13" name="Text Placeholder 12"/>
          <p:cNvSpPr>
            <a:spLocks noGrp="1"/>
          </p:cNvSpPr>
          <p:nvPr>
            <p:ph type="body" sz="quarter" idx="10" hasCustomPrompt="1"/>
          </p:nvPr>
        </p:nvSpPr>
        <p:spPr>
          <a:xfrm>
            <a:off x="1" y="2602502"/>
            <a:ext cx="12191999" cy="552578"/>
          </a:xfrm>
        </p:spPr>
        <p:txBody>
          <a:bodyPr/>
          <a:lstStyle>
            <a:lvl1pPr marL="0" indent="0" algn="ctr">
              <a:buNone/>
              <a:defRPr sz="2400" b="1">
                <a:solidFill>
                  <a:srgbClr val="BCC7E3"/>
                </a:solidFill>
              </a:defRPr>
            </a:lvl1pPr>
            <a:lvl2pPr marL="457200" indent="0" algn="ctr">
              <a:buNone/>
              <a:defRPr sz="2000">
                <a:solidFill>
                  <a:srgbClr val="BCC7E3"/>
                </a:solidFill>
              </a:defRPr>
            </a:lvl2pPr>
            <a:lvl3pPr marL="914400" indent="0" algn="ctr">
              <a:buNone/>
              <a:defRPr sz="1800">
                <a:solidFill>
                  <a:srgbClr val="BCC7E3"/>
                </a:solidFill>
              </a:defRPr>
            </a:lvl3pPr>
            <a:lvl4pPr marL="1371600" indent="0" algn="ctr">
              <a:buNone/>
              <a:defRPr sz="1600">
                <a:solidFill>
                  <a:srgbClr val="BCC7E3"/>
                </a:solidFill>
              </a:defRPr>
            </a:lvl4pPr>
            <a:lvl5pPr marL="1828800" indent="0" algn="ctr">
              <a:buNone/>
              <a:defRPr sz="1600">
                <a:solidFill>
                  <a:srgbClr val="BCC7E3"/>
                </a:solidFill>
              </a:defRPr>
            </a:lvl5pPr>
          </a:lstStyle>
          <a:p>
            <a:pPr lvl="0"/>
            <a:r>
              <a:rPr lang="en-US" dirty="0"/>
              <a:t>Enter Subtitle or Author Text</a:t>
            </a:r>
          </a:p>
        </p:txBody>
      </p:sp>
      <p:sp>
        <p:nvSpPr>
          <p:cNvPr id="19" name="Text Placeholder 12"/>
          <p:cNvSpPr>
            <a:spLocks noGrp="1"/>
          </p:cNvSpPr>
          <p:nvPr>
            <p:ph type="body" sz="quarter" idx="11" hasCustomPrompt="1"/>
          </p:nvPr>
        </p:nvSpPr>
        <p:spPr>
          <a:xfrm>
            <a:off x="2" y="3430411"/>
            <a:ext cx="12191999" cy="552578"/>
          </a:xfrm>
        </p:spPr>
        <p:txBody>
          <a:bodyPr/>
          <a:lstStyle>
            <a:lvl1pPr marL="0" indent="0" algn="ctr">
              <a:buNone/>
              <a:defRPr sz="2000" b="0">
                <a:solidFill>
                  <a:schemeClr val="bg1"/>
                </a:solidFill>
              </a:defRPr>
            </a:lvl1pPr>
            <a:lvl2pPr marL="457200" indent="0" algn="ctr">
              <a:buNone/>
              <a:defRPr sz="2000">
                <a:solidFill>
                  <a:srgbClr val="BCC7E3"/>
                </a:solidFill>
              </a:defRPr>
            </a:lvl2pPr>
            <a:lvl3pPr marL="914400" indent="0" algn="ctr">
              <a:buNone/>
              <a:defRPr sz="1800">
                <a:solidFill>
                  <a:srgbClr val="BCC7E3"/>
                </a:solidFill>
              </a:defRPr>
            </a:lvl3pPr>
            <a:lvl4pPr marL="1371600" indent="0" algn="ctr">
              <a:buNone/>
              <a:defRPr sz="1600">
                <a:solidFill>
                  <a:srgbClr val="BCC7E3"/>
                </a:solidFill>
              </a:defRPr>
            </a:lvl4pPr>
            <a:lvl5pPr marL="1828800" indent="0" algn="ctr">
              <a:buNone/>
              <a:defRPr sz="1600">
                <a:solidFill>
                  <a:srgbClr val="BCC7E3"/>
                </a:solidFill>
              </a:defRPr>
            </a:lvl5pPr>
          </a:lstStyle>
          <a:p>
            <a:pPr lvl="0"/>
            <a:r>
              <a:rPr lang="en-US" dirty="0"/>
              <a:t>Enter Presentation Date (Optional)</a:t>
            </a:r>
          </a:p>
        </p:txBody>
      </p:sp>
      <p:cxnSp>
        <p:nvCxnSpPr>
          <p:cNvPr id="5" name="Straight Connector 4"/>
          <p:cNvCxnSpPr/>
          <p:nvPr userDrawn="1"/>
        </p:nvCxnSpPr>
        <p:spPr bwMode="auto">
          <a:xfrm>
            <a:off x="560173" y="4835611"/>
            <a:ext cx="10808043" cy="0"/>
          </a:xfrm>
          <a:prstGeom prst="line">
            <a:avLst/>
          </a:prstGeom>
          <a:solidFill>
            <a:srgbClr val="FFFFFF"/>
          </a:solidFill>
          <a:ln w="9525" cap="flat" cmpd="sng" algn="ctr">
            <a:solidFill>
              <a:schemeClr val="accent6">
                <a:lumMod val="40000"/>
                <a:lumOff val="60000"/>
              </a:schemeClr>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0107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_Section_Title">
    <p:spTree>
      <p:nvGrpSpPr>
        <p:cNvPr id="1" name=""/>
        <p:cNvGrpSpPr/>
        <p:nvPr/>
      </p:nvGrpSpPr>
      <p:grpSpPr>
        <a:xfrm>
          <a:off x="0" y="0"/>
          <a:ext cx="0" cy="0"/>
          <a:chOff x="0" y="0"/>
          <a:chExt cx="0" cy="0"/>
        </a:xfrm>
      </p:grpSpPr>
      <p:pic>
        <p:nvPicPr>
          <p:cNvPr id="8" name="Picture 7" descr="DAIDSRSC_MiddleBanner.jpg"/>
          <p:cNvPicPr>
            <a:picLocks noChangeAspect="1"/>
          </p:cNvPicPr>
          <p:nvPr userDrawn="1"/>
        </p:nvPicPr>
        <p:blipFill>
          <a:blip r:embed="rId3" cstate="print"/>
          <a:stretch>
            <a:fillRect/>
          </a:stretch>
        </p:blipFill>
        <p:spPr>
          <a:xfrm>
            <a:off x="0" y="1"/>
            <a:ext cx="12192000" cy="6857999"/>
          </a:xfrm>
          <a:prstGeom prst="rect">
            <a:avLst/>
          </a:prstGeom>
        </p:spPr>
      </p:pic>
      <p:sp>
        <p:nvSpPr>
          <p:cNvPr id="103438" name="Rectangle 14"/>
          <p:cNvSpPr>
            <a:spLocks noGrp="1" noChangeArrowheads="1"/>
          </p:cNvSpPr>
          <p:nvPr>
            <p:ph type="ctrTitle"/>
          </p:nvPr>
        </p:nvSpPr>
        <p:spPr>
          <a:xfrm>
            <a:off x="508000" y="2623758"/>
            <a:ext cx="11277600" cy="762000"/>
          </a:xfrm>
        </p:spPr>
        <p:txBody>
          <a:bodyPr/>
          <a:lstStyle>
            <a:lvl1pPr algn="ctr">
              <a:defRPr sz="4800" spc="0"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163498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spc="0" baseline="0"/>
            </a:lvl1pPr>
          </a:lstStyle>
          <a:p>
            <a:r>
              <a:rPr lang="en-US" dirty="0"/>
              <a:t>Click to edit Master title style</a:t>
            </a:r>
          </a:p>
        </p:txBody>
      </p:sp>
      <p:sp>
        <p:nvSpPr>
          <p:cNvPr id="3" name="Content Placeholder 2"/>
          <p:cNvSpPr>
            <a:spLocks noGrp="1"/>
          </p:cNvSpPr>
          <p:nvPr>
            <p:ph idx="1"/>
          </p:nvPr>
        </p:nvSpPr>
        <p:spPr>
          <a:xfrm>
            <a:off x="433136" y="1667435"/>
            <a:ext cx="11346487" cy="4303059"/>
          </a:xfrm>
        </p:spPr>
        <p:txBody>
          <a:bodyPr lIns="0" rIns="0"/>
          <a:lstStyle>
            <a:lvl1pPr>
              <a:spcBef>
                <a:spcPts val="0"/>
              </a:spcBef>
              <a:spcAft>
                <a:spcPts val="1800"/>
              </a:spcAft>
              <a:defRPr sz="2400" spc="0" baseline="0"/>
            </a:lvl1pPr>
            <a:lvl2pPr>
              <a:spcBef>
                <a:spcPts val="0"/>
              </a:spcBef>
              <a:spcAft>
                <a:spcPts val="1800"/>
              </a:spcAft>
              <a:defRPr sz="2400" spc="0" baseline="0"/>
            </a:lvl2pPr>
            <a:lvl3pPr>
              <a:spcBef>
                <a:spcPts val="0"/>
              </a:spcBef>
              <a:spcAft>
                <a:spcPts val="1800"/>
              </a:spcAft>
              <a:defRPr sz="2000" spc="0" baseline="0"/>
            </a:lvl3pPr>
            <a:lvl4pPr>
              <a:spcBef>
                <a:spcPts val="0"/>
              </a:spcBef>
              <a:spcAft>
                <a:spcPts val="1800"/>
              </a:spcAft>
              <a:defRPr spc="0" baseline="0"/>
            </a:lvl4pPr>
            <a:lvl5pPr>
              <a:spcBef>
                <a:spcPts val="0"/>
              </a:spcBef>
              <a:spcAft>
                <a:spcPts val="1800"/>
              </a:spcAft>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9245600" y="6324600"/>
            <a:ext cx="2743200" cy="400050"/>
          </a:xfrm>
          <a:prstGeom prst="rect">
            <a:avLst/>
          </a:prstGeom>
        </p:spPr>
        <p:txBody>
          <a:bodyPr/>
          <a:lstStyle>
            <a:lvl1pPr>
              <a:defRPr b="0">
                <a:solidFill>
                  <a:schemeClr val="accent6">
                    <a:lumMod val="75000"/>
                  </a:schemeClr>
                </a:solidFill>
              </a:defRPr>
            </a:lvl1pPr>
          </a:lstStyle>
          <a:p>
            <a:fld id="{3F885E44-F773-4ADE-9E01-35BEB5FE601B}" type="slidenum">
              <a:rPr lang="en-US" smtClean="0"/>
              <a:pPr/>
              <a:t>‹#›</a:t>
            </a:fld>
            <a:endParaRPr lang="en-US" dirty="0"/>
          </a:p>
        </p:txBody>
      </p:sp>
    </p:spTree>
    <p:custDataLst>
      <p:tags r:id="rId1"/>
    </p:custDataLst>
    <p:extLst>
      <p:ext uri="{BB962C8B-B14F-4D97-AF65-F5344CB8AC3E}">
        <p14:creationId xmlns:p14="http://schemas.microsoft.com/office/powerpoint/2010/main" val="37075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_Content_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0"/>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1622855"/>
            <a:ext cx="5384800" cy="4503309"/>
          </a:xfrm>
        </p:spPr>
        <p:txBody>
          <a:bodyPr/>
          <a:lstStyle>
            <a:lvl1pPr>
              <a:spcBef>
                <a:spcPts val="0"/>
              </a:spcBef>
              <a:spcAft>
                <a:spcPts val="1800"/>
              </a:spcAft>
              <a:defRPr sz="2400" b="1"/>
            </a:lvl1pPr>
            <a:lvl2pPr marL="684213" indent="-338138">
              <a:spcBef>
                <a:spcPts val="0"/>
              </a:spcBef>
              <a:spcAft>
                <a:spcPts val="1800"/>
              </a:spcAft>
              <a:defRPr sz="2400"/>
            </a:lvl2pPr>
            <a:lvl3pPr marL="1030288" indent="-346075">
              <a:spcBef>
                <a:spcPts val="0"/>
              </a:spcBef>
              <a:spcAft>
                <a:spcPts val="1800"/>
              </a:spcAft>
              <a:defRPr sz="2400"/>
            </a:lvl3pPr>
            <a:lvl4pPr marL="1376363" indent="-346075">
              <a:spcBef>
                <a:spcPts val="0"/>
              </a:spcBef>
              <a:spcAft>
                <a:spcPts val="1800"/>
              </a:spcAft>
              <a:defRPr sz="2000"/>
            </a:lvl4pPr>
            <a:lvl5pPr marL="1712913" indent="-336550">
              <a:spcBef>
                <a:spcPts val="0"/>
              </a:spcBef>
              <a:spcAft>
                <a:spcPts val="18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90104" y="1622855"/>
            <a:ext cx="5384800" cy="4503309"/>
          </a:xfrm>
        </p:spPr>
        <p:txBody>
          <a:bodyPr/>
          <a:lstStyle>
            <a:lvl1pPr>
              <a:spcBef>
                <a:spcPts val="0"/>
              </a:spcBef>
              <a:spcAft>
                <a:spcPts val="1800"/>
              </a:spcAft>
              <a:defRPr sz="2400" b="1"/>
            </a:lvl1pPr>
            <a:lvl2pPr>
              <a:spcBef>
                <a:spcPts val="0"/>
              </a:spcBef>
              <a:spcAft>
                <a:spcPts val="1800"/>
              </a:spcAft>
              <a:defRPr sz="2400"/>
            </a:lvl2pPr>
            <a:lvl3pPr marL="1030288" indent="-346075">
              <a:spcBef>
                <a:spcPts val="0"/>
              </a:spcBef>
              <a:spcAft>
                <a:spcPts val="1800"/>
              </a:spcAft>
              <a:defRPr sz="2400"/>
            </a:lvl3pPr>
            <a:lvl4pPr marL="1376363" indent="-346075">
              <a:spcBef>
                <a:spcPts val="0"/>
              </a:spcBef>
              <a:spcAft>
                <a:spcPts val="1800"/>
              </a:spcAft>
              <a:defRPr sz="2000"/>
            </a:lvl4pPr>
            <a:lvl5pPr marL="1712913" indent="-336550">
              <a:spcBef>
                <a:spcPts val="0"/>
              </a:spcBef>
              <a:spcAft>
                <a:spcPts val="18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9245600" y="6324600"/>
            <a:ext cx="2743200" cy="400050"/>
          </a:xfrm>
          <a:prstGeom prst="rect">
            <a:avLst/>
          </a:prstGeom>
        </p:spPr>
        <p:txBody>
          <a:bodyPr/>
          <a:lstStyle>
            <a:lvl1pPr>
              <a:defRPr b="0">
                <a:solidFill>
                  <a:schemeClr val="accent6">
                    <a:lumMod val="75000"/>
                  </a:schemeClr>
                </a:solidFill>
              </a:defRPr>
            </a:lvl1pPr>
          </a:lstStyle>
          <a:p>
            <a:fld id="{6C2CF4A9-7809-4537-A8DB-FA3668BC550E}" type="slidenum">
              <a:rPr lang="en-US" smtClean="0"/>
              <a:pPr/>
              <a:t>‹#›</a:t>
            </a:fld>
            <a:endParaRPr lang="en-US" dirty="0"/>
          </a:p>
        </p:txBody>
      </p:sp>
    </p:spTree>
    <p:custDataLst>
      <p:tags r:id="rId1"/>
    </p:custDataLst>
    <p:extLst>
      <p:ext uri="{BB962C8B-B14F-4D97-AF65-F5344CB8AC3E}">
        <p14:creationId xmlns:p14="http://schemas.microsoft.com/office/powerpoint/2010/main" val="92458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0"/>
          <a:lstStyle/>
          <a:p>
            <a:r>
              <a:rPr lang="en-US"/>
              <a:t>Click to edit Master title style</a:t>
            </a:r>
          </a:p>
        </p:txBody>
      </p:sp>
      <p:sp>
        <p:nvSpPr>
          <p:cNvPr id="3" name="Slide Number Placeholder 2"/>
          <p:cNvSpPr>
            <a:spLocks noGrp="1"/>
          </p:cNvSpPr>
          <p:nvPr>
            <p:ph type="sldNum" sz="quarter" idx="10"/>
          </p:nvPr>
        </p:nvSpPr>
        <p:spPr>
          <a:xfrm>
            <a:off x="9245600" y="6324600"/>
            <a:ext cx="2743200" cy="400050"/>
          </a:xfrm>
          <a:prstGeom prst="rect">
            <a:avLst/>
          </a:prstGeom>
        </p:spPr>
        <p:txBody>
          <a:bodyPr/>
          <a:lstStyle>
            <a:lvl1pPr>
              <a:defRPr b="0">
                <a:solidFill>
                  <a:schemeClr val="accent6">
                    <a:lumMod val="75000"/>
                  </a:schemeClr>
                </a:solidFill>
              </a:defRPr>
            </a:lvl1pPr>
          </a:lstStyle>
          <a:p>
            <a:fld id="{126DC62D-1EE0-4E6A-BBBD-F9DA6F25A86B}" type="slidenum">
              <a:rPr lang="en-US" smtClean="0"/>
              <a:pPr/>
              <a:t>‹#›</a:t>
            </a:fld>
            <a:endParaRPr lang="en-US" dirty="0"/>
          </a:p>
        </p:txBody>
      </p:sp>
    </p:spTree>
    <p:custDataLst>
      <p:tags r:id="rId1"/>
    </p:custDataLst>
    <p:extLst>
      <p:ext uri="{BB962C8B-B14F-4D97-AF65-F5344CB8AC3E}">
        <p14:creationId xmlns:p14="http://schemas.microsoft.com/office/powerpoint/2010/main" val="42444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DAIDSRSC_MiddleBanner.jpg"/>
          <p:cNvPicPr>
            <a:picLocks noChangeAspect="1"/>
          </p:cNvPicPr>
          <p:nvPr/>
        </p:nvPicPr>
        <p:blipFill>
          <a:blip r:embed="rId8" cstate="print"/>
          <a:stretch>
            <a:fillRect/>
          </a:stretch>
        </p:blipFill>
        <p:spPr>
          <a:xfrm>
            <a:off x="0" y="1"/>
            <a:ext cx="12192000" cy="1393371"/>
          </a:xfrm>
          <a:prstGeom prst="rect">
            <a:avLst/>
          </a:prstGeom>
        </p:spPr>
      </p:pic>
      <p:sp>
        <p:nvSpPr>
          <p:cNvPr id="1026" name="Rectangle 2"/>
          <p:cNvSpPr>
            <a:spLocks noGrp="1" noChangeArrowheads="1"/>
          </p:cNvSpPr>
          <p:nvPr>
            <p:ph type="title"/>
          </p:nvPr>
        </p:nvSpPr>
        <p:spPr bwMode="auto">
          <a:xfrm>
            <a:off x="0" y="1"/>
            <a:ext cx="12192000" cy="1364343"/>
          </a:xfrm>
          <a:prstGeom prst="rect">
            <a:avLst/>
          </a:prstGeom>
          <a:noFill/>
          <a:ln w="9525">
            <a:noFill/>
            <a:miter lim="800000"/>
            <a:headEnd/>
            <a:tailEnd/>
          </a:ln>
          <a:effectLst>
            <a:outerShdw dist="35921" dir="2700000" algn="ctr" rotWithShape="0">
              <a:schemeClr val="tx1"/>
            </a:outerShdw>
          </a:effectLst>
        </p:spPr>
        <p:txBody>
          <a:bodyPr vert="horz" wrap="square" lIns="457200" tIns="45720" rIns="45720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67435"/>
            <a:ext cx="11322424" cy="41685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3" name="Line 9"/>
          <p:cNvSpPr>
            <a:spLocks noChangeShapeType="1"/>
          </p:cNvSpPr>
          <p:nvPr/>
        </p:nvSpPr>
        <p:spPr bwMode="auto">
          <a:xfrm>
            <a:off x="203200" y="6248400"/>
            <a:ext cx="11785600" cy="0"/>
          </a:xfrm>
          <a:prstGeom prst="line">
            <a:avLst/>
          </a:prstGeom>
          <a:noFill/>
          <a:ln w="12700">
            <a:solidFill>
              <a:srgbClr val="555EA6"/>
            </a:solidFill>
            <a:round/>
            <a:headEnd/>
            <a:tailEnd/>
          </a:ln>
          <a:effectLst/>
        </p:spPr>
        <p:txBody>
          <a:bodyPr wrap="none" anchor="ctr"/>
          <a:lstStyle/>
          <a:p>
            <a:pPr>
              <a:spcBef>
                <a:spcPct val="20000"/>
              </a:spcBef>
              <a:spcAft>
                <a:spcPct val="25000"/>
              </a:spcAft>
              <a:buClr>
                <a:srgbClr val="555EA6"/>
              </a:buClr>
              <a:buSzPct val="120000"/>
              <a:buFont typeface="Wingdings" pitchFamily="2" charset="2"/>
              <a:buChar char="§"/>
            </a:pPr>
            <a:endParaRPr lang="en-US" sz="2400" b="0" dirty="0">
              <a:solidFill>
                <a:srgbClr val="371C68"/>
              </a:solidFill>
            </a:endParaRPr>
          </a:p>
        </p:txBody>
      </p:sp>
      <p:sp>
        <p:nvSpPr>
          <p:cNvPr id="8" name="Rectangle 6"/>
          <p:cNvSpPr>
            <a:spLocks noGrp="1" noChangeArrowheads="1"/>
          </p:cNvSpPr>
          <p:nvPr>
            <p:ph type="sldNum" sz="quarter" idx="4"/>
          </p:nvPr>
        </p:nvSpPr>
        <p:spPr bwMode="auto">
          <a:xfrm>
            <a:off x="9245600" y="6324600"/>
            <a:ext cx="2743200" cy="400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SzTx/>
              <a:buFontTx/>
              <a:buNone/>
              <a:defRPr sz="1200" spc="0" baseline="0">
                <a:solidFill>
                  <a:schemeClr val="accent6">
                    <a:lumMod val="75000"/>
                  </a:schemeClr>
                </a:solidFill>
              </a:defRPr>
            </a:lvl1pPr>
          </a:lstStyle>
          <a:p>
            <a:fld id="{B2AAF076-C12A-44F5-A216-412FECC12572}" type="slidenum">
              <a:rPr lang="en-US" b="0" smtClean="0"/>
              <a:pPr/>
              <a:t>‹#›</a:t>
            </a:fld>
            <a:endParaRPr lang="en-US" b="0" dirty="0"/>
          </a:p>
        </p:txBody>
      </p:sp>
      <p:pic>
        <p:nvPicPr>
          <p:cNvPr id="2" name="Picture 1"/>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173177" y="6369205"/>
            <a:ext cx="1907143" cy="345229"/>
          </a:xfrm>
          <a:prstGeom prst="rect">
            <a:avLst/>
          </a:prstGeom>
        </p:spPr>
      </p:pic>
    </p:spTree>
    <p:custDataLst>
      <p:tags r:id="rId7"/>
    </p:custDataLst>
    <p:extLst>
      <p:ext uri="{BB962C8B-B14F-4D97-AF65-F5344CB8AC3E}">
        <p14:creationId xmlns:p14="http://schemas.microsoft.com/office/powerpoint/2010/main" val="923323322"/>
      </p:ext>
    </p:extLst>
  </p:cSld>
  <p:clrMap bg1="lt1" tx1="dk1" bg2="lt2" tx2="dk2" accent1="accent1" accent2="accent2" accent3="accent3" accent4="accent4" accent5="accent5" accent6="accent6" hlink="hlink" folHlink="folHlink"/>
  <p:sldLayoutIdLst>
    <p:sldLayoutId id="2147484322" r:id="rId1"/>
    <p:sldLayoutId id="2147484321" r:id="rId2"/>
    <p:sldLayoutId id="2147484318" r:id="rId3"/>
    <p:sldLayoutId id="2147484319" r:id="rId4"/>
    <p:sldLayoutId id="2147484320" r:id="rId5"/>
  </p:sldLayoutIdLst>
  <p:hf hdr="0" ftr="0" dt="0"/>
  <p:txStyles>
    <p:titleStyle>
      <a:lvl1pPr algn="l" rtl="0" eaLnBrk="1" fontAlgn="base" hangingPunct="1">
        <a:spcBef>
          <a:spcPct val="0"/>
        </a:spcBef>
        <a:spcAft>
          <a:spcPct val="0"/>
        </a:spcAft>
        <a:defRPr sz="3600" b="1" spc="0" baseline="0">
          <a:solidFill>
            <a:schemeClr val="bg1"/>
          </a:solidFill>
          <a:latin typeface="+mj-lt"/>
          <a:ea typeface="+mj-ea"/>
          <a:cs typeface="+mj-cs"/>
        </a:defRPr>
      </a:lvl1pPr>
      <a:lvl2pPr algn="l" rtl="0" eaLnBrk="1" fontAlgn="base" hangingPunct="1">
        <a:spcBef>
          <a:spcPct val="0"/>
        </a:spcBef>
        <a:spcAft>
          <a:spcPct val="0"/>
        </a:spcAft>
        <a:defRPr sz="4200" b="1">
          <a:solidFill>
            <a:srgbClr val="BBB9D9"/>
          </a:solidFill>
          <a:latin typeface="Arial" charset="0"/>
        </a:defRPr>
      </a:lvl2pPr>
      <a:lvl3pPr algn="l" rtl="0" eaLnBrk="1" fontAlgn="base" hangingPunct="1">
        <a:spcBef>
          <a:spcPct val="0"/>
        </a:spcBef>
        <a:spcAft>
          <a:spcPct val="0"/>
        </a:spcAft>
        <a:defRPr sz="4200" b="1">
          <a:solidFill>
            <a:srgbClr val="BBB9D9"/>
          </a:solidFill>
          <a:latin typeface="Arial" charset="0"/>
        </a:defRPr>
      </a:lvl3pPr>
      <a:lvl4pPr algn="l" rtl="0" eaLnBrk="1" fontAlgn="base" hangingPunct="1">
        <a:spcBef>
          <a:spcPct val="0"/>
        </a:spcBef>
        <a:spcAft>
          <a:spcPct val="0"/>
        </a:spcAft>
        <a:defRPr sz="4200" b="1">
          <a:solidFill>
            <a:srgbClr val="BBB9D9"/>
          </a:solidFill>
          <a:latin typeface="Arial" charset="0"/>
        </a:defRPr>
      </a:lvl4pPr>
      <a:lvl5pPr algn="l" rtl="0" eaLnBrk="1" fontAlgn="base" hangingPunct="1">
        <a:spcBef>
          <a:spcPct val="0"/>
        </a:spcBef>
        <a:spcAft>
          <a:spcPct val="0"/>
        </a:spcAft>
        <a:defRPr sz="4200" b="1">
          <a:solidFill>
            <a:srgbClr val="BBB9D9"/>
          </a:solidFill>
          <a:latin typeface="Arial" charset="0"/>
        </a:defRPr>
      </a:lvl5pPr>
      <a:lvl6pPr marL="457200" algn="l" rtl="0" eaLnBrk="1" fontAlgn="base" hangingPunct="1">
        <a:spcBef>
          <a:spcPct val="0"/>
        </a:spcBef>
        <a:spcAft>
          <a:spcPct val="0"/>
        </a:spcAft>
        <a:defRPr sz="4200" b="1">
          <a:solidFill>
            <a:srgbClr val="BBB9D9"/>
          </a:solidFill>
          <a:latin typeface="Arial" charset="0"/>
        </a:defRPr>
      </a:lvl6pPr>
      <a:lvl7pPr marL="914400" algn="l" rtl="0" eaLnBrk="1" fontAlgn="base" hangingPunct="1">
        <a:spcBef>
          <a:spcPct val="0"/>
        </a:spcBef>
        <a:spcAft>
          <a:spcPct val="0"/>
        </a:spcAft>
        <a:defRPr sz="4200" b="1">
          <a:solidFill>
            <a:srgbClr val="BBB9D9"/>
          </a:solidFill>
          <a:latin typeface="Arial" charset="0"/>
        </a:defRPr>
      </a:lvl7pPr>
      <a:lvl8pPr marL="1371600" algn="l" rtl="0" eaLnBrk="1" fontAlgn="base" hangingPunct="1">
        <a:spcBef>
          <a:spcPct val="0"/>
        </a:spcBef>
        <a:spcAft>
          <a:spcPct val="0"/>
        </a:spcAft>
        <a:defRPr sz="4200" b="1">
          <a:solidFill>
            <a:srgbClr val="BBB9D9"/>
          </a:solidFill>
          <a:latin typeface="Arial" charset="0"/>
        </a:defRPr>
      </a:lvl8pPr>
      <a:lvl9pPr marL="1828800" algn="l" rtl="0" eaLnBrk="1" fontAlgn="base" hangingPunct="1">
        <a:spcBef>
          <a:spcPct val="0"/>
        </a:spcBef>
        <a:spcAft>
          <a:spcPct val="0"/>
        </a:spcAft>
        <a:defRPr sz="4200" b="1">
          <a:solidFill>
            <a:srgbClr val="BBB9D9"/>
          </a:solidFill>
          <a:latin typeface="Arial" charset="0"/>
        </a:defRPr>
      </a:lvl9pPr>
    </p:titleStyle>
    <p:bodyStyle>
      <a:lvl1pPr marL="342900" indent="-342900" algn="l" rtl="0" eaLnBrk="1" fontAlgn="base" hangingPunct="1">
        <a:spcBef>
          <a:spcPts val="0"/>
        </a:spcBef>
        <a:spcAft>
          <a:spcPts val="1800"/>
        </a:spcAft>
        <a:buClr>
          <a:srgbClr val="555EA6"/>
        </a:buClr>
        <a:buSzPct val="120000"/>
        <a:buFont typeface="Wingdings" pitchFamily="2" charset="2"/>
        <a:buChar char="§"/>
        <a:defRPr sz="2400" b="1" spc="0" baseline="0">
          <a:solidFill>
            <a:schemeClr val="tx1"/>
          </a:solidFill>
          <a:latin typeface="+mn-lt"/>
          <a:ea typeface="+mn-ea"/>
          <a:cs typeface="+mn-cs"/>
        </a:defRPr>
      </a:lvl1pPr>
      <a:lvl2pPr marL="684213" indent="-342900" algn="l" rtl="0" eaLnBrk="1" fontAlgn="base" hangingPunct="1">
        <a:spcBef>
          <a:spcPts val="0"/>
        </a:spcBef>
        <a:spcAft>
          <a:spcPts val="1800"/>
        </a:spcAft>
        <a:buSzPct val="120000"/>
        <a:buFont typeface="Times" pitchFamily="18" charset="0"/>
        <a:buChar char="•"/>
        <a:defRPr sz="2400" spc="0" baseline="0">
          <a:solidFill>
            <a:schemeClr val="tx1"/>
          </a:solidFill>
          <a:latin typeface="+mn-lt"/>
        </a:defRPr>
      </a:lvl2pPr>
      <a:lvl3pPr marL="1030288" indent="-346075" algn="l" rtl="0" eaLnBrk="1" fontAlgn="base" hangingPunct="1">
        <a:spcBef>
          <a:spcPts val="0"/>
        </a:spcBef>
        <a:spcAft>
          <a:spcPts val="1800"/>
        </a:spcAft>
        <a:buClr>
          <a:srgbClr val="555EA6"/>
        </a:buClr>
        <a:buChar char="–"/>
        <a:defRPr sz="2000" spc="0" baseline="0">
          <a:solidFill>
            <a:schemeClr val="accent6"/>
          </a:solidFill>
          <a:latin typeface="+mn-lt"/>
        </a:defRPr>
      </a:lvl3pPr>
      <a:lvl4pPr marL="1376363" indent="-346075" algn="l" rtl="0" eaLnBrk="1" fontAlgn="base" hangingPunct="1">
        <a:spcBef>
          <a:spcPts val="0"/>
        </a:spcBef>
        <a:spcAft>
          <a:spcPts val="1800"/>
        </a:spcAft>
        <a:buSzPct val="95000"/>
        <a:buFont typeface="Times" pitchFamily="18" charset="0"/>
        <a:buChar char="•"/>
        <a:defRPr sz="2000" spc="0" baseline="0">
          <a:solidFill>
            <a:schemeClr val="tx1">
              <a:lumMod val="85000"/>
              <a:lumOff val="15000"/>
            </a:schemeClr>
          </a:solidFill>
          <a:latin typeface="+mn-lt"/>
        </a:defRPr>
      </a:lvl4pPr>
      <a:lvl5pPr marL="1712913" indent="-336550" algn="l" rtl="0" eaLnBrk="1" fontAlgn="base" hangingPunct="1">
        <a:spcBef>
          <a:spcPts val="0"/>
        </a:spcBef>
        <a:spcAft>
          <a:spcPts val="1800"/>
        </a:spcAft>
        <a:buChar char="»"/>
        <a:defRPr sz="2000" spc="0" baseline="0">
          <a:solidFill>
            <a:schemeClr val="tx1">
              <a:lumMod val="85000"/>
              <a:lumOff val="15000"/>
            </a:schemeClr>
          </a:solidFill>
          <a:latin typeface="+mn-lt"/>
        </a:defRPr>
      </a:lvl5pPr>
      <a:lvl6pPr marL="2514600" indent="-228600" algn="l" rtl="0" eaLnBrk="1" fontAlgn="base" hangingPunct="1">
        <a:spcBef>
          <a:spcPct val="20000"/>
        </a:spcBef>
        <a:spcAft>
          <a:spcPct val="25000"/>
        </a:spcAft>
        <a:buChar char="»"/>
        <a:defRPr>
          <a:solidFill>
            <a:schemeClr val="tx1"/>
          </a:solidFill>
          <a:latin typeface="+mn-lt"/>
        </a:defRPr>
      </a:lvl6pPr>
      <a:lvl7pPr marL="2971800" indent="-228600" algn="l" rtl="0" eaLnBrk="1" fontAlgn="base" hangingPunct="1">
        <a:spcBef>
          <a:spcPct val="20000"/>
        </a:spcBef>
        <a:spcAft>
          <a:spcPct val="25000"/>
        </a:spcAft>
        <a:buChar char="»"/>
        <a:defRPr>
          <a:solidFill>
            <a:schemeClr val="tx1"/>
          </a:solidFill>
          <a:latin typeface="+mn-lt"/>
        </a:defRPr>
      </a:lvl7pPr>
      <a:lvl8pPr marL="3429000" indent="-228600" algn="l" rtl="0" eaLnBrk="1" fontAlgn="base" hangingPunct="1">
        <a:spcBef>
          <a:spcPct val="20000"/>
        </a:spcBef>
        <a:spcAft>
          <a:spcPct val="25000"/>
        </a:spcAft>
        <a:buChar char="»"/>
        <a:defRPr>
          <a:solidFill>
            <a:schemeClr val="tx1"/>
          </a:solidFill>
          <a:latin typeface="+mn-lt"/>
        </a:defRPr>
      </a:lvl8pPr>
      <a:lvl9pPr marL="3886200" indent="-228600" algn="l" rtl="0" eaLnBrk="1" fontAlgn="base" hangingPunct="1">
        <a:spcBef>
          <a:spcPct val="20000"/>
        </a:spcBef>
        <a:spcAft>
          <a:spcPct val="25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hyperlink" Target="mailto:ClinicalTrialApplication@tech-res.com" TargetMode="External"/><Relationship Id="rId4" Type="http://schemas.openxmlformats.org/officeDocument/2006/relationships/hyperlink" Target="https://rsc.niaid.nih.gov/clinical-research-sites/protocol-registration-form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https://www.hhs.gov/ohrp/regulations-and-policy/guidance/guidance-on-407-review-process/index.html" TargetMode="External"/><Relationship Id="rId5" Type="http://schemas.openxmlformats.org/officeDocument/2006/relationships/hyperlink" Target="https://www.niaid.nih.gov/sites/default/files/enrollingchildrenrequirements.pdf" TargetMode="External"/><Relationship Id="rId4" Type="http://schemas.openxmlformats.org/officeDocument/2006/relationships/hyperlink" Target="https://www.niaid.nih.gov/research/daids-clinical-research-protocol-informed-consent"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hyperlink" Target="https://www.niaid.nih.gov/sites/default/files/enrollingchildrenrequirements.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8.jpeg"/><Relationship Id="rId5" Type="http://schemas.openxmlformats.org/officeDocument/2006/relationships/hyperlink" Target="mailto:CRMSSupport@niaid.nih.gov" TargetMode="External"/><Relationship Id="rId4" Type="http://schemas.openxmlformats.org/officeDocument/2006/relationships/hyperlink" Target="mailto:protocol@tech-res.com"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0.xml"/><Relationship Id="rId6" Type="http://schemas.openxmlformats.org/officeDocument/2006/relationships/hyperlink" Target="http://rsc.tech-res.com/" TargetMode="External"/><Relationship Id="rId5" Type="http://schemas.openxmlformats.org/officeDocument/2006/relationships/hyperlink" Target="https://www.niaid.nih.gov/sites/default/files/protocolregpolicy.pdf" TargetMode="External"/><Relationship Id="rId4" Type="http://schemas.openxmlformats.org/officeDocument/2006/relationships/hyperlink" Target="https://www.niaid.nih.gov/sites/default/files/prmanual.pdf"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8402"/>
            <a:ext cx="12192000" cy="2378662"/>
          </a:xfrm>
        </p:spPr>
        <p:txBody>
          <a:bodyPr/>
          <a:lstStyle/>
          <a:p>
            <a:r>
              <a:rPr lang="en-US" dirty="0"/>
              <a:t>DAIDS Protocol Registration</a:t>
            </a:r>
            <a:br>
              <a:rPr lang="en-US" dirty="0"/>
            </a:br>
            <a:r>
              <a:rPr lang="en-US" dirty="0"/>
              <a:t>Protocol Registration Policy </a:t>
            </a:r>
            <a:br>
              <a:rPr lang="en-US" dirty="0"/>
            </a:br>
            <a:r>
              <a:rPr lang="en-US" dirty="0"/>
              <a:t>and Manual Training 2019</a:t>
            </a:r>
          </a:p>
        </p:txBody>
      </p:sp>
      <p:sp>
        <p:nvSpPr>
          <p:cNvPr id="6" name="Text Placeholder 5"/>
          <p:cNvSpPr>
            <a:spLocks noGrp="1"/>
          </p:cNvSpPr>
          <p:nvPr>
            <p:ph type="body" sz="quarter" idx="10"/>
          </p:nvPr>
        </p:nvSpPr>
        <p:spPr>
          <a:xfrm>
            <a:off x="1" y="2762122"/>
            <a:ext cx="12191999" cy="552578"/>
          </a:xfrm>
        </p:spPr>
        <p:txBody>
          <a:bodyPr/>
          <a:lstStyle/>
          <a:p>
            <a:r>
              <a:rPr lang="en-US" sz="2800" dirty="0">
                <a:solidFill>
                  <a:srgbClr val="33CAFF"/>
                </a:solidFill>
              </a:rPr>
              <a:t>John Hojnowski</a:t>
            </a:r>
          </a:p>
        </p:txBody>
      </p:sp>
      <p:sp>
        <p:nvSpPr>
          <p:cNvPr id="7" name="Text Placeholder 6"/>
          <p:cNvSpPr>
            <a:spLocks noGrp="1"/>
          </p:cNvSpPr>
          <p:nvPr>
            <p:ph type="body" sz="quarter" idx="11"/>
          </p:nvPr>
        </p:nvSpPr>
        <p:spPr>
          <a:xfrm>
            <a:off x="2" y="4334068"/>
            <a:ext cx="12191999" cy="552578"/>
          </a:xfrm>
        </p:spPr>
        <p:txBody>
          <a:bodyPr/>
          <a:lstStyle/>
          <a:p>
            <a:endParaRPr lang="en-US" dirty="0"/>
          </a:p>
        </p:txBody>
      </p:sp>
      <p:sp>
        <p:nvSpPr>
          <p:cNvPr id="4" name="Slide Number Placeholder 3"/>
          <p:cNvSpPr>
            <a:spLocks noGrp="1"/>
          </p:cNvSpPr>
          <p:nvPr>
            <p:ph type="sldNum" sz="quarter" idx="4294967295"/>
          </p:nvPr>
        </p:nvSpPr>
        <p:spPr>
          <a:xfrm>
            <a:off x="10134600" y="6324600"/>
            <a:ext cx="2057400" cy="400050"/>
          </a:xfrm>
        </p:spPr>
        <p:txBody>
          <a:bodyPr/>
          <a:lstStyle/>
          <a:p>
            <a:fld id="{3F885E44-F773-4ADE-9E01-35BEB5FE601B}" type="slidenum">
              <a:rPr lang="en-US" smtClean="0"/>
              <a:pPr/>
              <a:t>1</a:t>
            </a:fld>
            <a:endParaRPr lang="en-US" dirty="0"/>
          </a:p>
        </p:txBody>
      </p:sp>
      <p:sp>
        <p:nvSpPr>
          <p:cNvPr id="8" name="Text Placeholder 5">
            <a:extLst>
              <a:ext uri="{FF2B5EF4-FFF2-40B4-BE49-F238E27FC236}">
                <a16:creationId xmlns:a16="http://schemas.microsoft.com/office/drawing/2014/main" id="{3504BA4B-198C-48A6-822D-AEB4BFF3DF95}"/>
              </a:ext>
            </a:extLst>
          </p:cNvPr>
          <p:cNvSpPr txBox="1">
            <a:spLocks/>
          </p:cNvSpPr>
          <p:nvPr/>
        </p:nvSpPr>
        <p:spPr bwMode="auto">
          <a:xfrm>
            <a:off x="1" y="3363560"/>
            <a:ext cx="12191999" cy="552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ts val="0"/>
              </a:spcBef>
              <a:spcAft>
                <a:spcPts val="1800"/>
              </a:spcAft>
              <a:buClr>
                <a:srgbClr val="555EA6"/>
              </a:buClr>
              <a:buSzPct val="120000"/>
              <a:buFont typeface="Wingdings" pitchFamily="2" charset="2"/>
              <a:buNone/>
              <a:defRPr sz="2400" b="1" spc="0" baseline="0">
                <a:solidFill>
                  <a:srgbClr val="BCC7E3"/>
                </a:solidFill>
                <a:latin typeface="+mn-lt"/>
                <a:ea typeface="+mn-ea"/>
                <a:cs typeface="+mn-cs"/>
              </a:defRPr>
            </a:lvl1pPr>
            <a:lvl2pPr marL="457200" indent="0" algn="ctr" rtl="0" eaLnBrk="1" fontAlgn="base" hangingPunct="1">
              <a:spcBef>
                <a:spcPts val="0"/>
              </a:spcBef>
              <a:spcAft>
                <a:spcPts val="1800"/>
              </a:spcAft>
              <a:buSzPct val="120000"/>
              <a:buFont typeface="Times" pitchFamily="18" charset="0"/>
              <a:buNone/>
              <a:defRPr sz="2000" spc="0" baseline="0">
                <a:solidFill>
                  <a:srgbClr val="BCC7E3"/>
                </a:solidFill>
                <a:latin typeface="+mn-lt"/>
              </a:defRPr>
            </a:lvl2pPr>
            <a:lvl3pPr marL="914400" indent="0" algn="ctr" rtl="0" eaLnBrk="1" fontAlgn="base" hangingPunct="1">
              <a:spcBef>
                <a:spcPts val="0"/>
              </a:spcBef>
              <a:spcAft>
                <a:spcPts val="1800"/>
              </a:spcAft>
              <a:buClr>
                <a:srgbClr val="555EA6"/>
              </a:buClr>
              <a:buNone/>
              <a:defRPr sz="1800" spc="0" baseline="0">
                <a:solidFill>
                  <a:srgbClr val="BCC7E3"/>
                </a:solidFill>
                <a:latin typeface="+mn-lt"/>
              </a:defRPr>
            </a:lvl3pPr>
            <a:lvl4pPr marL="1371600" indent="0" algn="ctr" rtl="0" eaLnBrk="1" fontAlgn="base" hangingPunct="1">
              <a:spcBef>
                <a:spcPts val="0"/>
              </a:spcBef>
              <a:spcAft>
                <a:spcPts val="1800"/>
              </a:spcAft>
              <a:buSzPct val="95000"/>
              <a:buFont typeface="Times" pitchFamily="18" charset="0"/>
              <a:buNone/>
              <a:defRPr sz="1600" spc="0" baseline="0">
                <a:solidFill>
                  <a:srgbClr val="BCC7E3"/>
                </a:solidFill>
                <a:latin typeface="+mn-lt"/>
              </a:defRPr>
            </a:lvl4pPr>
            <a:lvl5pPr marL="1828800" indent="0" algn="ctr" rtl="0" eaLnBrk="1" fontAlgn="base" hangingPunct="1">
              <a:spcBef>
                <a:spcPts val="0"/>
              </a:spcBef>
              <a:spcAft>
                <a:spcPts val="1800"/>
              </a:spcAft>
              <a:buNone/>
              <a:defRPr sz="1600" spc="0" baseline="0">
                <a:solidFill>
                  <a:srgbClr val="BCC7E3"/>
                </a:solidFill>
                <a:latin typeface="+mn-lt"/>
              </a:defRPr>
            </a:lvl5pPr>
            <a:lvl6pPr marL="2514600" indent="-228600" algn="l" rtl="0" eaLnBrk="1" fontAlgn="base" hangingPunct="1">
              <a:spcBef>
                <a:spcPct val="20000"/>
              </a:spcBef>
              <a:spcAft>
                <a:spcPct val="25000"/>
              </a:spcAft>
              <a:buChar char="»"/>
              <a:defRPr>
                <a:solidFill>
                  <a:schemeClr val="tx1"/>
                </a:solidFill>
                <a:latin typeface="+mn-lt"/>
              </a:defRPr>
            </a:lvl6pPr>
            <a:lvl7pPr marL="2971800" indent="-228600" algn="l" rtl="0" eaLnBrk="1" fontAlgn="base" hangingPunct="1">
              <a:spcBef>
                <a:spcPct val="20000"/>
              </a:spcBef>
              <a:spcAft>
                <a:spcPct val="25000"/>
              </a:spcAft>
              <a:buChar char="»"/>
              <a:defRPr>
                <a:solidFill>
                  <a:schemeClr val="tx1"/>
                </a:solidFill>
                <a:latin typeface="+mn-lt"/>
              </a:defRPr>
            </a:lvl7pPr>
            <a:lvl8pPr marL="3429000" indent="-228600" algn="l" rtl="0" eaLnBrk="1" fontAlgn="base" hangingPunct="1">
              <a:spcBef>
                <a:spcPct val="20000"/>
              </a:spcBef>
              <a:spcAft>
                <a:spcPct val="25000"/>
              </a:spcAft>
              <a:buChar char="»"/>
              <a:defRPr>
                <a:solidFill>
                  <a:schemeClr val="tx1"/>
                </a:solidFill>
                <a:latin typeface="+mn-lt"/>
              </a:defRPr>
            </a:lvl8pPr>
            <a:lvl9pPr marL="3886200" indent="-228600" algn="l" rtl="0" eaLnBrk="1" fontAlgn="base" hangingPunct="1">
              <a:spcBef>
                <a:spcPct val="20000"/>
              </a:spcBef>
              <a:spcAft>
                <a:spcPct val="25000"/>
              </a:spcAft>
              <a:buChar char="»"/>
              <a:defRPr>
                <a:solidFill>
                  <a:schemeClr val="tx1"/>
                </a:solidFill>
                <a:latin typeface="+mn-lt"/>
              </a:defRPr>
            </a:lvl9pPr>
          </a:lstStyle>
          <a:p>
            <a:r>
              <a:rPr lang="en-US" dirty="0">
                <a:solidFill>
                  <a:schemeClr val="accent6">
                    <a:lumMod val="20000"/>
                    <a:lumOff val="80000"/>
                  </a:schemeClr>
                </a:solidFill>
              </a:rPr>
              <a:t>DAIDS Regulatory Support Center (RSC)</a:t>
            </a:r>
            <a:br>
              <a:rPr lang="en-US" dirty="0">
                <a:solidFill>
                  <a:schemeClr val="accent6">
                    <a:lumMod val="20000"/>
                    <a:lumOff val="80000"/>
                  </a:schemeClr>
                </a:solidFill>
              </a:rPr>
            </a:br>
            <a:r>
              <a:rPr lang="en-US" dirty="0">
                <a:solidFill>
                  <a:schemeClr val="accent6">
                    <a:lumMod val="20000"/>
                    <a:lumOff val="80000"/>
                  </a:schemeClr>
                </a:solidFill>
              </a:rPr>
              <a:t>Protocol Registration Office</a:t>
            </a:r>
          </a:p>
        </p:txBody>
      </p:sp>
    </p:spTree>
    <p:custDataLst>
      <p:tags r:id="rId1"/>
    </p:custDataLst>
    <p:extLst>
      <p:ext uri="{BB962C8B-B14F-4D97-AF65-F5344CB8AC3E}">
        <p14:creationId xmlns:p14="http://schemas.microsoft.com/office/powerpoint/2010/main" val="248842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177C-F0B0-4859-BBE4-C1CF6C010CFF}"/>
              </a:ext>
            </a:extLst>
          </p:cNvPr>
          <p:cNvSpPr>
            <a:spLocks noGrp="1"/>
          </p:cNvSpPr>
          <p:nvPr>
            <p:ph type="title"/>
          </p:nvPr>
        </p:nvSpPr>
        <p:spPr/>
        <p:txBody>
          <a:bodyPr/>
          <a:lstStyle/>
          <a:p>
            <a:r>
              <a:rPr lang="en-US" dirty="0"/>
              <a:t>Clinical Trial Applications (Submission)</a:t>
            </a:r>
          </a:p>
        </p:txBody>
      </p:sp>
      <p:sp>
        <p:nvSpPr>
          <p:cNvPr id="3" name="Content Placeholder 2">
            <a:extLst>
              <a:ext uri="{FF2B5EF4-FFF2-40B4-BE49-F238E27FC236}">
                <a16:creationId xmlns:a16="http://schemas.microsoft.com/office/drawing/2014/main" id="{A476708C-B623-49EF-BE02-86BD9F9530EA}"/>
              </a:ext>
            </a:extLst>
          </p:cNvPr>
          <p:cNvSpPr>
            <a:spLocks noGrp="1"/>
          </p:cNvSpPr>
          <p:nvPr>
            <p:ph idx="1"/>
          </p:nvPr>
        </p:nvSpPr>
        <p:spPr>
          <a:xfrm>
            <a:off x="433136" y="1553030"/>
            <a:ext cx="11380911" cy="4573134"/>
          </a:xfrm>
        </p:spPr>
        <p:txBody>
          <a:bodyPr/>
          <a:lstStyle/>
          <a:p>
            <a:r>
              <a:rPr lang="en-US" sz="2200" dirty="0"/>
              <a:t>Follow directions in the Clinical Trial Application Guidance located</a:t>
            </a:r>
            <a:br>
              <a:rPr lang="en-US" sz="2200" dirty="0"/>
            </a:br>
            <a:r>
              <a:rPr lang="en-US" sz="2200" dirty="0"/>
              <a:t>on the DAIDS RSC Site</a:t>
            </a:r>
          </a:p>
          <a:p>
            <a:r>
              <a:rPr lang="en-US" sz="2200" dirty="0"/>
              <a:t>Submit early/avoid delays</a:t>
            </a:r>
          </a:p>
          <a:p>
            <a:r>
              <a:rPr lang="en-US" sz="2200" dirty="0"/>
              <a:t>Update if additional sites are added</a:t>
            </a:r>
          </a:p>
          <a:p>
            <a:r>
              <a:rPr lang="en-US" sz="2200" dirty="0"/>
              <a:t>Include identifiers if submitting by email</a:t>
            </a:r>
          </a:p>
          <a:p>
            <a:r>
              <a:rPr lang="en-US" sz="2200" dirty="0"/>
              <a:t>Complete the CTA checklist:</a:t>
            </a:r>
            <a:br>
              <a:rPr lang="en-US" sz="2200" dirty="0"/>
            </a:br>
            <a:r>
              <a:rPr lang="en-US" sz="2200" dirty="0">
                <a:solidFill>
                  <a:srgbClr val="0070C0"/>
                </a:solidFill>
                <a:hlinkClick r:id="rId4">
                  <a:extLst>
                    <a:ext uri="{A12FA001-AC4F-418D-AE19-62706E023703}">
                      <ahyp:hlinkClr xmlns:ahyp="http://schemas.microsoft.com/office/drawing/2018/hyperlinkcolor" val="tx"/>
                    </a:ext>
                  </a:extLst>
                </a:hlinkClick>
              </a:rPr>
              <a:t>https://rsc.niaid.nih.gov/clinical-research-sites/protocol-registration-forms </a:t>
            </a:r>
            <a:endParaRPr lang="en-US" sz="2200" dirty="0">
              <a:solidFill>
                <a:srgbClr val="0070C0"/>
              </a:solidFill>
            </a:endParaRPr>
          </a:p>
          <a:p>
            <a:r>
              <a:rPr lang="en-US" sz="2200" dirty="0"/>
              <a:t>Submit the CTA checklist and Clinical Trials application/ submission as PDF documents to the DAIDSRSC at </a:t>
            </a:r>
            <a:r>
              <a:rPr lang="en-US" sz="2200" dirty="0">
                <a:solidFill>
                  <a:srgbClr val="0070C0"/>
                </a:solidFill>
                <a:hlinkClick r:id="rId5">
                  <a:extLst>
                    <a:ext uri="{A12FA001-AC4F-418D-AE19-62706E023703}">
                      <ahyp:hlinkClr xmlns:ahyp="http://schemas.microsoft.com/office/drawing/2018/hyperlinkcolor" val="tx"/>
                    </a:ext>
                  </a:extLst>
                </a:hlinkClick>
              </a:rPr>
              <a:t>ClinicalTrialApplication@tech-res.com</a:t>
            </a:r>
            <a:r>
              <a:rPr lang="en-US" sz="2200" dirty="0"/>
              <a:t>. </a:t>
            </a:r>
          </a:p>
        </p:txBody>
      </p:sp>
      <p:sp>
        <p:nvSpPr>
          <p:cNvPr id="4" name="Slide Number Placeholder 3">
            <a:extLst>
              <a:ext uri="{FF2B5EF4-FFF2-40B4-BE49-F238E27FC236}">
                <a16:creationId xmlns:a16="http://schemas.microsoft.com/office/drawing/2014/main" id="{D27C35C8-B0C3-42CA-BD76-FFF6E9AAB2EB}"/>
              </a:ext>
            </a:extLst>
          </p:cNvPr>
          <p:cNvSpPr>
            <a:spLocks noGrp="1"/>
          </p:cNvSpPr>
          <p:nvPr>
            <p:ph type="sldNum" sz="quarter" idx="10"/>
          </p:nvPr>
        </p:nvSpPr>
        <p:spPr/>
        <p:txBody>
          <a:bodyPr/>
          <a:lstStyle/>
          <a:p>
            <a:fld id="{3F885E44-F773-4ADE-9E01-35BEB5FE601B}" type="slidenum">
              <a:rPr lang="en-US" smtClean="0"/>
              <a:pPr/>
              <a:t>10</a:t>
            </a:fld>
            <a:endParaRPr lang="en-US" dirty="0"/>
          </a:p>
        </p:txBody>
      </p:sp>
    </p:spTree>
    <p:custDataLst>
      <p:tags r:id="rId1"/>
    </p:custDataLst>
    <p:extLst>
      <p:ext uri="{BB962C8B-B14F-4D97-AF65-F5344CB8AC3E}">
        <p14:creationId xmlns:p14="http://schemas.microsoft.com/office/powerpoint/2010/main" val="249845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F310-F412-4C12-A681-31BB7CBD80BF}"/>
              </a:ext>
            </a:extLst>
          </p:cNvPr>
          <p:cNvSpPr>
            <a:spLocks noGrp="1"/>
          </p:cNvSpPr>
          <p:nvPr>
            <p:ph type="title"/>
          </p:nvPr>
        </p:nvSpPr>
        <p:spPr/>
        <p:txBody>
          <a:bodyPr/>
          <a:lstStyle/>
          <a:p>
            <a:r>
              <a:rPr lang="en-US" dirty="0"/>
              <a:t>Translation Requirements</a:t>
            </a:r>
          </a:p>
        </p:txBody>
      </p:sp>
      <p:sp>
        <p:nvSpPr>
          <p:cNvPr id="5" name="Content Placeholder 4">
            <a:extLst>
              <a:ext uri="{FF2B5EF4-FFF2-40B4-BE49-F238E27FC236}">
                <a16:creationId xmlns:a16="http://schemas.microsoft.com/office/drawing/2014/main" id="{22156F8D-3DD0-4571-B3CF-7F1036735139}"/>
              </a:ext>
            </a:extLst>
          </p:cNvPr>
          <p:cNvSpPr>
            <a:spLocks noGrp="1"/>
          </p:cNvSpPr>
          <p:nvPr>
            <p:ph sz="half" idx="1"/>
          </p:nvPr>
        </p:nvSpPr>
        <p:spPr>
          <a:xfrm>
            <a:off x="457200" y="1622855"/>
            <a:ext cx="5779008" cy="4503309"/>
          </a:xfrm>
        </p:spPr>
        <p:txBody>
          <a:bodyPr/>
          <a:lstStyle/>
          <a:p>
            <a:pPr>
              <a:spcAft>
                <a:spcPts val="1600"/>
              </a:spcAft>
            </a:pPr>
            <a:r>
              <a:rPr lang="en-US" dirty="0">
                <a:solidFill>
                  <a:schemeClr val="accent6"/>
                </a:solidFill>
              </a:rPr>
              <a:t>Document Requirements</a:t>
            </a:r>
          </a:p>
          <a:p>
            <a:pPr lvl="1"/>
            <a:r>
              <a:rPr lang="en-US" sz="2200" b="1" dirty="0"/>
              <a:t>Form FDA 1572, DAIDS </a:t>
            </a:r>
            <a:r>
              <a:rPr lang="en-US" sz="2200" b="1" dirty="0" err="1"/>
              <a:t>IoR</a:t>
            </a:r>
            <a:r>
              <a:rPr lang="en-US" sz="2200" b="1" dirty="0"/>
              <a:t> Forms, CVs, PSPs and Medical Licenses must be provided in English.</a:t>
            </a:r>
          </a:p>
          <a:p>
            <a:pPr lvl="1"/>
            <a:r>
              <a:rPr lang="en-US" sz="2200" b="1" dirty="0"/>
              <a:t>Documentation to and from IRB/EC, Other Regulatory Entities/Authorities, IBC documentation, Clinical Trial Applications</a:t>
            </a:r>
          </a:p>
          <a:p>
            <a:pPr lvl="1"/>
            <a:r>
              <a:rPr lang="en-US" sz="2200" b="1" dirty="0"/>
              <a:t>Informed Consents must be provided in all languages in which the CRS will conduct informed consent.</a:t>
            </a:r>
            <a:endParaRPr lang="en-US" sz="2200" dirty="0"/>
          </a:p>
        </p:txBody>
      </p:sp>
      <p:sp>
        <p:nvSpPr>
          <p:cNvPr id="6" name="Content Placeholder 5">
            <a:extLst>
              <a:ext uri="{FF2B5EF4-FFF2-40B4-BE49-F238E27FC236}">
                <a16:creationId xmlns:a16="http://schemas.microsoft.com/office/drawing/2014/main" id="{4D9C70C2-F525-42ED-867E-AA3916DA9FAE}"/>
              </a:ext>
            </a:extLst>
          </p:cNvPr>
          <p:cNvSpPr>
            <a:spLocks noGrp="1"/>
          </p:cNvSpPr>
          <p:nvPr>
            <p:ph sz="half" idx="2"/>
          </p:nvPr>
        </p:nvSpPr>
        <p:spPr>
          <a:xfrm>
            <a:off x="6390104" y="1622855"/>
            <a:ext cx="5344696" cy="4503309"/>
          </a:xfrm>
        </p:spPr>
        <p:txBody>
          <a:bodyPr/>
          <a:lstStyle/>
          <a:p>
            <a:r>
              <a:rPr lang="en-US" dirty="0">
                <a:solidFill>
                  <a:schemeClr val="accent6"/>
                </a:solidFill>
              </a:rPr>
              <a:t>Submission Requirement</a:t>
            </a:r>
          </a:p>
          <a:p>
            <a:pPr lvl="1"/>
            <a:r>
              <a:rPr lang="en-US" sz="2200" b="1" dirty="0"/>
              <a:t>Translation Certificate</a:t>
            </a:r>
          </a:p>
          <a:p>
            <a:pPr lvl="1"/>
            <a:r>
              <a:rPr lang="en-US" sz="2200" b="1" dirty="0"/>
              <a:t>Translation Confirmation Document (TCD)</a:t>
            </a:r>
          </a:p>
        </p:txBody>
      </p:sp>
      <p:sp>
        <p:nvSpPr>
          <p:cNvPr id="4" name="Slide Number Placeholder 3">
            <a:extLst>
              <a:ext uri="{FF2B5EF4-FFF2-40B4-BE49-F238E27FC236}">
                <a16:creationId xmlns:a16="http://schemas.microsoft.com/office/drawing/2014/main" id="{614F4BE6-83FE-495C-8698-FCFF0FFE5430}"/>
              </a:ext>
            </a:extLst>
          </p:cNvPr>
          <p:cNvSpPr>
            <a:spLocks noGrp="1"/>
          </p:cNvSpPr>
          <p:nvPr>
            <p:ph type="sldNum" sz="quarter" idx="10"/>
          </p:nvPr>
        </p:nvSpPr>
        <p:spPr/>
        <p:txBody>
          <a:bodyPr/>
          <a:lstStyle/>
          <a:p>
            <a:fld id="{3F885E44-F773-4ADE-9E01-35BEB5FE601B}" type="slidenum">
              <a:rPr lang="en-US" smtClean="0"/>
              <a:pPr/>
              <a:t>11</a:t>
            </a:fld>
            <a:endParaRPr lang="en-US" dirty="0"/>
          </a:p>
        </p:txBody>
      </p:sp>
    </p:spTree>
    <p:custDataLst>
      <p:tags r:id="rId1"/>
    </p:custDataLst>
    <p:extLst>
      <p:ext uri="{BB962C8B-B14F-4D97-AF65-F5344CB8AC3E}">
        <p14:creationId xmlns:p14="http://schemas.microsoft.com/office/powerpoint/2010/main" val="264256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CF48-6ABF-448B-922F-023BA12243B3}"/>
              </a:ext>
            </a:extLst>
          </p:cNvPr>
          <p:cNvSpPr>
            <a:spLocks noGrp="1"/>
          </p:cNvSpPr>
          <p:nvPr>
            <p:ph type="title"/>
          </p:nvPr>
        </p:nvSpPr>
        <p:spPr/>
        <p:txBody>
          <a:bodyPr/>
          <a:lstStyle/>
          <a:p>
            <a:r>
              <a:rPr lang="en-US" dirty="0"/>
              <a:t>Form FDA 1572/DAIDS IOR Form Updates</a:t>
            </a:r>
          </a:p>
        </p:txBody>
      </p:sp>
      <p:sp>
        <p:nvSpPr>
          <p:cNvPr id="3" name="Content Placeholder 2">
            <a:extLst>
              <a:ext uri="{FF2B5EF4-FFF2-40B4-BE49-F238E27FC236}">
                <a16:creationId xmlns:a16="http://schemas.microsoft.com/office/drawing/2014/main" id="{58A5E77F-2755-49CA-BCD5-7BBB96C96F71}"/>
              </a:ext>
            </a:extLst>
          </p:cNvPr>
          <p:cNvSpPr>
            <a:spLocks noGrp="1"/>
          </p:cNvSpPr>
          <p:nvPr>
            <p:ph sz="half" idx="1"/>
          </p:nvPr>
        </p:nvSpPr>
        <p:spPr>
          <a:xfrm>
            <a:off x="457200" y="1622855"/>
            <a:ext cx="5638800" cy="4503309"/>
          </a:xfrm>
        </p:spPr>
        <p:txBody>
          <a:bodyPr/>
          <a:lstStyle/>
          <a:p>
            <a:pPr>
              <a:spcAft>
                <a:spcPts val="1600"/>
              </a:spcAft>
            </a:pPr>
            <a:r>
              <a:rPr lang="en-US" spc="-30" dirty="0">
                <a:solidFill>
                  <a:schemeClr val="accent6"/>
                </a:solidFill>
              </a:rPr>
              <a:t>Section 6:</a:t>
            </a:r>
            <a:br>
              <a:rPr lang="en-US" spc="-30" dirty="0">
                <a:solidFill>
                  <a:schemeClr val="accent6"/>
                </a:solidFill>
              </a:rPr>
            </a:br>
            <a:r>
              <a:rPr lang="en-US" spc="-30" dirty="0">
                <a:solidFill>
                  <a:schemeClr val="accent6"/>
                </a:solidFill>
              </a:rPr>
              <a:t>Names of Sub-Investigators</a:t>
            </a:r>
          </a:p>
          <a:p>
            <a:pPr lvl="1">
              <a:spcAft>
                <a:spcPts val="1600"/>
              </a:spcAft>
            </a:pPr>
            <a:r>
              <a:rPr lang="en-US" sz="2200" b="1" dirty="0"/>
              <a:t>All site staff that have a direct and significant contribution to the data.</a:t>
            </a:r>
          </a:p>
          <a:p>
            <a:pPr lvl="2">
              <a:spcAft>
                <a:spcPts val="1600"/>
              </a:spcAft>
            </a:pPr>
            <a:r>
              <a:rPr lang="en-US" sz="2200" b="1" dirty="0">
                <a:solidFill>
                  <a:schemeClr val="tx1"/>
                </a:solidFill>
              </a:rPr>
              <a:t>Performing Study Evaluations</a:t>
            </a:r>
          </a:p>
          <a:p>
            <a:pPr lvl="2">
              <a:spcAft>
                <a:spcPts val="1600"/>
              </a:spcAft>
            </a:pPr>
            <a:r>
              <a:rPr lang="en-US" sz="2200" b="1" dirty="0">
                <a:solidFill>
                  <a:schemeClr val="tx1"/>
                </a:solidFill>
              </a:rPr>
              <a:t>Conducting Informed Consent</a:t>
            </a:r>
          </a:p>
          <a:p>
            <a:pPr lvl="2">
              <a:spcAft>
                <a:spcPts val="1600"/>
              </a:spcAft>
            </a:pPr>
            <a:r>
              <a:rPr lang="en-US" sz="2200" b="1" dirty="0">
                <a:solidFill>
                  <a:schemeClr val="tx1"/>
                </a:solidFill>
              </a:rPr>
              <a:t>CRS Leader</a:t>
            </a:r>
          </a:p>
          <a:p>
            <a:pPr lvl="2">
              <a:spcAft>
                <a:spcPts val="1600"/>
              </a:spcAft>
            </a:pPr>
            <a:r>
              <a:rPr lang="en-US" sz="2200" b="1" dirty="0">
                <a:solidFill>
                  <a:schemeClr val="tx1"/>
                </a:solidFill>
              </a:rPr>
              <a:t>Submits SAE/EAEs</a:t>
            </a:r>
          </a:p>
          <a:p>
            <a:pPr lvl="2">
              <a:spcAft>
                <a:spcPts val="1600"/>
              </a:spcAft>
            </a:pPr>
            <a:r>
              <a:rPr lang="en-US" sz="2200" b="1" dirty="0">
                <a:solidFill>
                  <a:schemeClr val="tx1"/>
                </a:solidFill>
              </a:rPr>
              <a:t>Provide Prescriptions</a:t>
            </a:r>
          </a:p>
        </p:txBody>
      </p:sp>
      <p:sp>
        <p:nvSpPr>
          <p:cNvPr id="4" name="Content Placeholder 3">
            <a:extLst>
              <a:ext uri="{FF2B5EF4-FFF2-40B4-BE49-F238E27FC236}">
                <a16:creationId xmlns:a16="http://schemas.microsoft.com/office/drawing/2014/main" id="{9AAF8F1B-7208-4DED-8A7A-2E70FCF4C6C1}"/>
              </a:ext>
            </a:extLst>
          </p:cNvPr>
          <p:cNvSpPr>
            <a:spLocks noGrp="1"/>
          </p:cNvSpPr>
          <p:nvPr>
            <p:ph sz="half" idx="2"/>
          </p:nvPr>
        </p:nvSpPr>
        <p:spPr>
          <a:xfrm>
            <a:off x="6185408" y="1622855"/>
            <a:ext cx="5638800" cy="4503309"/>
          </a:xfrm>
        </p:spPr>
        <p:txBody>
          <a:bodyPr/>
          <a:lstStyle/>
          <a:p>
            <a:pPr>
              <a:spcAft>
                <a:spcPts val="1600"/>
              </a:spcAft>
            </a:pPr>
            <a:r>
              <a:rPr lang="en-US" dirty="0">
                <a:solidFill>
                  <a:schemeClr val="accent6"/>
                </a:solidFill>
              </a:rPr>
              <a:t>When is an updated form required?</a:t>
            </a:r>
          </a:p>
          <a:p>
            <a:pPr lvl="1">
              <a:spcAft>
                <a:spcPts val="2400"/>
              </a:spcAft>
            </a:pPr>
            <a:r>
              <a:rPr lang="en-US" sz="2200" b="1" dirty="0"/>
              <a:t>Within 15 days of any major change</a:t>
            </a:r>
          </a:p>
          <a:p>
            <a:pPr>
              <a:spcAft>
                <a:spcPts val="1600"/>
              </a:spcAft>
            </a:pPr>
            <a:r>
              <a:rPr lang="en-US" spc="-30" dirty="0">
                <a:solidFill>
                  <a:schemeClr val="accent6"/>
                </a:solidFill>
              </a:rPr>
              <a:t>What are considered major changes?</a:t>
            </a:r>
          </a:p>
          <a:p>
            <a:pPr lvl="1">
              <a:spcAft>
                <a:spcPts val="1600"/>
              </a:spcAft>
            </a:pPr>
            <a:r>
              <a:rPr lang="en-US" sz="2200" b="1" dirty="0"/>
              <a:t>Change of Investigator</a:t>
            </a:r>
          </a:p>
          <a:p>
            <a:pPr lvl="1">
              <a:spcAft>
                <a:spcPts val="1600"/>
              </a:spcAft>
            </a:pPr>
            <a:r>
              <a:rPr lang="en-US" sz="2200" b="1" dirty="0"/>
              <a:t>Change of Sub-Investigator</a:t>
            </a:r>
          </a:p>
          <a:p>
            <a:pPr lvl="1">
              <a:spcAft>
                <a:spcPts val="1600"/>
              </a:spcAft>
            </a:pPr>
            <a:r>
              <a:rPr lang="en-US" sz="2200" b="1" dirty="0"/>
              <a:t>New Locations</a:t>
            </a:r>
          </a:p>
          <a:p>
            <a:pPr lvl="1">
              <a:spcAft>
                <a:spcPts val="1600"/>
              </a:spcAft>
            </a:pPr>
            <a:r>
              <a:rPr lang="en-US" sz="2200" b="1" dirty="0"/>
              <a:t>New Laboratory</a:t>
            </a:r>
          </a:p>
          <a:p>
            <a:pPr lvl="1">
              <a:spcAft>
                <a:spcPts val="1600"/>
              </a:spcAft>
            </a:pPr>
            <a:r>
              <a:rPr lang="en-US" sz="2200" b="1" dirty="0"/>
              <a:t>Addition/change of IRB/IEC/RE/RA</a:t>
            </a:r>
          </a:p>
        </p:txBody>
      </p:sp>
      <p:sp>
        <p:nvSpPr>
          <p:cNvPr id="5" name="Slide Number Placeholder 4">
            <a:extLst>
              <a:ext uri="{FF2B5EF4-FFF2-40B4-BE49-F238E27FC236}">
                <a16:creationId xmlns:a16="http://schemas.microsoft.com/office/drawing/2014/main" id="{3F2561F0-DA84-42A1-9162-153A437CEF36}"/>
              </a:ext>
            </a:extLst>
          </p:cNvPr>
          <p:cNvSpPr>
            <a:spLocks noGrp="1"/>
          </p:cNvSpPr>
          <p:nvPr>
            <p:ph type="sldNum" sz="quarter" idx="10"/>
          </p:nvPr>
        </p:nvSpPr>
        <p:spPr/>
        <p:txBody>
          <a:bodyPr/>
          <a:lstStyle/>
          <a:p>
            <a:fld id="{6C2CF4A9-7809-4537-A8DB-FA3668BC550E}" type="slidenum">
              <a:rPr lang="en-US" smtClean="0"/>
              <a:pPr/>
              <a:t>12</a:t>
            </a:fld>
            <a:endParaRPr lang="en-US" dirty="0"/>
          </a:p>
        </p:txBody>
      </p:sp>
    </p:spTree>
    <p:custDataLst>
      <p:tags r:id="rId1"/>
    </p:custDataLst>
    <p:extLst>
      <p:ext uri="{BB962C8B-B14F-4D97-AF65-F5344CB8AC3E}">
        <p14:creationId xmlns:p14="http://schemas.microsoft.com/office/powerpoint/2010/main" val="125041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C02BB5-E065-4A85-995B-FC1D96EFD6B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420393"/>
            <a:ext cx="9217152" cy="4677747"/>
          </a:xfrm>
          <a:prstGeom prst="rect">
            <a:avLst/>
          </a:prstGeom>
        </p:spPr>
      </p:pic>
      <p:sp>
        <p:nvSpPr>
          <p:cNvPr id="2" name="Title 1">
            <a:extLst>
              <a:ext uri="{FF2B5EF4-FFF2-40B4-BE49-F238E27FC236}">
                <a16:creationId xmlns:a16="http://schemas.microsoft.com/office/drawing/2014/main" id="{BE8B75F6-295D-42D8-B1F3-3D1AF1780D0B}"/>
              </a:ext>
            </a:extLst>
          </p:cNvPr>
          <p:cNvSpPr>
            <a:spLocks noGrp="1"/>
          </p:cNvSpPr>
          <p:nvPr>
            <p:ph type="title"/>
          </p:nvPr>
        </p:nvSpPr>
        <p:spPr/>
        <p:txBody>
          <a:bodyPr/>
          <a:lstStyle/>
          <a:p>
            <a:r>
              <a:rPr lang="en-US" dirty="0"/>
              <a:t>IRBs, ECs, REs, and</a:t>
            </a:r>
            <a:br>
              <a:rPr lang="en-US" dirty="0"/>
            </a:br>
            <a:r>
              <a:rPr lang="en-US" dirty="0"/>
              <a:t>Regulatory Authority Documentation</a:t>
            </a:r>
          </a:p>
        </p:txBody>
      </p:sp>
      <p:sp>
        <p:nvSpPr>
          <p:cNvPr id="7" name="Content Placeholder 6">
            <a:extLst>
              <a:ext uri="{FF2B5EF4-FFF2-40B4-BE49-F238E27FC236}">
                <a16:creationId xmlns:a16="http://schemas.microsoft.com/office/drawing/2014/main" id="{669DA926-8BE7-459D-BD40-7963D4ED6F7B}"/>
              </a:ext>
            </a:extLst>
          </p:cNvPr>
          <p:cNvSpPr>
            <a:spLocks noGrp="1"/>
          </p:cNvSpPr>
          <p:nvPr>
            <p:ph sz="half" idx="1"/>
          </p:nvPr>
        </p:nvSpPr>
        <p:spPr>
          <a:xfrm>
            <a:off x="457200" y="1755648"/>
            <a:ext cx="3492740" cy="4297364"/>
          </a:xfrm>
        </p:spPr>
        <p:txBody>
          <a:bodyPr anchor="ctr"/>
          <a:lstStyle/>
          <a:p>
            <a:pPr marL="0" indent="0">
              <a:buNone/>
            </a:pPr>
            <a:r>
              <a:rPr lang="en-US" dirty="0">
                <a:solidFill>
                  <a:schemeClr val="accent6"/>
                </a:solidFill>
              </a:rPr>
              <a:t>Approval Letters, </a:t>
            </a:r>
            <a:br>
              <a:rPr lang="en-US" dirty="0">
                <a:solidFill>
                  <a:schemeClr val="accent6"/>
                </a:solidFill>
              </a:rPr>
            </a:br>
            <a:r>
              <a:rPr lang="en-US" dirty="0">
                <a:solidFill>
                  <a:schemeClr val="accent6"/>
                </a:solidFill>
              </a:rPr>
              <a:t>Submission Letters,</a:t>
            </a:r>
            <a:br>
              <a:rPr lang="en-US" dirty="0">
                <a:solidFill>
                  <a:schemeClr val="accent6"/>
                </a:solidFill>
              </a:rPr>
            </a:br>
            <a:r>
              <a:rPr lang="en-US" dirty="0">
                <a:solidFill>
                  <a:schemeClr val="accent6"/>
                </a:solidFill>
              </a:rPr>
              <a:t>and Correspondence</a:t>
            </a:r>
            <a:br>
              <a:rPr lang="en-US" dirty="0">
                <a:solidFill>
                  <a:schemeClr val="accent6"/>
                </a:solidFill>
              </a:rPr>
            </a:br>
            <a:endParaRPr lang="en-US" dirty="0"/>
          </a:p>
        </p:txBody>
      </p:sp>
      <p:sp>
        <p:nvSpPr>
          <p:cNvPr id="4" name="Content Placeholder 3">
            <a:extLst>
              <a:ext uri="{FF2B5EF4-FFF2-40B4-BE49-F238E27FC236}">
                <a16:creationId xmlns:a16="http://schemas.microsoft.com/office/drawing/2014/main" id="{23ED46A5-F7B0-428A-9013-DC20CD86EBE5}"/>
              </a:ext>
            </a:extLst>
          </p:cNvPr>
          <p:cNvSpPr>
            <a:spLocks noGrp="1"/>
          </p:cNvSpPr>
          <p:nvPr>
            <p:ph sz="half" idx="2"/>
          </p:nvPr>
        </p:nvSpPr>
        <p:spPr>
          <a:xfrm>
            <a:off x="4869046" y="1953121"/>
            <a:ext cx="7314932" cy="3612290"/>
          </a:xfrm>
        </p:spPr>
        <p:txBody>
          <a:bodyPr anchor="ctr"/>
          <a:lstStyle/>
          <a:p>
            <a:r>
              <a:rPr lang="en-US" dirty="0"/>
              <a:t>Complete Protocol Title or Short Title</a:t>
            </a:r>
          </a:p>
          <a:p>
            <a:r>
              <a:rPr lang="en-US" dirty="0"/>
              <a:t>DAIDS-ES and/or Network Protocol ID</a:t>
            </a:r>
          </a:p>
          <a:p>
            <a:r>
              <a:rPr lang="en-US" dirty="0"/>
              <a:t>DAIDS Protocol Version Number and/or Date</a:t>
            </a:r>
          </a:p>
          <a:p>
            <a:r>
              <a:rPr lang="en-US" dirty="0"/>
              <a:t>Final Approval Letters</a:t>
            </a:r>
          </a:p>
          <a:p>
            <a:r>
              <a:rPr lang="en-US" dirty="0"/>
              <a:t>Pediatric Risk Assessment</a:t>
            </a:r>
          </a:p>
        </p:txBody>
      </p:sp>
      <p:sp>
        <p:nvSpPr>
          <p:cNvPr id="5" name="Slide Number Placeholder 4">
            <a:extLst>
              <a:ext uri="{FF2B5EF4-FFF2-40B4-BE49-F238E27FC236}">
                <a16:creationId xmlns:a16="http://schemas.microsoft.com/office/drawing/2014/main" id="{42128D30-80ED-4745-9DFA-A8596F659510}"/>
              </a:ext>
            </a:extLst>
          </p:cNvPr>
          <p:cNvSpPr>
            <a:spLocks noGrp="1"/>
          </p:cNvSpPr>
          <p:nvPr>
            <p:ph type="sldNum" sz="quarter" idx="10"/>
          </p:nvPr>
        </p:nvSpPr>
        <p:spPr/>
        <p:txBody>
          <a:bodyPr/>
          <a:lstStyle/>
          <a:p>
            <a:fld id="{6C2CF4A9-7809-4537-A8DB-FA3668BC550E}" type="slidenum">
              <a:rPr lang="en-US" smtClean="0"/>
              <a:pPr/>
              <a:t>13</a:t>
            </a:fld>
            <a:endParaRPr lang="en-US" dirty="0"/>
          </a:p>
        </p:txBody>
      </p:sp>
    </p:spTree>
    <p:custDataLst>
      <p:tags r:id="rId1"/>
    </p:custDataLst>
    <p:extLst>
      <p:ext uri="{BB962C8B-B14F-4D97-AF65-F5344CB8AC3E}">
        <p14:creationId xmlns:p14="http://schemas.microsoft.com/office/powerpoint/2010/main" val="140997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52387-00E8-4286-8AC3-F6FA27A58E06}"/>
              </a:ext>
            </a:extLst>
          </p:cNvPr>
          <p:cNvSpPr>
            <a:spLocks noGrp="1"/>
          </p:cNvSpPr>
          <p:nvPr>
            <p:ph type="title"/>
          </p:nvPr>
        </p:nvSpPr>
        <p:spPr/>
        <p:txBody>
          <a:bodyPr/>
          <a:lstStyle/>
          <a:p>
            <a:r>
              <a:rPr lang="en-US" dirty="0"/>
              <a:t>IRBs, ECs, REs, and </a:t>
            </a:r>
            <a:br>
              <a:rPr lang="en-US" dirty="0"/>
            </a:br>
            <a:r>
              <a:rPr lang="en-US" dirty="0"/>
              <a:t>Regulatory Authority Documentation</a:t>
            </a:r>
            <a:endParaRPr lang="en-US" b="0" i="1" dirty="0"/>
          </a:p>
        </p:txBody>
      </p:sp>
      <p:sp>
        <p:nvSpPr>
          <p:cNvPr id="7" name="Content Placeholder 6">
            <a:extLst>
              <a:ext uri="{FF2B5EF4-FFF2-40B4-BE49-F238E27FC236}">
                <a16:creationId xmlns:a16="http://schemas.microsoft.com/office/drawing/2014/main" id="{718F7410-348A-4592-AB75-2BC6954091BA}"/>
              </a:ext>
            </a:extLst>
          </p:cNvPr>
          <p:cNvSpPr>
            <a:spLocks noGrp="1"/>
          </p:cNvSpPr>
          <p:nvPr>
            <p:ph idx="1"/>
          </p:nvPr>
        </p:nvSpPr>
        <p:spPr/>
        <p:txBody>
          <a:bodyPr/>
          <a:lstStyle/>
          <a:p>
            <a:pPr marL="0" indent="0">
              <a:buNone/>
            </a:pPr>
            <a:r>
              <a:rPr lang="en-US" dirty="0">
                <a:solidFill>
                  <a:schemeClr val="accent6"/>
                </a:solidFill>
              </a:rPr>
              <a:t>What if an entity does not require submission or provide approval of subsequent submissions (Amendments, LOAs, Site Revised ICFs)?</a:t>
            </a:r>
          </a:p>
          <a:p>
            <a:pPr lvl="1"/>
            <a:r>
              <a:rPr lang="en-US" b="1" dirty="0"/>
              <a:t>Memo from the </a:t>
            </a:r>
            <a:r>
              <a:rPr lang="en-US" b="1" dirty="0" err="1"/>
              <a:t>IoR</a:t>
            </a:r>
            <a:r>
              <a:rPr lang="en-US" b="1" dirty="0"/>
              <a:t> explaining that the submission to the entity is not required or that approval is not given</a:t>
            </a:r>
          </a:p>
          <a:p>
            <a:pPr marL="341313" lvl="1" indent="0">
              <a:buNone/>
            </a:pPr>
            <a:r>
              <a:rPr lang="en-US" dirty="0">
                <a:solidFill>
                  <a:schemeClr val="accent6"/>
                </a:solidFill>
              </a:rPr>
              <a:t>    </a:t>
            </a:r>
            <a:r>
              <a:rPr lang="en-US" b="1" dirty="0">
                <a:solidFill>
                  <a:schemeClr val="accent6"/>
                </a:solidFill>
              </a:rPr>
              <a:t>AND</a:t>
            </a:r>
            <a:r>
              <a:rPr lang="en-US" dirty="0"/>
              <a:t> </a:t>
            </a:r>
            <a:endParaRPr lang="en-US" dirty="0">
              <a:solidFill>
                <a:schemeClr val="accent6"/>
              </a:solidFill>
            </a:endParaRPr>
          </a:p>
          <a:p>
            <a:pPr lvl="1"/>
            <a:r>
              <a:rPr lang="en-US" b="1" dirty="0"/>
              <a:t>A letter from the entity stating the same or the SOP/Guidance/Regulation or procedure that states the same.</a:t>
            </a:r>
          </a:p>
        </p:txBody>
      </p:sp>
      <p:sp>
        <p:nvSpPr>
          <p:cNvPr id="5" name="Slide Number Placeholder 4">
            <a:extLst>
              <a:ext uri="{FF2B5EF4-FFF2-40B4-BE49-F238E27FC236}">
                <a16:creationId xmlns:a16="http://schemas.microsoft.com/office/drawing/2014/main" id="{DF86C0A6-FBC8-480E-88E8-B7AEC13CCFFA}"/>
              </a:ext>
            </a:extLst>
          </p:cNvPr>
          <p:cNvSpPr>
            <a:spLocks noGrp="1"/>
          </p:cNvSpPr>
          <p:nvPr>
            <p:ph type="sldNum" sz="quarter" idx="10"/>
          </p:nvPr>
        </p:nvSpPr>
        <p:spPr/>
        <p:txBody>
          <a:bodyPr/>
          <a:lstStyle/>
          <a:p>
            <a:fld id="{6C2CF4A9-7809-4537-A8DB-FA3668BC550E}" type="slidenum">
              <a:rPr lang="en-US" smtClean="0"/>
              <a:pPr/>
              <a:t>14</a:t>
            </a:fld>
            <a:endParaRPr lang="en-US" dirty="0"/>
          </a:p>
        </p:txBody>
      </p:sp>
    </p:spTree>
    <p:custDataLst>
      <p:tags r:id="rId1"/>
    </p:custDataLst>
    <p:extLst>
      <p:ext uri="{BB962C8B-B14F-4D97-AF65-F5344CB8AC3E}">
        <p14:creationId xmlns:p14="http://schemas.microsoft.com/office/powerpoint/2010/main" val="354521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BC3F-F920-46B1-902D-2C60A0DA7564}"/>
              </a:ext>
            </a:extLst>
          </p:cNvPr>
          <p:cNvSpPr>
            <a:spLocks noGrp="1"/>
          </p:cNvSpPr>
          <p:nvPr>
            <p:ph type="title"/>
          </p:nvPr>
        </p:nvSpPr>
        <p:spPr/>
        <p:txBody>
          <a:bodyPr/>
          <a:lstStyle/>
          <a:p>
            <a:r>
              <a:rPr lang="en-US" dirty="0"/>
              <a:t>IRBs, ECs, REs, and </a:t>
            </a:r>
            <a:br>
              <a:rPr lang="en-US" dirty="0"/>
            </a:br>
            <a:r>
              <a:rPr lang="en-US" dirty="0"/>
              <a:t>Regulatory Authority Documentation</a:t>
            </a:r>
            <a:endParaRPr lang="en-US" b="0" i="1" dirty="0"/>
          </a:p>
        </p:txBody>
      </p:sp>
      <p:sp>
        <p:nvSpPr>
          <p:cNvPr id="3" name="Content Placeholder 2">
            <a:extLst>
              <a:ext uri="{FF2B5EF4-FFF2-40B4-BE49-F238E27FC236}">
                <a16:creationId xmlns:a16="http://schemas.microsoft.com/office/drawing/2014/main" id="{022B73A9-D26B-44C0-AA2F-8DAE6EBEF09D}"/>
              </a:ext>
            </a:extLst>
          </p:cNvPr>
          <p:cNvSpPr>
            <a:spLocks noGrp="1"/>
          </p:cNvSpPr>
          <p:nvPr>
            <p:ph idx="1"/>
          </p:nvPr>
        </p:nvSpPr>
        <p:spPr>
          <a:xfrm>
            <a:off x="433136" y="1553030"/>
            <a:ext cx="11289471" cy="4573134"/>
          </a:xfrm>
        </p:spPr>
        <p:txBody>
          <a:bodyPr/>
          <a:lstStyle/>
          <a:p>
            <a:pPr marL="0" indent="0">
              <a:buNone/>
            </a:pPr>
            <a:r>
              <a:rPr lang="en-US" dirty="0">
                <a:solidFill>
                  <a:schemeClr val="accent6"/>
                </a:solidFill>
              </a:rPr>
              <a:t>Documentation of Pediatric Risk/Benefit Category </a:t>
            </a:r>
          </a:p>
          <a:p>
            <a:pPr>
              <a:lnSpc>
                <a:spcPts val="2400"/>
              </a:lnSpc>
            </a:pPr>
            <a:r>
              <a:rPr lang="en-US" sz="1800" dirty="0"/>
              <a:t>Per the DAIDS Policy for Enrolling Children (including Adolescents) in NIAID (DAIDS)-supported and/or sponsored Human Subject Clinical Research, for research studies including children or adolescents, DAIDS requires documentation of the IRB/EC designation of the pediatric risk/benefit category per the U. S. Federal regulations, 45 CFR 46, 404-407 and 21 CFR 50.51-54 and IRB /EC approval for involvement of children based on the determination specified by that category. This requirement applies to the initial and continuing/annual reviews of research protocols and to any subsequent reviews of full version protocol amendments and LOAs involving potential study risks or benefits. The documentation may be in the IRB/EC approval letter(s) or in other official correspondence from the IRB/EC to the site Investigator. </a:t>
            </a:r>
          </a:p>
          <a:p>
            <a:pPr marL="0" indent="0">
              <a:lnSpc>
                <a:spcPts val="2400"/>
              </a:lnSpc>
              <a:buNone/>
            </a:pPr>
            <a:r>
              <a:rPr lang="en-US" sz="1800" i="1" dirty="0"/>
              <a:t>NOTE: </a:t>
            </a:r>
            <a:r>
              <a:rPr lang="en-US" sz="1800" b="0" i="1" dirty="0"/>
              <a:t>Failure to submit documentation of the IRB/EC designation of the pediatric risk/benefit category or documentation that the CRS will not enroll children or adolescents at the time of registration submission to the DAIDS PRO will result in delays in protocol registration. </a:t>
            </a:r>
          </a:p>
        </p:txBody>
      </p:sp>
      <p:sp>
        <p:nvSpPr>
          <p:cNvPr id="4" name="Slide Number Placeholder 3">
            <a:extLst>
              <a:ext uri="{FF2B5EF4-FFF2-40B4-BE49-F238E27FC236}">
                <a16:creationId xmlns:a16="http://schemas.microsoft.com/office/drawing/2014/main" id="{7E712F5E-C84E-449C-B4B4-A1DDABFFD36E}"/>
              </a:ext>
            </a:extLst>
          </p:cNvPr>
          <p:cNvSpPr>
            <a:spLocks noGrp="1"/>
          </p:cNvSpPr>
          <p:nvPr>
            <p:ph type="sldNum" sz="quarter" idx="10"/>
          </p:nvPr>
        </p:nvSpPr>
        <p:spPr/>
        <p:txBody>
          <a:bodyPr/>
          <a:lstStyle/>
          <a:p>
            <a:fld id="{3F885E44-F773-4ADE-9E01-35BEB5FE601B}" type="slidenum">
              <a:rPr lang="en-US" smtClean="0"/>
              <a:pPr/>
              <a:t>15</a:t>
            </a:fld>
            <a:endParaRPr lang="en-US" dirty="0"/>
          </a:p>
        </p:txBody>
      </p:sp>
    </p:spTree>
    <p:custDataLst>
      <p:tags r:id="rId1"/>
    </p:custDataLst>
    <p:extLst>
      <p:ext uri="{BB962C8B-B14F-4D97-AF65-F5344CB8AC3E}">
        <p14:creationId xmlns:p14="http://schemas.microsoft.com/office/powerpoint/2010/main" val="292968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EB4D-01E5-497F-82C2-2CA6C93EEF9A}"/>
              </a:ext>
            </a:extLst>
          </p:cNvPr>
          <p:cNvSpPr>
            <a:spLocks noGrp="1"/>
          </p:cNvSpPr>
          <p:nvPr>
            <p:ph type="title"/>
          </p:nvPr>
        </p:nvSpPr>
        <p:spPr/>
        <p:txBody>
          <a:bodyPr/>
          <a:lstStyle/>
          <a:p>
            <a:r>
              <a:rPr lang="en-US" dirty="0"/>
              <a:t>Designation of the Pediatric Risk/Benefit Category</a:t>
            </a:r>
            <a:br>
              <a:rPr lang="en-US" dirty="0"/>
            </a:br>
            <a:r>
              <a:rPr lang="en-US" dirty="0"/>
              <a:t>45 CFR 46.406 and 46.407 </a:t>
            </a:r>
          </a:p>
        </p:txBody>
      </p:sp>
      <p:sp>
        <p:nvSpPr>
          <p:cNvPr id="3" name="Content Placeholder 2">
            <a:extLst>
              <a:ext uri="{FF2B5EF4-FFF2-40B4-BE49-F238E27FC236}">
                <a16:creationId xmlns:a16="http://schemas.microsoft.com/office/drawing/2014/main" id="{9DC4A054-0E88-462C-A747-C4C48257FD49}"/>
              </a:ext>
            </a:extLst>
          </p:cNvPr>
          <p:cNvSpPr>
            <a:spLocks noGrp="1"/>
          </p:cNvSpPr>
          <p:nvPr>
            <p:ph idx="1"/>
          </p:nvPr>
        </p:nvSpPr>
        <p:spPr>
          <a:xfrm>
            <a:off x="433136" y="1645920"/>
            <a:ext cx="11346487" cy="4303059"/>
          </a:xfrm>
        </p:spPr>
        <p:txBody>
          <a:bodyPr/>
          <a:lstStyle/>
          <a:p>
            <a:pPr lvl="0"/>
            <a:r>
              <a:rPr lang="en-US" sz="1800" dirty="0">
                <a:solidFill>
                  <a:schemeClr val="accent6"/>
                </a:solidFill>
              </a:rPr>
              <a:t>If risk category as indicted on the IRB/EC approval letter for the submission is 45 CFR 46.407</a:t>
            </a:r>
            <a:r>
              <a:rPr lang="en-US" sz="1800" dirty="0"/>
              <a:t>,</a:t>
            </a:r>
            <a:br>
              <a:rPr lang="en-US" sz="1800" dirty="0"/>
            </a:br>
            <a:r>
              <a:rPr lang="en-US" sz="1800" dirty="0"/>
              <a:t>sites will receive request notification from DAIDS PRO to </a:t>
            </a:r>
            <a:r>
              <a:rPr lang="en-US" sz="1800" u="sng" dirty="0"/>
              <a:t>CONFIRM IRB’s/EC’s RISK CATEGORY DESIGNATION. The DAIDS PRO review process will be stopped until the site confirms the designation</a:t>
            </a:r>
            <a:r>
              <a:rPr lang="en-US" sz="1800" dirty="0"/>
              <a:t>.</a:t>
            </a:r>
          </a:p>
          <a:p>
            <a:r>
              <a:rPr lang="en-US" sz="1800" dirty="0">
                <a:solidFill>
                  <a:schemeClr val="accent6"/>
                </a:solidFill>
              </a:rPr>
              <a:t>If the designation is an error</a:t>
            </a:r>
            <a:r>
              <a:rPr lang="en-US" sz="1800" dirty="0"/>
              <a:t>, sites will need to provide corrected documentation.</a:t>
            </a:r>
          </a:p>
          <a:p>
            <a:pPr lvl="0"/>
            <a:r>
              <a:rPr lang="en-US" sz="1800" dirty="0">
                <a:solidFill>
                  <a:schemeClr val="accent6"/>
                </a:solidFill>
              </a:rPr>
              <a:t>If the IRB/EC confirms their decision of the 46.407 risk/benefit category selection</a:t>
            </a:r>
            <a:r>
              <a:rPr lang="en-US" sz="1800" dirty="0"/>
              <a:t>, the CRS Principal Investigator (PI), Study Investigator of Record (</a:t>
            </a:r>
            <a:r>
              <a:rPr lang="en-US" sz="1800" dirty="0" err="1"/>
              <a:t>IoR</a:t>
            </a:r>
            <a:r>
              <a:rPr lang="en-US" sz="1800" dirty="0"/>
              <a:t>), or designee should refer to Appendix 1 of the </a:t>
            </a:r>
            <a:r>
              <a:rPr lang="en-US" sz="1800" dirty="0">
                <a:solidFill>
                  <a:srgbClr val="0070C0"/>
                </a:solidFill>
                <a:hlinkClick r:id="rId4">
                  <a:extLst>
                    <a:ext uri="{A12FA001-AC4F-418D-AE19-62706E023703}">
                      <ahyp:hlinkClr xmlns:ahyp="http://schemas.microsoft.com/office/drawing/2018/hyperlinkcolor" val="tx"/>
                    </a:ext>
                  </a:extLst>
                </a:hlinkClick>
              </a:rPr>
              <a:t>DAIDS Policy for Enrolling Children (including Adolescents) in Clinical Research: Protocol Document Requirements</a:t>
            </a:r>
            <a:r>
              <a:rPr lang="en-US" sz="1800" dirty="0">
                <a:solidFill>
                  <a:srgbClr val="0070C0"/>
                </a:solidFill>
              </a:rPr>
              <a:t> </a:t>
            </a:r>
            <a:r>
              <a:rPr lang="en-US" sz="1800" dirty="0"/>
              <a:t>as this risk/benefit category requires a special level of DHHS review beyond that provided by the IRB/EC.  Sites can also refer to the </a:t>
            </a:r>
            <a:r>
              <a:rPr lang="en-US" sz="1800" dirty="0">
                <a:solidFill>
                  <a:srgbClr val="0070C0"/>
                </a:solidFill>
                <a:hlinkClick r:id="rId5">
                  <a:extLst>
                    <a:ext uri="{A12FA001-AC4F-418D-AE19-62706E023703}">
                      <ahyp:hlinkClr xmlns:ahyp="http://schemas.microsoft.com/office/drawing/2018/hyperlinkcolor" val="tx"/>
                    </a:ext>
                  </a:extLst>
                </a:hlinkClick>
              </a:rPr>
              <a:t>DAIDS Policy for Enrolling Children (including Adolescents) in Clinical Research: Clinical Research Site Requirements</a:t>
            </a:r>
            <a:r>
              <a:rPr lang="en-US" sz="1800" dirty="0">
                <a:solidFill>
                  <a:srgbClr val="0070C0"/>
                </a:solidFill>
              </a:rPr>
              <a:t> and to the May 26, 2005 Guidance, </a:t>
            </a:r>
            <a:r>
              <a:rPr lang="en-US" sz="1800" dirty="0">
                <a:solidFill>
                  <a:srgbClr val="0070C0"/>
                </a:solidFill>
                <a:hlinkClick r:id="rId6">
                  <a:extLst>
                    <a:ext uri="{A12FA001-AC4F-418D-AE19-62706E023703}">
                      <ahyp:hlinkClr xmlns:ahyp="http://schemas.microsoft.com/office/drawing/2018/hyperlinkcolor" val="tx"/>
                    </a:ext>
                  </a:extLst>
                </a:hlinkClick>
              </a:rPr>
              <a:t>“Children as Research Subjects and the HHS “407” Process.”</a:t>
            </a:r>
            <a:r>
              <a:rPr lang="en-US" sz="1800" dirty="0">
                <a:solidFill>
                  <a:srgbClr val="0070C0"/>
                </a:solidFill>
              </a:rPr>
              <a:t> </a:t>
            </a:r>
            <a:r>
              <a:rPr lang="en-US" sz="1800" dirty="0"/>
              <a:t>The DAIDS PRO review of a CRS’s registration submission will be stopped pending a determination from the Secretary, HHS or his/her designee.</a:t>
            </a:r>
          </a:p>
          <a:p>
            <a:endParaRPr lang="en-US" dirty="0"/>
          </a:p>
          <a:p>
            <a:endParaRPr lang="en-US" dirty="0"/>
          </a:p>
        </p:txBody>
      </p:sp>
      <p:sp>
        <p:nvSpPr>
          <p:cNvPr id="4" name="Slide Number Placeholder 3">
            <a:extLst>
              <a:ext uri="{FF2B5EF4-FFF2-40B4-BE49-F238E27FC236}">
                <a16:creationId xmlns:a16="http://schemas.microsoft.com/office/drawing/2014/main" id="{9ED08006-2B1D-4D1E-BD02-A64C63DBC57F}"/>
              </a:ext>
            </a:extLst>
          </p:cNvPr>
          <p:cNvSpPr>
            <a:spLocks noGrp="1"/>
          </p:cNvSpPr>
          <p:nvPr>
            <p:ph type="sldNum" sz="quarter" idx="10"/>
          </p:nvPr>
        </p:nvSpPr>
        <p:spPr/>
        <p:txBody>
          <a:bodyPr/>
          <a:lstStyle/>
          <a:p>
            <a:r>
              <a:rPr lang="en-US" dirty="0"/>
              <a:t>Slide 17</a:t>
            </a:r>
          </a:p>
        </p:txBody>
      </p:sp>
    </p:spTree>
    <p:custDataLst>
      <p:tags r:id="rId1"/>
    </p:custDataLst>
    <p:extLst>
      <p:ext uri="{BB962C8B-B14F-4D97-AF65-F5344CB8AC3E}">
        <p14:creationId xmlns:p14="http://schemas.microsoft.com/office/powerpoint/2010/main" val="208287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0A2D-D40B-40E9-83E1-E9183EBDF3F7}"/>
              </a:ext>
            </a:extLst>
          </p:cNvPr>
          <p:cNvSpPr>
            <a:spLocks noGrp="1"/>
          </p:cNvSpPr>
          <p:nvPr>
            <p:ph type="title"/>
          </p:nvPr>
        </p:nvSpPr>
        <p:spPr/>
        <p:txBody>
          <a:bodyPr/>
          <a:lstStyle/>
          <a:p>
            <a:r>
              <a:rPr lang="en-US" dirty="0"/>
              <a:t>Designation of the Pediatric Risk/Benefit Category</a:t>
            </a:r>
            <a:br>
              <a:rPr lang="en-US" dirty="0"/>
            </a:br>
            <a:r>
              <a:rPr lang="en-US" dirty="0"/>
              <a:t>45 CFR 46.406 and 46.407</a:t>
            </a:r>
            <a:endParaRPr lang="en-US" b="0" i="1" dirty="0"/>
          </a:p>
        </p:txBody>
      </p:sp>
      <p:sp>
        <p:nvSpPr>
          <p:cNvPr id="3" name="Content Placeholder 2">
            <a:extLst>
              <a:ext uri="{FF2B5EF4-FFF2-40B4-BE49-F238E27FC236}">
                <a16:creationId xmlns:a16="http://schemas.microsoft.com/office/drawing/2014/main" id="{8A165B84-D8CD-4058-A5BE-719B78707464}"/>
              </a:ext>
            </a:extLst>
          </p:cNvPr>
          <p:cNvSpPr>
            <a:spLocks noGrp="1"/>
          </p:cNvSpPr>
          <p:nvPr>
            <p:ph idx="1"/>
          </p:nvPr>
        </p:nvSpPr>
        <p:spPr>
          <a:xfrm>
            <a:off x="433136" y="1645920"/>
            <a:ext cx="11179743" cy="4516820"/>
          </a:xfrm>
        </p:spPr>
        <p:txBody>
          <a:bodyPr/>
          <a:lstStyle/>
          <a:p>
            <a:pPr>
              <a:spcAft>
                <a:spcPts val="1000"/>
              </a:spcAft>
            </a:pPr>
            <a:r>
              <a:rPr lang="en-US" sz="1800" dirty="0">
                <a:solidFill>
                  <a:schemeClr val="accent6"/>
                </a:solidFill>
              </a:rPr>
              <a:t>For Pediatric Risk Category 45 CFR 46.406</a:t>
            </a:r>
            <a:r>
              <a:rPr lang="en-US" sz="1800" dirty="0"/>
              <a:t>, a CRS must have established written procedures that ensure adequate provisions are in place for: </a:t>
            </a:r>
          </a:p>
          <a:p>
            <a:pPr lvl="1">
              <a:spcAft>
                <a:spcPts val="1000"/>
              </a:spcAft>
            </a:pPr>
            <a:r>
              <a:rPr lang="en-US" sz="1800" dirty="0"/>
              <a:t>Soliciting parents’ or guardians’ permission, as required in 45 CFR 46.408 (i.e. permission is to be obtained from both parents unless: (1) One parent is deceased, unknown, incompetent, or not reasonably available; or (2) One parent has legal responsibility for the care and custody of the child).</a:t>
            </a:r>
          </a:p>
          <a:p>
            <a:pPr lvl="1">
              <a:spcAft>
                <a:spcPts val="1000"/>
              </a:spcAft>
            </a:pPr>
            <a:r>
              <a:rPr lang="en-US" sz="1800" dirty="0"/>
              <a:t>Soliciting documenting assent, when the IRB/EC requires that assent be obtained.</a:t>
            </a:r>
          </a:p>
          <a:p>
            <a:pPr lvl="1">
              <a:spcAft>
                <a:spcPts val="1000"/>
              </a:spcAft>
            </a:pPr>
            <a:r>
              <a:rPr lang="en-US" sz="1800" dirty="0"/>
              <a:t>Enrolling wards (e.g., orphans) with the appropriate documentation that: (1) recognizes the status of the individual child as a ward; (2) ensures communication of that status to the responsible IRB/EC; and (3) confirms the IRB/EC appointment of an advocate for the child/ward, in addition to any other individual acting as guardian or in loco parentis.</a:t>
            </a:r>
          </a:p>
          <a:p>
            <a:pPr>
              <a:spcAft>
                <a:spcPts val="1000"/>
              </a:spcAft>
            </a:pPr>
            <a:r>
              <a:rPr lang="en-US" sz="1800" dirty="0"/>
              <a:t>Refer to the DAIDS Policy DWD-POL-CL-007.02 </a:t>
            </a:r>
            <a:r>
              <a:rPr lang="en-US" sz="1800" dirty="0">
                <a:hlinkClick r:id="rId4"/>
              </a:rPr>
              <a:t>DAIDS Policy for Enrolling Children (including Adolescents) in Clinical Research: Clinical Research Site Requirements</a:t>
            </a:r>
            <a:r>
              <a:rPr lang="en-US" sz="1800" dirty="0"/>
              <a:t>.</a:t>
            </a:r>
          </a:p>
          <a:p>
            <a:pPr>
              <a:spcAft>
                <a:spcPts val="1000"/>
              </a:spcAft>
            </a:pPr>
            <a:r>
              <a:rPr lang="en-US" sz="1800" dirty="0"/>
              <a:t>A CRS’s written procedures to address the requirements of 45 CFR 46.406 should be kept in the CRS’s regulatory files for verification by monitors.</a:t>
            </a:r>
          </a:p>
        </p:txBody>
      </p:sp>
      <p:sp>
        <p:nvSpPr>
          <p:cNvPr id="4" name="Slide Number Placeholder 3">
            <a:extLst>
              <a:ext uri="{FF2B5EF4-FFF2-40B4-BE49-F238E27FC236}">
                <a16:creationId xmlns:a16="http://schemas.microsoft.com/office/drawing/2014/main" id="{4B0AC3BC-535F-4CB0-922E-6A764D690EBE}"/>
              </a:ext>
            </a:extLst>
          </p:cNvPr>
          <p:cNvSpPr>
            <a:spLocks noGrp="1"/>
          </p:cNvSpPr>
          <p:nvPr>
            <p:ph type="sldNum" sz="quarter" idx="10"/>
          </p:nvPr>
        </p:nvSpPr>
        <p:spPr/>
        <p:txBody>
          <a:bodyPr/>
          <a:lstStyle/>
          <a:p>
            <a:r>
              <a:rPr lang="en-US" dirty="0"/>
              <a:t>Slide 18</a:t>
            </a:r>
          </a:p>
        </p:txBody>
      </p:sp>
    </p:spTree>
    <p:custDataLst>
      <p:tags r:id="rId1"/>
    </p:custDataLst>
    <p:extLst>
      <p:ext uri="{BB962C8B-B14F-4D97-AF65-F5344CB8AC3E}">
        <p14:creationId xmlns:p14="http://schemas.microsoft.com/office/powerpoint/2010/main" val="408619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7120DB-0575-4C88-A632-16CA264736FA}"/>
              </a:ext>
            </a:extLst>
          </p:cNvPr>
          <p:cNvSpPr>
            <a:spLocks noGrp="1"/>
          </p:cNvSpPr>
          <p:nvPr>
            <p:ph type="title"/>
          </p:nvPr>
        </p:nvSpPr>
        <p:spPr/>
        <p:txBody>
          <a:bodyPr/>
          <a:lstStyle/>
          <a:p>
            <a:r>
              <a:rPr lang="en-US" dirty="0"/>
              <a:t>Signature Requirements (General)</a:t>
            </a:r>
          </a:p>
        </p:txBody>
      </p:sp>
      <p:sp>
        <p:nvSpPr>
          <p:cNvPr id="6" name="Content Placeholder 5">
            <a:extLst>
              <a:ext uri="{FF2B5EF4-FFF2-40B4-BE49-F238E27FC236}">
                <a16:creationId xmlns:a16="http://schemas.microsoft.com/office/drawing/2014/main" id="{AAA1DA86-56BD-4EE1-BD81-F75152D650DA}"/>
              </a:ext>
            </a:extLst>
          </p:cNvPr>
          <p:cNvSpPr>
            <a:spLocks noGrp="1"/>
          </p:cNvSpPr>
          <p:nvPr>
            <p:ph sz="half" idx="1"/>
          </p:nvPr>
        </p:nvSpPr>
        <p:spPr/>
        <p:txBody>
          <a:bodyPr/>
          <a:lstStyle/>
          <a:p>
            <a:pPr marL="0" indent="0">
              <a:buNone/>
            </a:pPr>
            <a:r>
              <a:rPr lang="en-US" dirty="0">
                <a:solidFill>
                  <a:schemeClr val="accent6"/>
                </a:solidFill>
              </a:rPr>
              <a:t>Handwritten Signatures</a:t>
            </a:r>
          </a:p>
          <a:p>
            <a:r>
              <a:rPr lang="en-US" dirty="0"/>
              <a:t>If utilizing a handwritten signature, the date associated with the signature must also be handwritten. </a:t>
            </a:r>
          </a:p>
          <a:p>
            <a:endParaRPr lang="en-US" dirty="0"/>
          </a:p>
        </p:txBody>
      </p:sp>
      <p:sp>
        <p:nvSpPr>
          <p:cNvPr id="10" name="Content Placeholder 9">
            <a:extLst>
              <a:ext uri="{FF2B5EF4-FFF2-40B4-BE49-F238E27FC236}">
                <a16:creationId xmlns:a16="http://schemas.microsoft.com/office/drawing/2014/main" id="{441069D1-128D-47FF-B3A9-2DFBC4E203DD}"/>
              </a:ext>
            </a:extLst>
          </p:cNvPr>
          <p:cNvSpPr>
            <a:spLocks noGrp="1"/>
          </p:cNvSpPr>
          <p:nvPr>
            <p:ph sz="half" idx="2"/>
          </p:nvPr>
        </p:nvSpPr>
        <p:spPr/>
        <p:txBody>
          <a:bodyPr/>
          <a:lstStyle/>
          <a:p>
            <a:pPr marL="0" indent="0">
              <a:buNone/>
            </a:pPr>
            <a:r>
              <a:rPr lang="en-US" dirty="0">
                <a:solidFill>
                  <a:schemeClr val="accent6"/>
                </a:solidFill>
              </a:rPr>
              <a:t>Electronic Signatures</a:t>
            </a:r>
          </a:p>
          <a:p>
            <a:r>
              <a:rPr lang="en-US" dirty="0"/>
              <a:t>If an electronic signature is used, the typed date must match the electronic date stamp. </a:t>
            </a:r>
          </a:p>
          <a:p>
            <a:endParaRPr lang="en-US" dirty="0"/>
          </a:p>
        </p:txBody>
      </p:sp>
      <p:sp>
        <p:nvSpPr>
          <p:cNvPr id="4" name="Slide Number Placeholder 3">
            <a:extLst>
              <a:ext uri="{FF2B5EF4-FFF2-40B4-BE49-F238E27FC236}">
                <a16:creationId xmlns:a16="http://schemas.microsoft.com/office/drawing/2014/main" id="{ADC9E3CC-BCDA-41A4-82D1-C4D5266F28A9}"/>
              </a:ext>
            </a:extLst>
          </p:cNvPr>
          <p:cNvSpPr>
            <a:spLocks noGrp="1"/>
          </p:cNvSpPr>
          <p:nvPr>
            <p:ph type="sldNum" sz="quarter" idx="10"/>
          </p:nvPr>
        </p:nvSpPr>
        <p:spPr/>
        <p:txBody>
          <a:bodyPr/>
          <a:lstStyle/>
          <a:p>
            <a:fld id="{3F885E44-F773-4ADE-9E01-35BEB5FE601B}" type="slidenum">
              <a:rPr lang="en-US" smtClean="0"/>
              <a:pPr/>
              <a:t>18</a:t>
            </a:fld>
            <a:endParaRPr lang="en-US" dirty="0"/>
          </a:p>
        </p:txBody>
      </p:sp>
      <p:pic>
        <p:nvPicPr>
          <p:cNvPr id="11" name="Content Placeholder 6">
            <a:extLst>
              <a:ext uri="{FF2B5EF4-FFF2-40B4-BE49-F238E27FC236}">
                <a16:creationId xmlns:a16="http://schemas.microsoft.com/office/drawing/2014/main" id="{E0EBA07C-15DA-474F-95F4-9ACA0899A3BF}"/>
              </a:ext>
            </a:extLst>
          </p:cNvPr>
          <p:cNvPicPr>
            <a:picLocks noChangeAspect="1"/>
          </p:cNvPicPr>
          <p:nvPr/>
        </p:nvPicPr>
        <p:blipFill rotWithShape="1">
          <a:blip r:embed="rId4">
            <a:extLst>
              <a:ext uri="{28A0092B-C50C-407E-A947-70E740481C1C}">
                <a14:useLocalDpi xmlns:a14="http://schemas.microsoft.com/office/drawing/2010/main" val="0"/>
              </a:ext>
            </a:extLst>
          </a:blip>
          <a:srcRect t="-10487" r="-1750" b="-9630"/>
          <a:stretch/>
        </p:blipFill>
        <p:spPr bwMode="auto">
          <a:xfrm>
            <a:off x="6448742" y="3874509"/>
            <a:ext cx="5107241" cy="1771389"/>
          </a:xfrm>
          <a:prstGeom prst="rect">
            <a:avLst/>
          </a:prstGeom>
          <a:noFill/>
          <a:ln w="9525">
            <a:solidFill>
              <a:srgbClr val="A9B7DB"/>
            </a:solidFill>
            <a:miter lim="800000"/>
            <a:headEnd/>
            <a:tailEnd/>
          </a:ln>
          <a:effectLst/>
        </p:spPr>
      </p:pic>
      <p:pic>
        <p:nvPicPr>
          <p:cNvPr id="13" name="Picture 12">
            <a:extLst>
              <a:ext uri="{FF2B5EF4-FFF2-40B4-BE49-F238E27FC236}">
                <a16:creationId xmlns:a16="http://schemas.microsoft.com/office/drawing/2014/main" id="{1D9E127F-4E6F-4BD9-B25B-3EF98FBA18E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2000" contrast="81000"/>
                    </a14:imgEffect>
                  </a14:imgLayer>
                </a14:imgProps>
              </a:ext>
              <a:ext uri="{28A0092B-C50C-407E-A947-70E740481C1C}">
                <a14:useLocalDpi xmlns:a14="http://schemas.microsoft.com/office/drawing/2010/main" val="0"/>
              </a:ext>
            </a:extLst>
          </a:blip>
          <a:stretch>
            <a:fillRect/>
          </a:stretch>
        </p:blipFill>
        <p:spPr>
          <a:xfrm>
            <a:off x="636017" y="3905074"/>
            <a:ext cx="4206240" cy="1606297"/>
          </a:xfrm>
          <a:prstGeom prst="rect">
            <a:avLst/>
          </a:prstGeom>
        </p:spPr>
      </p:pic>
      <p:cxnSp>
        <p:nvCxnSpPr>
          <p:cNvPr id="15" name="Straight Connector 14">
            <a:extLst>
              <a:ext uri="{FF2B5EF4-FFF2-40B4-BE49-F238E27FC236}">
                <a16:creationId xmlns:a16="http://schemas.microsoft.com/office/drawing/2014/main" id="{6BC2821B-5B7F-4A09-8D71-3D027C249A8B}"/>
              </a:ext>
            </a:extLst>
          </p:cNvPr>
          <p:cNvCxnSpPr/>
          <p:nvPr/>
        </p:nvCxnSpPr>
        <p:spPr bwMode="auto">
          <a:xfrm>
            <a:off x="636017" y="4956048"/>
            <a:ext cx="4466335" cy="0"/>
          </a:xfrm>
          <a:prstGeom prst="line">
            <a:avLst/>
          </a:prstGeom>
          <a:solidFill>
            <a:srgbClr val="FFFFFF"/>
          </a:solidFill>
          <a:ln w="9525" cap="flat" cmpd="sng" algn="ctr">
            <a:solidFill>
              <a:srgbClr val="000000"/>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4898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8435-0383-4BB3-BA8D-1F97668E58D0}"/>
              </a:ext>
            </a:extLst>
          </p:cNvPr>
          <p:cNvSpPr>
            <a:spLocks noGrp="1"/>
          </p:cNvSpPr>
          <p:nvPr>
            <p:ph type="title"/>
          </p:nvPr>
        </p:nvSpPr>
        <p:spPr/>
        <p:txBody>
          <a:bodyPr/>
          <a:lstStyle/>
          <a:p>
            <a:r>
              <a:rPr lang="en-US" dirty="0"/>
              <a:t>Electronic Signatures</a:t>
            </a:r>
          </a:p>
        </p:txBody>
      </p:sp>
      <p:sp>
        <p:nvSpPr>
          <p:cNvPr id="3" name="Content Placeholder 2">
            <a:extLst>
              <a:ext uri="{FF2B5EF4-FFF2-40B4-BE49-F238E27FC236}">
                <a16:creationId xmlns:a16="http://schemas.microsoft.com/office/drawing/2014/main" id="{B98BA1D7-33C6-455B-A7E1-87A0DBAA550E}"/>
              </a:ext>
            </a:extLst>
          </p:cNvPr>
          <p:cNvSpPr>
            <a:spLocks noGrp="1"/>
          </p:cNvSpPr>
          <p:nvPr>
            <p:ph sz="half" idx="1"/>
          </p:nvPr>
        </p:nvSpPr>
        <p:spPr/>
        <p:txBody>
          <a:bodyPr/>
          <a:lstStyle/>
          <a:p>
            <a:pPr marL="0" indent="0">
              <a:buNone/>
            </a:pPr>
            <a:r>
              <a:rPr lang="en-US" dirty="0">
                <a:solidFill>
                  <a:schemeClr val="accent6"/>
                </a:solidFill>
              </a:rPr>
              <a:t>An Electronic Signature </a:t>
            </a:r>
            <a:r>
              <a:rPr lang="en-US" dirty="0"/>
              <a:t>is a computer data compilation of any symbol or series of symbols executed, adopted, or authorized by an individual to be the legally binding equivalent of the individual’s handwritten signature (21 CFR 11.3(b)(7)). </a:t>
            </a:r>
          </a:p>
        </p:txBody>
      </p:sp>
      <p:sp>
        <p:nvSpPr>
          <p:cNvPr id="4" name="Content Placeholder 3">
            <a:extLst>
              <a:ext uri="{FF2B5EF4-FFF2-40B4-BE49-F238E27FC236}">
                <a16:creationId xmlns:a16="http://schemas.microsoft.com/office/drawing/2014/main" id="{783F0B8E-96B3-47EA-9702-E18CFFAB95AA}"/>
              </a:ext>
            </a:extLst>
          </p:cNvPr>
          <p:cNvSpPr>
            <a:spLocks noGrp="1"/>
          </p:cNvSpPr>
          <p:nvPr>
            <p:ph sz="half" idx="2"/>
          </p:nvPr>
        </p:nvSpPr>
        <p:spPr/>
        <p:txBody>
          <a:bodyPr/>
          <a:lstStyle/>
          <a:p>
            <a:r>
              <a:rPr lang="en-US" dirty="0"/>
              <a:t>Part 11 compliant</a:t>
            </a:r>
          </a:p>
          <a:p>
            <a:r>
              <a:rPr lang="en-US" dirty="0"/>
              <a:t>Adobe Acrobat Self-Sign Plug can be utilized for 1572s</a:t>
            </a:r>
          </a:p>
          <a:p>
            <a:r>
              <a:rPr lang="en-US" dirty="0"/>
              <a:t>International Sites - Compliant with any requirements applicable within country</a:t>
            </a:r>
          </a:p>
          <a:p>
            <a:endParaRPr lang="en-US" dirty="0"/>
          </a:p>
        </p:txBody>
      </p:sp>
      <p:sp>
        <p:nvSpPr>
          <p:cNvPr id="5" name="Slide Number Placeholder 4">
            <a:extLst>
              <a:ext uri="{FF2B5EF4-FFF2-40B4-BE49-F238E27FC236}">
                <a16:creationId xmlns:a16="http://schemas.microsoft.com/office/drawing/2014/main" id="{83C46ABA-DAC7-4718-8686-25B2DA659670}"/>
              </a:ext>
            </a:extLst>
          </p:cNvPr>
          <p:cNvSpPr>
            <a:spLocks noGrp="1"/>
          </p:cNvSpPr>
          <p:nvPr>
            <p:ph type="sldNum" sz="quarter" idx="10"/>
          </p:nvPr>
        </p:nvSpPr>
        <p:spPr/>
        <p:txBody>
          <a:bodyPr/>
          <a:lstStyle/>
          <a:p>
            <a:fld id="{6C2CF4A9-7809-4537-A8DB-FA3668BC550E}" type="slidenum">
              <a:rPr lang="en-US" smtClean="0"/>
              <a:pPr/>
              <a:t>19</a:t>
            </a:fld>
            <a:endParaRPr lang="en-US" dirty="0"/>
          </a:p>
        </p:txBody>
      </p:sp>
    </p:spTree>
    <p:custDataLst>
      <p:tags r:id="rId1"/>
    </p:custDataLst>
    <p:extLst>
      <p:ext uri="{BB962C8B-B14F-4D97-AF65-F5344CB8AC3E}">
        <p14:creationId xmlns:p14="http://schemas.microsoft.com/office/powerpoint/2010/main" val="328435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7F4678-7470-47BA-BBFD-BF47BE01F599}"/>
              </a:ext>
            </a:extLst>
          </p:cNvPr>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solidFill>
                  <a:schemeClr val="accent6"/>
                </a:solidFill>
              </a:rPr>
              <a:t>Today’s Objectives:</a:t>
            </a:r>
          </a:p>
          <a:p>
            <a:r>
              <a:rPr lang="en-US" dirty="0"/>
              <a:t>Provide an overview of the changes to the 2019 DAIDS</a:t>
            </a:r>
            <a:br>
              <a:rPr lang="en-US" dirty="0"/>
            </a:br>
            <a:r>
              <a:rPr lang="en-US" dirty="0"/>
              <a:t>Protocol Registration Manual and Protocol Registration Policy.</a:t>
            </a:r>
          </a:p>
          <a:p>
            <a:r>
              <a:rPr lang="en-US" dirty="0"/>
              <a:t>Provide details as to new submission requirements</a:t>
            </a:r>
          </a:p>
          <a:p>
            <a:r>
              <a:rPr lang="en-US" dirty="0"/>
              <a:t>Discuss ways to  avoid delays in registrations</a:t>
            </a:r>
          </a:p>
          <a:p>
            <a:r>
              <a:rPr lang="en-US" dirty="0"/>
              <a:t>Identify some important resources </a:t>
            </a:r>
          </a:p>
          <a:p>
            <a:r>
              <a:rPr lang="en-US" dirty="0"/>
              <a:t>Provide methods to ask questions</a:t>
            </a:r>
          </a:p>
        </p:txBody>
      </p:sp>
      <p:sp>
        <p:nvSpPr>
          <p:cNvPr id="4" name="Slide Number Placeholder 3"/>
          <p:cNvSpPr>
            <a:spLocks noGrp="1"/>
          </p:cNvSpPr>
          <p:nvPr>
            <p:ph type="sldNum" sz="quarter" idx="10"/>
          </p:nvPr>
        </p:nvSpPr>
        <p:spPr/>
        <p:txBody>
          <a:bodyPr/>
          <a:lstStyle/>
          <a:p>
            <a:fld id="{3F885E44-F773-4ADE-9E01-35BEB5FE601B}" type="slidenum">
              <a:rPr lang="en-US" smtClean="0"/>
              <a:pPr/>
              <a:t>2</a:t>
            </a:fld>
            <a:endParaRPr lang="en-US" dirty="0"/>
          </a:p>
        </p:txBody>
      </p:sp>
    </p:spTree>
    <p:custDataLst>
      <p:tags r:id="rId1"/>
    </p:custDataLst>
    <p:extLst>
      <p:ext uri="{BB962C8B-B14F-4D97-AF65-F5344CB8AC3E}">
        <p14:creationId xmlns:p14="http://schemas.microsoft.com/office/powerpoint/2010/main" val="335884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E5D1-BEBA-44D8-8182-F74D723E2FB5}"/>
              </a:ext>
            </a:extLst>
          </p:cNvPr>
          <p:cNvSpPr>
            <a:spLocks noGrp="1"/>
          </p:cNvSpPr>
          <p:nvPr>
            <p:ph type="title"/>
          </p:nvPr>
        </p:nvSpPr>
        <p:spPr/>
        <p:txBody>
          <a:bodyPr/>
          <a:lstStyle/>
          <a:p>
            <a:r>
              <a:rPr lang="en-US" dirty="0"/>
              <a:t>Electronic Signatures</a:t>
            </a:r>
            <a:endParaRPr lang="en-US" b="0" i="1" dirty="0"/>
          </a:p>
        </p:txBody>
      </p:sp>
      <p:pic>
        <p:nvPicPr>
          <p:cNvPr id="6" name="Content Placeholder 6">
            <a:extLst>
              <a:ext uri="{FF2B5EF4-FFF2-40B4-BE49-F238E27FC236}">
                <a16:creationId xmlns:a16="http://schemas.microsoft.com/office/drawing/2014/main" id="{4A6BA125-AF79-4AF0-98D8-9336233DEE3C}"/>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t="-10487" r="-1750" b="-9630"/>
          <a:stretch/>
        </p:blipFill>
        <p:spPr>
          <a:xfrm>
            <a:off x="292100" y="1622855"/>
            <a:ext cx="5905500" cy="2048256"/>
          </a:xfrm>
          <a:ln>
            <a:solidFill>
              <a:srgbClr val="A9B7DB"/>
            </a:solidFill>
          </a:ln>
        </p:spPr>
      </p:pic>
      <p:sp>
        <p:nvSpPr>
          <p:cNvPr id="4" name="Content Placeholder 3">
            <a:extLst>
              <a:ext uri="{FF2B5EF4-FFF2-40B4-BE49-F238E27FC236}">
                <a16:creationId xmlns:a16="http://schemas.microsoft.com/office/drawing/2014/main" id="{E86AFE3F-C7EF-453D-8522-83DB9B0A53A6}"/>
              </a:ext>
            </a:extLst>
          </p:cNvPr>
          <p:cNvSpPr>
            <a:spLocks noGrp="1"/>
          </p:cNvSpPr>
          <p:nvPr>
            <p:ph sz="half" idx="2"/>
          </p:nvPr>
        </p:nvSpPr>
        <p:spPr>
          <a:xfrm>
            <a:off x="6437376" y="1622855"/>
            <a:ext cx="5462524" cy="4503309"/>
          </a:xfrm>
        </p:spPr>
        <p:txBody>
          <a:bodyPr/>
          <a:lstStyle/>
          <a:p>
            <a:r>
              <a:rPr lang="en-US" dirty="0"/>
              <a:t>The printed name of the signer; </a:t>
            </a:r>
          </a:p>
          <a:p>
            <a:r>
              <a:rPr lang="en-US" dirty="0"/>
              <a:t>The date and time when the signature was executed; and </a:t>
            </a:r>
          </a:p>
          <a:p>
            <a:r>
              <a:rPr lang="en-US" dirty="0"/>
              <a:t>The meaning (such as review, approval, responsibility, or authorship) associated with </a:t>
            </a:r>
            <a:br>
              <a:rPr lang="en-US" dirty="0"/>
            </a:br>
            <a:r>
              <a:rPr lang="en-US" dirty="0"/>
              <a:t>the signature. </a:t>
            </a:r>
          </a:p>
        </p:txBody>
      </p:sp>
      <p:sp>
        <p:nvSpPr>
          <p:cNvPr id="5" name="Slide Number Placeholder 4">
            <a:extLst>
              <a:ext uri="{FF2B5EF4-FFF2-40B4-BE49-F238E27FC236}">
                <a16:creationId xmlns:a16="http://schemas.microsoft.com/office/drawing/2014/main" id="{70745EB3-A6E2-4950-93F1-E78C24EA7E98}"/>
              </a:ext>
            </a:extLst>
          </p:cNvPr>
          <p:cNvSpPr>
            <a:spLocks noGrp="1"/>
          </p:cNvSpPr>
          <p:nvPr>
            <p:ph type="sldNum" sz="quarter" idx="10"/>
          </p:nvPr>
        </p:nvSpPr>
        <p:spPr/>
        <p:txBody>
          <a:bodyPr/>
          <a:lstStyle/>
          <a:p>
            <a:fld id="{6C2CF4A9-7809-4537-A8DB-FA3668BC550E}" type="slidenum">
              <a:rPr lang="en-US" smtClean="0"/>
              <a:pPr/>
              <a:t>20</a:t>
            </a:fld>
            <a:endParaRPr lang="en-US" dirty="0"/>
          </a:p>
        </p:txBody>
      </p:sp>
    </p:spTree>
    <p:custDataLst>
      <p:tags r:id="rId1"/>
    </p:custDataLst>
    <p:extLst>
      <p:ext uri="{BB962C8B-B14F-4D97-AF65-F5344CB8AC3E}">
        <p14:creationId xmlns:p14="http://schemas.microsoft.com/office/powerpoint/2010/main" val="290729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904D90-BA21-49F0-A804-12C281325210}"/>
              </a:ext>
            </a:extLst>
          </p:cNvPr>
          <p:cNvSpPr>
            <a:spLocks noGrp="1"/>
          </p:cNvSpPr>
          <p:nvPr>
            <p:ph type="title"/>
          </p:nvPr>
        </p:nvSpPr>
        <p:spPr/>
        <p:txBody>
          <a:bodyPr/>
          <a:lstStyle/>
          <a:p>
            <a:r>
              <a:rPr lang="en-US" dirty="0"/>
              <a:t>Continuing Review Requirements</a:t>
            </a:r>
          </a:p>
        </p:txBody>
      </p:sp>
      <p:sp>
        <p:nvSpPr>
          <p:cNvPr id="7" name="Content Placeholder 6">
            <a:extLst>
              <a:ext uri="{FF2B5EF4-FFF2-40B4-BE49-F238E27FC236}">
                <a16:creationId xmlns:a16="http://schemas.microsoft.com/office/drawing/2014/main" id="{97441568-8781-4B0D-85FD-B2D5A2149963}"/>
              </a:ext>
            </a:extLst>
          </p:cNvPr>
          <p:cNvSpPr>
            <a:spLocks noGrp="1"/>
          </p:cNvSpPr>
          <p:nvPr>
            <p:ph idx="1"/>
          </p:nvPr>
        </p:nvSpPr>
        <p:spPr/>
        <p:txBody>
          <a:bodyPr/>
          <a:lstStyle/>
          <a:p>
            <a:r>
              <a:rPr lang="en-US" dirty="0">
                <a:solidFill>
                  <a:schemeClr val="accent6"/>
                </a:solidFill>
              </a:rPr>
              <a:t>Per the October 2018 FDA Guidance on FDA-Regulated Clinical Investigations (studies under an IND), </a:t>
            </a:r>
            <a:r>
              <a:rPr lang="en-US" dirty="0"/>
              <a:t>IRB/ECs must continue to comply with current FDA requirements for IRB/ECs continuing review at 21 CFR 56.109(f), including for clinical investigations that are subject to both HHS and FDA jurisdiction.</a:t>
            </a:r>
            <a:br>
              <a:rPr lang="en-US" dirty="0"/>
            </a:br>
            <a:br>
              <a:rPr lang="en-US" dirty="0"/>
            </a:br>
            <a:r>
              <a:rPr lang="en-US" dirty="0"/>
              <a:t>IRB/ECs are required to conduct continuing review of research at intervals appropriate to the degree of risk, but not less than once per year (21 CFR 56.109(f)). </a:t>
            </a:r>
          </a:p>
        </p:txBody>
      </p:sp>
      <p:sp>
        <p:nvSpPr>
          <p:cNvPr id="5" name="Slide Number Placeholder 4">
            <a:extLst>
              <a:ext uri="{FF2B5EF4-FFF2-40B4-BE49-F238E27FC236}">
                <a16:creationId xmlns:a16="http://schemas.microsoft.com/office/drawing/2014/main" id="{70A73E0F-B27B-4521-8F95-20B0F58C9212}"/>
              </a:ext>
            </a:extLst>
          </p:cNvPr>
          <p:cNvSpPr>
            <a:spLocks noGrp="1"/>
          </p:cNvSpPr>
          <p:nvPr>
            <p:ph type="sldNum" sz="quarter" idx="10"/>
          </p:nvPr>
        </p:nvSpPr>
        <p:spPr/>
        <p:txBody>
          <a:bodyPr/>
          <a:lstStyle/>
          <a:p>
            <a:fld id="{6C2CF4A9-7809-4537-A8DB-FA3668BC550E}" type="slidenum">
              <a:rPr lang="en-US" smtClean="0"/>
              <a:pPr/>
              <a:t>21</a:t>
            </a:fld>
            <a:endParaRPr lang="en-US" dirty="0"/>
          </a:p>
        </p:txBody>
      </p:sp>
    </p:spTree>
    <p:custDataLst>
      <p:tags r:id="rId1"/>
    </p:custDataLst>
    <p:extLst>
      <p:ext uri="{BB962C8B-B14F-4D97-AF65-F5344CB8AC3E}">
        <p14:creationId xmlns:p14="http://schemas.microsoft.com/office/powerpoint/2010/main" val="3897328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595C-43A1-42AA-86ED-83ADE4DF7041}"/>
              </a:ext>
            </a:extLst>
          </p:cNvPr>
          <p:cNvSpPr>
            <a:spLocks noGrp="1"/>
          </p:cNvSpPr>
          <p:nvPr>
            <p:ph type="title"/>
          </p:nvPr>
        </p:nvSpPr>
        <p:spPr/>
        <p:txBody>
          <a:bodyPr/>
          <a:lstStyle/>
          <a:p>
            <a:r>
              <a:rPr lang="en-US" dirty="0"/>
              <a:t>Continuing Review Requirements</a:t>
            </a:r>
          </a:p>
        </p:txBody>
      </p:sp>
      <p:sp>
        <p:nvSpPr>
          <p:cNvPr id="3" name="Content Placeholder 2">
            <a:extLst>
              <a:ext uri="{FF2B5EF4-FFF2-40B4-BE49-F238E27FC236}">
                <a16:creationId xmlns:a16="http://schemas.microsoft.com/office/drawing/2014/main" id="{9837300C-E0CE-4F1F-BF2F-26DCCDC15976}"/>
              </a:ext>
            </a:extLst>
          </p:cNvPr>
          <p:cNvSpPr>
            <a:spLocks noGrp="1"/>
          </p:cNvSpPr>
          <p:nvPr>
            <p:ph idx="1"/>
          </p:nvPr>
        </p:nvSpPr>
        <p:spPr>
          <a:xfrm>
            <a:off x="433137" y="1667435"/>
            <a:ext cx="10722544" cy="4303059"/>
          </a:xfrm>
        </p:spPr>
        <p:txBody>
          <a:bodyPr/>
          <a:lstStyle/>
          <a:p>
            <a:r>
              <a:rPr lang="en-US" dirty="0">
                <a:solidFill>
                  <a:schemeClr val="accent6"/>
                </a:solidFill>
              </a:rPr>
              <a:t>For studies that are NOT conducted under an IND</a:t>
            </a:r>
            <a:r>
              <a:rPr lang="en-US" dirty="0"/>
              <a:t>, DHHS regulations, 45 CFR 46.109(e) require that all DHHS supported research undergo continuing IRB/EC review at intervals appropriate to the degree of risk, but NOT LESS than once per year except as described in §46.109(f). </a:t>
            </a:r>
          </a:p>
          <a:p>
            <a:endParaRPr lang="en-US" dirty="0"/>
          </a:p>
        </p:txBody>
      </p:sp>
      <p:sp>
        <p:nvSpPr>
          <p:cNvPr id="4" name="Slide Number Placeholder 3">
            <a:extLst>
              <a:ext uri="{FF2B5EF4-FFF2-40B4-BE49-F238E27FC236}">
                <a16:creationId xmlns:a16="http://schemas.microsoft.com/office/drawing/2014/main" id="{AA8A2CC7-EC56-4525-A64A-22E3B08FB0CF}"/>
              </a:ext>
            </a:extLst>
          </p:cNvPr>
          <p:cNvSpPr>
            <a:spLocks noGrp="1"/>
          </p:cNvSpPr>
          <p:nvPr>
            <p:ph type="sldNum" sz="quarter" idx="10"/>
          </p:nvPr>
        </p:nvSpPr>
        <p:spPr/>
        <p:txBody>
          <a:bodyPr/>
          <a:lstStyle/>
          <a:p>
            <a:fld id="{3F885E44-F773-4ADE-9E01-35BEB5FE601B}" type="slidenum">
              <a:rPr lang="en-US" smtClean="0"/>
              <a:pPr/>
              <a:t>22</a:t>
            </a:fld>
            <a:endParaRPr lang="en-US" dirty="0"/>
          </a:p>
        </p:txBody>
      </p:sp>
    </p:spTree>
    <p:custDataLst>
      <p:tags r:id="rId1"/>
    </p:custDataLst>
    <p:extLst>
      <p:ext uri="{BB962C8B-B14F-4D97-AF65-F5344CB8AC3E}">
        <p14:creationId xmlns:p14="http://schemas.microsoft.com/office/powerpoint/2010/main" val="197207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0B5FA-51B0-4F36-9428-BB4F8BF8C8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198282"/>
            <a:ext cx="8969188" cy="5206999"/>
          </a:xfrm>
          <a:prstGeom prst="rect">
            <a:avLst/>
          </a:prstGeom>
        </p:spPr>
      </p:pic>
      <p:sp>
        <p:nvSpPr>
          <p:cNvPr id="5" name="Title 4">
            <a:extLst>
              <a:ext uri="{FF2B5EF4-FFF2-40B4-BE49-F238E27FC236}">
                <a16:creationId xmlns:a16="http://schemas.microsoft.com/office/drawing/2014/main" id="{017001DC-06BD-4A53-B80E-E16C48B38504}"/>
              </a:ext>
            </a:extLst>
          </p:cNvPr>
          <p:cNvSpPr>
            <a:spLocks noGrp="1"/>
          </p:cNvSpPr>
          <p:nvPr>
            <p:ph type="title"/>
          </p:nvPr>
        </p:nvSpPr>
        <p:spPr/>
        <p:txBody>
          <a:bodyPr/>
          <a:lstStyle/>
          <a:p>
            <a:r>
              <a:rPr lang="en-US" dirty="0"/>
              <a:t>Continuing Review Requirements</a:t>
            </a:r>
          </a:p>
        </p:txBody>
      </p:sp>
      <p:sp>
        <p:nvSpPr>
          <p:cNvPr id="6" name="Content Placeholder 5">
            <a:extLst>
              <a:ext uri="{FF2B5EF4-FFF2-40B4-BE49-F238E27FC236}">
                <a16:creationId xmlns:a16="http://schemas.microsoft.com/office/drawing/2014/main" id="{10A6A783-E541-49F4-B5E0-655797F18776}"/>
              </a:ext>
            </a:extLst>
          </p:cNvPr>
          <p:cNvSpPr>
            <a:spLocks noGrp="1"/>
          </p:cNvSpPr>
          <p:nvPr>
            <p:ph sz="half" idx="1"/>
          </p:nvPr>
        </p:nvSpPr>
        <p:spPr>
          <a:xfrm>
            <a:off x="406400" y="1513127"/>
            <a:ext cx="4110736" cy="4503309"/>
          </a:xfrm>
        </p:spPr>
        <p:txBody>
          <a:bodyPr lIns="0" rIns="365760" anchor="ctr" anchorCtr="0"/>
          <a:lstStyle/>
          <a:p>
            <a:pPr marL="0" indent="0">
              <a:buNone/>
            </a:pPr>
            <a:r>
              <a:rPr lang="en-US" sz="2800" dirty="0">
                <a:solidFill>
                  <a:schemeClr val="accent6"/>
                </a:solidFill>
              </a:rPr>
              <a:t>How does this apply to DAIDS Protocols?</a:t>
            </a:r>
          </a:p>
        </p:txBody>
      </p:sp>
      <p:sp>
        <p:nvSpPr>
          <p:cNvPr id="7" name="Content Placeholder 6">
            <a:extLst>
              <a:ext uri="{FF2B5EF4-FFF2-40B4-BE49-F238E27FC236}">
                <a16:creationId xmlns:a16="http://schemas.microsoft.com/office/drawing/2014/main" id="{04C36374-2FB9-4B2D-87FC-CEC7D2173366}"/>
              </a:ext>
            </a:extLst>
          </p:cNvPr>
          <p:cNvSpPr>
            <a:spLocks noGrp="1"/>
          </p:cNvSpPr>
          <p:nvPr>
            <p:ph sz="half" idx="2"/>
          </p:nvPr>
        </p:nvSpPr>
        <p:spPr>
          <a:xfrm>
            <a:off x="4760259" y="1892300"/>
            <a:ext cx="7025341" cy="3848100"/>
          </a:xfrm>
        </p:spPr>
        <p:txBody>
          <a:bodyPr anchor="ctr" anchorCtr="0"/>
          <a:lstStyle/>
          <a:p>
            <a:r>
              <a:rPr lang="en-US" dirty="0">
                <a:solidFill>
                  <a:schemeClr val="accent6"/>
                </a:solidFill>
              </a:rPr>
              <a:t>Non-IND studies:</a:t>
            </a:r>
            <a:br>
              <a:rPr lang="en-US" dirty="0">
                <a:solidFill>
                  <a:schemeClr val="accent6"/>
                </a:solidFill>
              </a:rPr>
            </a:br>
            <a:r>
              <a:rPr lang="en-US" dirty="0"/>
              <a:t>If an IRB makes a determination that annual reviews will not be required, documentation from the IRB that references the specific regulation exempting the protocol from Continuing Review</a:t>
            </a:r>
            <a:r>
              <a:rPr lang="en-US" i="1" dirty="0">
                <a:solidFill>
                  <a:schemeClr val="accent6"/>
                </a:solidFill>
              </a:rPr>
              <a:t>. Is required.</a:t>
            </a:r>
          </a:p>
          <a:p>
            <a:r>
              <a:rPr lang="en-US" dirty="0">
                <a:solidFill>
                  <a:schemeClr val="accent6"/>
                </a:solidFill>
              </a:rPr>
              <a:t>IND studies:</a:t>
            </a:r>
            <a:br>
              <a:rPr lang="en-US" dirty="0">
                <a:solidFill>
                  <a:schemeClr val="accent6"/>
                </a:solidFill>
              </a:rPr>
            </a:br>
            <a:r>
              <a:rPr lang="en-US" dirty="0"/>
              <a:t>IRB/IEC Continuing Review must be performed on an annual basis.</a:t>
            </a:r>
          </a:p>
        </p:txBody>
      </p:sp>
      <p:sp>
        <p:nvSpPr>
          <p:cNvPr id="4" name="Slide Number Placeholder 3">
            <a:extLst>
              <a:ext uri="{FF2B5EF4-FFF2-40B4-BE49-F238E27FC236}">
                <a16:creationId xmlns:a16="http://schemas.microsoft.com/office/drawing/2014/main" id="{14B06144-5809-4D82-BAEB-F69F2BDAEE11}"/>
              </a:ext>
            </a:extLst>
          </p:cNvPr>
          <p:cNvSpPr>
            <a:spLocks noGrp="1"/>
          </p:cNvSpPr>
          <p:nvPr>
            <p:ph type="sldNum" sz="quarter" idx="10"/>
          </p:nvPr>
        </p:nvSpPr>
        <p:spPr/>
        <p:txBody>
          <a:bodyPr/>
          <a:lstStyle/>
          <a:p>
            <a:fld id="{3F885E44-F773-4ADE-9E01-35BEB5FE601B}" type="slidenum">
              <a:rPr lang="en-US" smtClean="0"/>
              <a:pPr/>
              <a:t>23</a:t>
            </a:fld>
            <a:endParaRPr lang="en-US" dirty="0"/>
          </a:p>
        </p:txBody>
      </p:sp>
    </p:spTree>
    <p:custDataLst>
      <p:tags r:id="rId1"/>
    </p:custDataLst>
    <p:extLst>
      <p:ext uri="{BB962C8B-B14F-4D97-AF65-F5344CB8AC3E}">
        <p14:creationId xmlns:p14="http://schemas.microsoft.com/office/powerpoint/2010/main" val="125453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967885-798F-4312-9164-9D656C896202}"/>
              </a:ext>
            </a:extLst>
          </p:cNvPr>
          <p:cNvSpPr>
            <a:spLocks noGrp="1"/>
          </p:cNvSpPr>
          <p:nvPr>
            <p:ph type="title"/>
          </p:nvPr>
        </p:nvSpPr>
        <p:spPr/>
        <p:txBody>
          <a:bodyPr/>
          <a:lstStyle/>
          <a:p>
            <a:r>
              <a:rPr lang="en-US" dirty="0"/>
              <a:t>Common Submission Requests</a:t>
            </a:r>
          </a:p>
        </p:txBody>
      </p:sp>
      <p:sp>
        <p:nvSpPr>
          <p:cNvPr id="7" name="Content Placeholder 6">
            <a:extLst>
              <a:ext uri="{FF2B5EF4-FFF2-40B4-BE49-F238E27FC236}">
                <a16:creationId xmlns:a16="http://schemas.microsoft.com/office/drawing/2014/main" id="{7D6936DB-B4BD-4386-BC3B-152AED6E9634}"/>
              </a:ext>
            </a:extLst>
          </p:cNvPr>
          <p:cNvSpPr>
            <a:spLocks noGrp="1"/>
          </p:cNvSpPr>
          <p:nvPr>
            <p:ph idx="1"/>
          </p:nvPr>
        </p:nvSpPr>
        <p:spPr/>
        <p:txBody>
          <a:bodyPr/>
          <a:lstStyle/>
          <a:p>
            <a:pPr lvl="0"/>
            <a:r>
              <a:rPr lang="en-US" dirty="0"/>
              <a:t>Missing/Incorrect ICF(s) </a:t>
            </a:r>
          </a:p>
          <a:p>
            <a:pPr lvl="0"/>
            <a:r>
              <a:rPr lang="en-US" dirty="0"/>
              <a:t>Missing/Incorrect IRB submission letters/Sent to IRB Date </a:t>
            </a:r>
          </a:p>
          <a:p>
            <a:pPr lvl="0"/>
            <a:r>
              <a:rPr lang="en-US" dirty="0"/>
              <a:t>Missing/Incorrect Protocol Signature Page (PSP)</a:t>
            </a:r>
          </a:p>
          <a:p>
            <a:pPr lvl="0"/>
            <a:r>
              <a:rPr lang="en-US" dirty="0"/>
              <a:t>Missing/Incorrect TCD </a:t>
            </a:r>
          </a:p>
          <a:p>
            <a:pPr lvl="0"/>
            <a:r>
              <a:rPr lang="en-US" dirty="0"/>
              <a:t>Missing/Incorrect CTA(s) </a:t>
            </a:r>
          </a:p>
        </p:txBody>
      </p:sp>
      <p:sp>
        <p:nvSpPr>
          <p:cNvPr id="5" name="Slide Number Placeholder 4">
            <a:extLst>
              <a:ext uri="{FF2B5EF4-FFF2-40B4-BE49-F238E27FC236}">
                <a16:creationId xmlns:a16="http://schemas.microsoft.com/office/drawing/2014/main" id="{5A23BECD-85AF-477F-93E4-02DEBDECC3EC}"/>
              </a:ext>
            </a:extLst>
          </p:cNvPr>
          <p:cNvSpPr>
            <a:spLocks noGrp="1"/>
          </p:cNvSpPr>
          <p:nvPr>
            <p:ph type="sldNum" sz="quarter" idx="10"/>
          </p:nvPr>
        </p:nvSpPr>
        <p:spPr/>
        <p:txBody>
          <a:bodyPr/>
          <a:lstStyle/>
          <a:p>
            <a:fld id="{6C2CF4A9-7809-4537-A8DB-FA3668BC550E}" type="slidenum">
              <a:rPr lang="en-US" smtClean="0"/>
              <a:pPr/>
              <a:t>24</a:t>
            </a:fld>
            <a:endParaRPr lang="en-US" dirty="0"/>
          </a:p>
        </p:txBody>
      </p:sp>
    </p:spTree>
    <p:custDataLst>
      <p:tags r:id="rId1"/>
    </p:custDataLst>
    <p:extLst>
      <p:ext uri="{BB962C8B-B14F-4D97-AF65-F5344CB8AC3E}">
        <p14:creationId xmlns:p14="http://schemas.microsoft.com/office/powerpoint/2010/main" val="284279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9CB7-C22B-4AE7-8B82-D1785944449C}"/>
              </a:ext>
            </a:extLst>
          </p:cNvPr>
          <p:cNvSpPr>
            <a:spLocks noGrp="1"/>
          </p:cNvSpPr>
          <p:nvPr>
            <p:ph type="title"/>
          </p:nvPr>
        </p:nvSpPr>
        <p:spPr/>
        <p:txBody>
          <a:bodyPr/>
          <a:lstStyle/>
          <a:p>
            <a:r>
              <a:rPr lang="en-US" dirty="0"/>
              <a:t>Missing ICFs</a:t>
            </a:r>
          </a:p>
        </p:txBody>
      </p:sp>
      <p:sp>
        <p:nvSpPr>
          <p:cNvPr id="5" name="Content Placeholder 4">
            <a:extLst>
              <a:ext uri="{FF2B5EF4-FFF2-40B4-BE49-F238E27FC236}">
                <a16:creationId xmlns:a16="http://schemas.microsoft.com/office/drawing/2014/main" id="{313168A8-EDA6-4F67-858C-DC0C6226F1E1}"/>
              </a:ext>
            </a:extLst>
          </p:cNvPr>
          <p:cNvSpPr>
            <a:spLocks noGrp="1"/>
          </p:cNvSpPr>
          <p:nvPr>
            <p:ph sz="half" idx="1"/>
          </p:nvPr>
        </p:nvSpPr>
        <p:spPr/>
        <p:txBody>
          <a:bodyPr/>
          <a:lstStyle/>
          <a:p>
            <a:pPr marL="0" indent="0">
              <a:buNone/>
            </a:pPr>
            <a:r>
              <a:rPr lang="en-US" dirty="0">
                <a:solidFill>
                  <a:schemeClr val="accent6"/>
                </a:solidFill>
              </a:rPr>
              <a:t>Initial Registration</a:t>
            </a:r>
          </a:p>
          <a:p>
            <a:r>
              <a:rPr lang="en-US" b="0" dirty="0"/>
              <a:t>Site Specific Informed Consent(s)</a:t>
            </a:r>
            <a:br>
              <a:rPr lang="en-US" b="0" dirty="0"/>
            </a:br>
            <a:r>
              <a:rPr lang="en-US" b="0" dirty="0"/>
              <a:t>- all applicable languages.</a:t>
            </a:r>
            <a:br>
              <a:rPr lang="en-US" b="0" dirty="0"/>
            </a:br>
            <a:r>
              <a:rPr lang="en-US" dirty="0"/>
              <a:t>All ICFs required by the protocol are required to be submitted or justification for the omission is required.</a:t>
            </a:r>
          </a:p>
        </p:txBody>
      </p:sp>
      <p:sp>
        <p:nvSpPr>
          <p:cNvPr id="6" name="Content Placeholder 5">
            <a:extLst>
              <a:ext uri="{FF2B5EF4-FFF2-40B4-BE49-F238E27FC236}">
                <a16:creationId xmlns:a16="http://schemas.microsoft.com/office/drawing/2014/main" id="{B152B35C-B1BF-4137-BA75-EDDA817E1301}"/>
              </a:ext>
            </a:extLst>
          </p:cNvPr>
          <p:cNvSpPr>
            <a:spLocks noGrp="1"/>
          </p:cNvSpPr>
          <p:nvPr>
            <p:ph sz="half" idx="2"/>
          </p:nvPr>
        </p:nvSpPr>
        <p:spPr>
          <a:xfrm>
            <a:off x="6390104" y="1622855"/>
            <a:ext cx="5384800" cy="4503309"/>
          </a:xfrm>
        </p:spPr>
        <p:txBody>
          <a:bodyPr/>
          <a:lstStyle/>
          <a:p>
            <a:pPr marL="0" indent="0">
              <a:buNone/>
            </a:pPr>
            <a:r>
              <a:rPr lang="en-US" dirty="0">
                <a:solidFill>
                  <a:schemeClr val="accent6"/>
                </a:solidFill>
              </a:rPr>
              <a:t>Amendment Registrations</a:t>
            </a:r>
          </a:p>
          <a:p>
            <a:r>
              <a:rPr lang="en-US" b="0" dirty="0"/>
              <a:t>Site Specific ICF</a:t>
            </a:r>
            <a:br>
              <a:rPr lang="en-US" b="0" dirty="0"/>
            </a:br>
            <a:r>
              <a:rPr lang="en-US" b="0" dirty="0"/>
              <a:t>- all applicable languages.</a:t>
            </a:r>
            <a:br>
              <a:rPr lang="en-US" b="0" dirty="0"/>
            </a:br>
            <a:r>
              <a:rPr lang="en-US" dirty="0"/>
              <a:t>All previously approved ICFs</a:t>
            </a:r>
            <a:br>
              <a:rPr lang="en-US" dirty="0"/>
            </a:br>
            <a:r>
              <a:rPr lang="en-US" dirty="0"/>
              <a:t>must be submitted or justification provided for their omission must be provided. </a:t>
            </a:r>
            <a:r>
              <a:rPr lang="en-US" b="0" dirty="0"/>
              <a:t>Any new ICFs added within the protocol ICFs must be submitted as an Additional ICF type or justification provided for their omission must be provided. 	</a:t>
            </a:r>
          </a:p>
          <a:p>
            <a:endParaRPr lang="en-US" dirty="0"/>
          </a:p>
        </p:txBody>
      </p:sp>
      <p:sp>
        <p:nvSpPr>
          <p:cNvPr id="4" name="Slide Number Placeholder 3">
            <a:extLst>
              <a:ext uri="{FF2B5EF4-FFF2-40B4-BE49-F238E27FC236}">
                <a16:creationId xmlns:a16="http://schemas.microsoft.com/office/drawing/2014/main" id="{285C1BF6-67D1-4200-83F3-09FAED7C5DD0}"/>
              </a:ext>
            </a:extLst>
          </p:cNvPr>
          <p:cNvSpPr>
            <a:spLocks noGrp="1"/>
          </p:cNvSpPr>
          <p:nvPr>
            <p:ph type="sldNum" sz="quarter" idx="10"/>
          </p:nvPr>
        </p:nvSpPr>
        <p:spPr/>
        <p:txBody>
          <a:bodyPr/>
          <a:lstStyle/>
          <a:p>
            <a:fld id="{3F885E44-F773-4ADE-9E01-35BEB5FE601B}" type="slidenum">
              <a:rPr lang="en-US" smtClean="0"/>
              <a:pPr/>
              <a:t>25</a:t>
            </a:fld>
            <a:endParaRPr lang="en-US" dirty="0"/>
          </a:p>
        </p:txBody>
      </p:sp>
    </p:spTree>
    <p:custDataLst>
      <p:tags r:id="rId1"/>
    </p:custDataLst>
    <p:extLst>
      <p:ext uri="{BB962C8B-B14F-4D97-AF65-F5344CB8AC3E}">
        <p14:creationId xmlns:p14="http://schemas.microsoft.com/office/powerpoint/2010/main" val="221697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9C68-7EC8-43EB-9D45-F1244B8B043B}"/>
              </a:ext>
            </a:extLst>
          </p:cNvPr>
          <p:cNvSpPr>
            <a:spLocks noGrp="1"/>
          </p:cNvSpPr>
          <p:nvPr>
            <p:ph type="title"/>
          </p:nvPr>
        </p:nvSpPr>
        <p:spPr/>
        <p:txBody>
          <a:bodyPr/>
          <a:lstStyle/>
          <a:p>
            <a:r>
              <a:rPr lang="en-US" dirty="0"/>
              <a:t>Missing/Incorrect IRB/IEC/RE Documentation</a:t>
            </a:r>
          </a:p>
        </p:txBody>
      </p:sp>
      <p:graphicFrame>
        <p:nvGraphicFramePr>
          <p:cNvPr id="6" name="Content Placeholder 5">
            <a:extLst>
              <a:ext uri="{FF2B5EF4-FFF2-40B4-BE49-F238E27FC236}">
                <a16:creationId xmlns:a16="http://schemas.microsoft.com/office/drawing/2014/main" id="{1F72931A-9273-4BA0-B32A-BE949B5A0DA3}"/>
              </a:ext>
            </a:extLst>
          </p:cNvPr>
          <p:cNvGraphicFramePr>
            <a:graphicFrameLocks noGrp="1"/>
          </p:cNvGraphicFramePr>
          <p:nvPr>
            <p:ph sz="half" idx="1"/>
            <p:extLst>
              <p:ext uri="{D42A27DB-BD31-4B8C-83A1-F6EECF244321}">
                <p14:modId xmlns:p14="http://schemas.microsoft.com/office/powerpoint/2010/main" val="736588862"/>
              </p:ext>
            </p:extLst>
          </p:nvPr>
        </p:nvGraphicFramePr>
        <p:xfrm>
          <a:off x="371856" y="1445893"/>
          <a:ext cx="11448288" cy="4714007"/>
        </p:xfrm>
        <a:graphic>
          <a:graphicData uri="http://schemas.openxmlformats.org/drawingml/2006/table">
            <a:tbl>
              <a:tblPr firstRow="1" bandRow="1">
                <a:tableStyleId>{93296810-A885-4BE3-A3E7-6D5BEEA58F35}</a:tableStyleId>
              </a:tblPr>
              <a:tblGrid>
                <a:gridCol w="5751708">
                  <a:extLst>
                    <a:ext uri="{9D8B030D-6E8A-4147-A177-3AD203B41FA5}">
                      <a16:colId xmlns:a16="http://schemas.microsoft.com/office/drawing/2014/main" val="2832353055"/>
                    </a:ext>
                  </a:extLst>
                </a:gridCol>
                <a:gridCol w="5696580">
                  <a:extLst>
                    <a:ext uri="{9D8B030D-6E8A-4147-A177-3AD203B41FA5}">
                      <a16:colId xmlns:a16="http://schemas.microsoft.com/office/drawing/2014/main" val="1874791892"/>
                    </a:ext>
                  </a:extLst>
                </a:gridCol>
              </a:tblGrid>
              <a:tr h="529069">
                <a:tc gridSpan="2">
                  <a:txBody>
                    <a:bodyPr/>
                    <a:lstStyle/>
                    <a:p>
                      <a:pPr marL="0" marR="0" algn="ctr">
                        <a:lnSpc>
                          <a:spcPct val="107000"/>
                        </a:lnSpc>
                        <a:spcBef>
                          <a:spcPts val="0"/>
                        </a:spcBef>
                        <a:spcAft>
                          <a:spcPts val="0"/>
                        </a:spcAft>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Requirement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A4583"/>
                    </a:solidFill>
                  </a:tcPr>
                </a:tc>
                <a:tc hMerge="1">
                  <a:txBody>
                    <a:bodyPr/>
                    <a:lstStyle/>
                    <a:p>
                      <a:pPr marL="0" marR="0" algn="ctr">
                        <a:lnSpc>
                          <a:spcPct val="107000"/>
                        </a:lnSpc>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A4583"/>
                    </a:solidFill>
                  </a:tcPr>
                </a:tc>
                <a:extLst>
                  <a:ext uri="{0D108BD9-81ED-4DB2-BD59-A6C34878D82A}">
                    <a16:rowId xmlns:a16="http://schemas.microsoft.com/office/drawing/2014/main" val="2838944338"/>
                  </a:ext>
                </a:extLst>
              </a:tr>
              <a:tr h="538520">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Complete protocol title or short title for any DAIDS approved version of the protocol is listed (i.e. current or previous version, short title, IC title)</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tc>
                  <a:txBody>
                    <a:bodyPr/>
                    <a:lstStyle/>
                    <a:p>
                      <a:pPr marL="0" marR="0">
                        <a:lnSpc>
                          <a:spcPct val="107000"/>
                        </a:lnSpc>
                        <a:spcBef>
                          <a:spcPts val="0"/>
                        </a:spcBef>
                        <a:spcAft>
                          <a:spcPts val="0"/>
                        </a:spcAft>
                      </a:pPr>
                      <a:r>
                        <a:rPr lang="en-US" sz="1200" b="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IRB/EC Submission</a:t>
                      </a:r>
                      <a:endParaRPr lang="en-US" sz="1200" b="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2879074078"/>
                  </a:ext>
                </a:extLst>
              </a:tr>
              <a:tr h="351804">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DAIDS-ES and/or Network Protocol ID</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IRB/EC Approval Letters </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3224644774"/>
                  </a:ext>
                </a:extLst>
              </a:tr>
              <a:tr h="538520">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DAIDS Protocol Version Number from the final version of the protocol approved by DAIDS and/or the final version date of the protocol document approved by DAIDS</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correspondence with the IRB/EC relating to the trial approval</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1940269326"/>
                  </a:ext>
                </a:extLst>
              </a:tr>
              <a:tr h="538520">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Final approval letter provided</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Documentation of Pediatric risk/benefit category per 45 CFR 46 &amp; 21 CFR 50</a:t>
                      </a:r>
                      <a:b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if applicable</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4024632627"/>
                  </a:ext>
                </a:extLst>
              </a:tr>
              <a:tr h="351804">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Pediatric Risk Assessment included in the IRB approval Letter.</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Regulatory Entity Submission Letters  </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906796323"/>
                  </a:ext>
                </a:extLst>
              </a:tr>
              <a:tr h="725235">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LOAs and Amendments - The date that the amended protocol documents were submitted to the local IRB is provided in the IRB approval letter or memo/CRS note, that predates the approval is provided</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Regulatory Entity Approval Letters  </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3469801942"/>
                  </a:ext>
                </a:extLst>
              </a:tr>
              <a:tr h="538520">
                <a:tc>
                  <a:txBody>
                    <a:bodyPr/>
                    <a:lstStyle/>
                    <a:p>
                      <a:pPr marL="0" marR="0" algn="l">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Approval letters from all applicable IRB/EC/REs as listed on the Form FDA 1572 or DAIDS </a:t>
                      </a:r>
                      <a:r>
                        <a:rPr lang="en-US" sz="1200" spc="-30" baseline="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IoR</a:t>
                      </a: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Form are included or justification for their omission  was provided.</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tc>
                  <a:txBody>
                    <a:bodyPr/>
                    <a:lstStyle/>
                    <a:p>
                      <a:pPr marL="0" marR="0">
                        <a:lnSpc>
                          <a:spcPct val="107000"/>
                        </a:lnSpc>
                        <a:spcBef>
                          <a:spcPts val="0"/>
                        </a:spcBef>
                        <a:spcAft>
                          <a:spcPts val="0"/>
                        </a:spcAft>
                      </a:pPr>
                      <a:r>
                        <a:rPr lang="en-US" sz="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correspondence with the Regulatory Entity relating to the trial approval</a:t>
                      </a:r>
                      <a:endParaRPr lang="en-US" sz="1200" spc="-3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3534967301"/>
                  </a:ext>
                </a:extLst>
              </a:tr>
              <a:tr h="404004">
                <a:tc>
                  <a:txBody>
                    <a:bodyPr/>
                    <a:lstStyle/>
                    <a:p>
                      <a:pPr marL="0" marR="0" algn="l" defTabSz="914400" rtl="0" eaLnBrk="1" latinLnBrk="0" hangingPunct="1">
                        <a:lnSpc>
                          <a:spcPct val="107000"/>
                        </a:lnSpc>
                        <a:spcBef>
                          <a:spcPts val="0"/>
                        </a:spcBef>
                        <a:spcAft>
                          <a:spcPts val="0"/>
                        </a:spcAft>
                      </a:pPr>
                      <a:endParaRPr lang="en-US" sz="1200" kern="1200" spc="-3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spc="-3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Regulatory Entity Clinical Trial Application (See Clinical Trial Application below)</a:t>
                      </a:r>
                      <a:endParaRPr lang="en-US" sz="1200" kern="1200" spc="-3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491588"/>
                  </a:ext>
                </a:extLst>
              </a:tr>
            </a:tbl>
          </a:graphicData>
        </a:graphic>
      </p:graphicFrame>
      <p:sp>
        <p:nvSpPr>
          <p:cNvPr id="5" name="Slide Number Placeholder 4">
            <a:extLst>
              <a:ext uri="{FF2B5EF4-FFF2-40B4-BE49-F238E27FC236}">
                <a16:creationId xmlns:a16="http://schemas.microsoft.com/office/drawing/2014/main" id="{E7FBB69B-01E7-4D94-8989-505A71FBBBFA}"/>
              </a:ext>
            </a:extLst>
          </p:cNvPr>
          <p:cNvSpPr>
            <a:spLocks noGrp="1"/>
          </p:cNvSpPr>
          <p:nvPr>
            <p:ph type="sldNum" sz="quarter" idx="10"/>
          </p:nvPr>
        </p:nvSpPr>
        <p:spPr/>
        <p:txBody>
          <a:bodyPr/>
          <a:lstStyle/>
          <a:p>
            <a:fld id="{6C2CF4A9-7809-4537-A8DB-FA3668BC550E}" type="slidenum">
              <a:rPr lang="en-US" smtClean="0"/>
              <a:pPr/>
              <a:t>26</a:t>
            </a:fld>
            <a:endParaRPr lang="en-US" dirty="0"/>
          </a:p>
        </p:txBody>
      </p:sp>
    </p:spTree>
    <p:custDataLst>
      <p:tags r:id="rId1"/>
    </p:custDataLst>
    <p:extLst>
      <p:ext uri="{BB962C8B-B14F-4D97-AF65-F5344CB8AC3E}">
        <p14:creationId xmlns:p14="http://schemas.microsoft.com/office/powerpoint/2010/main" val="1930623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1803B3-0950-4492-A1BE-6B1B313C96B9}"/>
              </a:ext>
            </a:extLst>
          </p:cNvPr>
          <p:cNvSpPr>
            <a:spLocks noGrp="1"/>
          </p:cNvSpPr>
          <p:nvPr>
            <p:ph type="title"/>
          </p:nvPr>
        </p:nvSpPr>
        <p:spPr/>
        <p:txBody>
          <a:bodyPr/>
          <a:lstStyle/>
          <a:p>
            <a:r>
              <a:rPr lang="en-US" dirty="0"/>
              <a:t>Missing/Incorrect PSP, TCD or CTA</a:t>
            </a:r>
          </a:p>
        </p:txBody>
      </p:sp>
      <p:graphicFrame>
        <p:nvGraphicFramePr>
          <p:cNvPr id="8" name="Content Placeholder 7">
            <a:extLst>
              <a:ext uri="{FF2B5EF4-FFF2-40B4-BE49-F238E27FC236}">
                <a16:creationId xmlns:a16="http://schemas.microsoft.com/office/drawing/2014/main" id="{357D394C-4B3C-4507-B60C-F1FA52FF5B3D}"/>
              </a:ext>
            </a:extLst>
          </p:cNvPr>
          <p:cNvGraphicFramePr>
            <a:graphicFrameLocks noGrp="1"/>
          </p:cNvGraphicFramePr>
          <p:nvPr>
            <p:ph idx="1"/>
            <p:extLst>
              <p:ext uri="{D42A27DB-BD31-4B8C-83A1-F6EECF244321}">
                <p14:modId xmlns:p14="http://schemas.microsoft.com/office/powerpoint/2010/main" val="3074551437"/>
              </p:ext>
            </p:extLst>
          </p:nvPr>
        </p:nvGraphicFramePr>
        <p:xfrm>
          <a:off x="433388" y="1466792"/>
          <a:ext cx="11384280" cy="4755360"/>
        </p:xfrm>
        <a:graphic>
          <a:graphicData uri="http://schemas.openxmlformats.org/drawingml/2006/table">
            <a:tbl>
              <a:tblPr bandRow="1">
                <a:tableStyleId>{5C22544A-7EE6-4342-B048-85BDC9FD1C3A}</a:tableStyleId>
              </a:tblPr>
              <a:tblGrid>
                <a:gridCol w="1527048">
                  <a:extLst>
                    <a:ext uri="{9D8B030D-6E8A-4147-A177-3AD203B41FA5}">
                      <a16:colId xmlns:a16="http://schemas.microsoft.com/office/drawing/2014/main" val="2945529608"/>
                    </a:ext>
                  </a:extLst>
                </a:gridCol>
                <a:gridCol w="9857232">
                  <a:extLst>
                    <a:ext uri="{9D8B030D-6E8A-4147-A177-3AD203B41FA5}">
                      <a16:colId xmlns:a16="http://schemas.microsoft.com/office/drawing/2014/main" val="3620739635"/>
                    </a:ext>
                  </a:extLst>
                </a:gridCol>
              </a:tblGrid>
              <a:tr h="313730">
                <a:tc rowSpan="5">
                  <a:txBody>
                    <a:bodyPr/>
                    <a:lstStyle/>
                    <a:p>
                      <a:pPr algn="ctr"/>
                      <a:r>
                        <a:rPr lang="en-US" sz="1600" b="1" spc="-40" baseline="0" dirty="0">
                          <a:solidFill>
                            <a:schemeClr val="bg1"/>
                          </a:solidFill>
                        </a:rPr>
                        <a:t>Clinical Trial Applications</a:t>
                      </a:r>
                    </a:p>
                    <a:p>
                      <a:pPr algn="ctr"/>
                      <a:r>
                        <a:rPr lang="en-US" sz="1600" b="1" spc="-40" baseline="0" dirty="0">
                          <a:solidFill>
                            <a:schemeClr val="bg1"/>
                          </a:solidFill>
                        </a:rPr>
                        <a:t>(CTA)</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4583"/>
                    </a:solidFill>
                  </a:tcPr>
                </a:tc>
                <a:tc>
                  <a:txBody>
                    <a:bodyPr/>
                    <a:lstStyle/>
                    <a:p>
                      <a:pPr algn="l" fontAlgn="ctr"/>
                      <a:r>
                        <a:rPr lang="en-US" sz="1300" b="0" i="0" u="none" strike="noStrike" spc="-40" baseline="0" dirty="0">
                          <a:solidFill>
                            <a:srgbClr val="000000"/>
                          </a:solidFill>
                          <a:effectLst/>
                          <a:latin typeface="Arial" panose="020B0604020202020204" pitchFamily="34" charset="0"/>
                        </a:rPr>
                        <a:t>Complete protocol title or short title for any DAIDS approved version of the protocol is listed (i.e. current or previous version, short title, IC title)</a:t>
                      </a:r>
                    </a:p>
                  </a:txBody>
                  <a:tcPr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D2D2E4"/>
                    </a:solidFill>
                  </a:tcPr>
                </a:tc>
                <a:extLst>
                  <a:ext uri="{0D108BD9-81ED-4DB2-BD59-A6C34878D82A}">
                    <a16:rowId xmlns:a16="http://schemas.microsoft.com/office/drawing/2014/main" val="848853182"/>
                  </a:ext>
                </a:extLst>
              </a:tr>
              <a:tr h="313730">
                <a:tc vMerge="1">
                  <a:txBody>
                    <a:bodyPr/>
                    <a:lstStyle/>
                    <a:p>
                      <a:endParaRPr lang="en-US" dirty="0"/>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DAIDS-ES and/or Network Protocol ID</a:t>
                      </a:r>
                    </a:p>
                  </a:txBody>
                  <a:tcPr marT="0" marB="0" anchor="ctr">
                    <a:lnR w="1905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1855592971"/>
                  </a:ext>
                </a:extLst>
              </a:tr>
              <a:tr h="313730">
                <a:tc vMerge="1">
                  <a:txBody>
                    <a:bodyPr/>
                    <a:lstStyle/>
                    <a:p>
                      <a:endParaRPr lang="en-US" dirty="0"/>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DAIDS Protocol Version Number </a:t>
                      </a:r>
                    </a:p>
                  </a:txBody>
                  <a:tcPr marT="0" marB="0" anchor="ctr">
                    <a:lnR w="1905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358189059"/>
                  </a:ext>
                </a:extLst>
              </a:tr>
              <a:tr h="313730">
                <a:tc vMerge="1">
                  <a:txBody>
                    <a:bodyPr/>
                    <a:lstStyle/>
                    <a:p>
                      <a:endParaRPr lang="en-US" dirty="0"/>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Name of the sponsor or sponsors of the trial</a:t>
                      </a:r>
                    </a:p>
                  </a:txBody>
                  <a:tcPr marT="0" marB="0" anchor="ctr">
                    <a:lnR w="1905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1926972619"/>
                  </a:ext>
                </a:extLst>
              </a:tr>
              <a:tr h="313730">
                <a:tc vMerge="1">
                  <a:txBody>
                    <a:bodyPr/>
                    <a:lstStyle/>
                    <a:p>
                      <a:endParaRPr lang="en-US" dirty="0"/>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Identifies the DAIDS site(s) for which the application is applicable</a:t>
                      </a:r>
                    </a:p>
                  </a:txBody>
                  <a:tcPr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2D2E4"/>
                    </a:solidFill>
                  </a:tcPr>
                </a:tc>
                <a:extLst>
                  <a:ext uri="{0D108BD9-81ED-4DB2-BD59-A6C34878D82A}">
                    <a16:rowId xmlns:a16="http://schemas.microsoft.com/office/drawing/2014/main" val="2950412178"/>
                  </a:ext>
                </a:extLst>
              </a:tr>
              <a:tr h="313730">
                <a:tc rowSpan="8">
                  <a:txBody>
                    <a:bodyPr/>
                    <a:lstStyle/>
                    <a:p>
                      <a:pPr algn="ctr"/>
                      <a:r>
                        <a:rPr lang="en-US" sz="1600" b="1" spc="-40" baseline="0" dirty="0">
                          <a:solidFill>
                            <a:schemeClr val="bg1"/>
                          </a:solidFill>
                        </a:rPr>
                        <a:t>Protocol</a:t>
                      </a:r>
                      <a:br>
                        <a:rPr lang="en-US" sz="1600" b="1" spc="-40" baseline="0" dirty="0">
                          <a:solidFill>
                            <a:schemeClr val="bg1"/>
                          </a:solidFill>
                        </a:rPr>
                      </a:br>
                      <a:r>
                        <a:rPr lang="en-US" sz="1600" b="1" spc="-40" baseline="0" dirty="0">
                          <a:solidFill>
                            <a:schemeClr val="bg1"/>
                          </a:solidFill>
                        </a:rPr>
                        <a:t>Signature </a:t>
                      </a:r>
                      <a:br>
                        <a:rPr lang="en-US" sz="1600" b="1" spc="-40" baseline="0" dirty="0">
                          <a:solidFill>
                            <a:schemeClr val="bg1"/>
                          </a:solidFill>
                        </a:rPr>
                      </a:br>
                      <a:r>
                        <a:rPr lang="en-US" sz="1600" b="1" spc="-40" baseline="0" dirty="0">
                          <a:solidFill>
                            <a:schemeClr val="bg1"/>
                          </a:solidFill>
                        </a:rPr>
                        <a:t>Page (PSP)</a:t>
                      </a:r>
                    </a:p>
                  </a:txBody>
                  <a:tcPr anchor="ctr">
                    <a:lnL w="19050" cap="flat" cmpd="sng" algn="ctr">
                      <a:solidFill>
                        <a:schemeClr val="tx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3A4583"/>
                    </a:solidFill>
                  </a:tcPr>
                </a:tc>
                <a:tc>
                  <a:txBody>
                    <a:bodyPr/>
                    <a:lstStyle/>
                    <a:p>
                      <a:pPr algn="l" fontAlgn="ctr"/>
                      <a:r>
                        <a:rPr lang="en-US" sz="1300" b="0" i="0" u="none" strike="noStrike" spc="-40" baseline="0" dirty="0">
                          <a:solidFill>
                            <a:srgbClr val="000000"/>
                          </a:solidFill>
                          <a:effectLst/>
                          <a:latin typeface="Arial" panose="020B0604020202020204" pitchFamily="34" charset="0"/>
                        </a:rPr>
                        <a:t>Submitted for Initial, Amendment or LOA and Change of </a:t>
                      </a:r>
                      <a:r>
                        <a:rPr lang="en-US" sz="1300" b="0" i="0" u="none" strike="noStrike" spc="-40" baseline="0" dirty="0" err="1">
                          <a:solidFill>
                            <a:srgbClr val="000000"/>
                          </a:solidFill>
                          <a:effectLst/>
                          <a:latin typeface="Arial" panose="020B0604020202020204" pitchFamily="34" charset="0"/>
                        </a:rPr>
                        <a:t>IoR</a:t>
                      </a:r>
                      <a:endParaRPr lang="en-US" sz="1300" b="0" i="0" u="none" strike="noStrike" spc="-40" baseline="0" dirty="0">
                        <a:solidFill>
                          <a:srgbClr val="000000"/>
                        </a:solidFill>
                        <a:effectLst/>
                        <a:latin typeface="Arial" panose="020B0604020202020204" pitchFamily="34" charset="0"/>
                      </a:endParaRPr>
                    </a:p>
                  </a:txBody>
                  <a:tcPr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6F6F6"/>
                    </a:solidFill>
                  </a:tcPr>
                </a:tc>
                <a:extLst>
                  <a:ext uri="{0D108BD9-81ED-4DB2-BD59-A6C34878D82A}">
                    <a16:rowId xmlns:a16="http://schemas.microsoft.com/office/drawing/2014/main" val="2621537727"/>
                  </a:ext>
                </a:extLst>
              </a:tr>
              <a:tr h="880267">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Contains the following statement verbatim: I will conduct the study in accordance with the provisions of this protocol and all applicable protocol-related documents. I agree to conduct this study in compliance with United States (US) Health and Human Service regulations (45 CFR 46); applicable U.S. Food and Drug Administration regulations; standards of the International Conference on Harmonization Guideline for Good Clinical Practice (E6); Institutional Review Board/Ethics Committee determinations; all applicable in-country, state, and local laws and regulations; and other applicable requirements (e.g., US National Institutes of Health, Division of AIDS) and institutional policies.</a:t>
                      </a:r>
                    </a:p>
                  </a:txBody>
                  <a:tcPr marT="0" marB="0" anchor="ctr">
                    <a:lnR w="1905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377718336"/>
                  </a:ext>
                </a:extLst>
              </a:tr>
              <a:tr h="313730">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Signed by the </a:t>
                      </a:r>
                      <a:r>
                        <a:rPr lang="en-US" sz="1300" b="0" i="0" u="none" strike="noStrike" spc="-40" baseline="0" dirty="0" err="1">
                          <a:solidFill>
                            <a:srgbClr val="000000"/>
                          </a:solidFill>
                          <a:effectLst/>
                          <a:latin typeface="Arial" panose="020B0604020202020204" pitchFamily="34" charset="0"/>
                        </a:rPr>
                        <a:t>IoR</a:t>
                      </a:r>
                      <a:r>
                        <a:rPr lang="en-US" sz="1300" b="0" i="0" u="none" strike="noStrike" spc="-40" baseline="0" dirty="0">
                          <a:solidFill>
                            <a:srgbClr val="000000"/>
                          </a:solidFill>
                          <a:effectLst/>
                          <a:latin typeface="Arial" panose="020B0604020202020204" pitchFamily="34" charset="0"/>
                        </a:rPr>
                        <a:t> that is currently identified as the </a:t>
                      </a:r>
                      <a:r>
                        <a:rPr lang="en-US" sz="1300" b="0" i="0" u="none" strike="noStrike" spc="-40" baseline="0" dirty="0" err="1">
                          <a:solidFill>
                            <a:srgbClr val="000000"/>
                          </a:solidFill>
                          <a:effectLst/>
                          <a:latin typeface="Arial" panose="020B0604020202020204" pitchFamily="34" charset="0"/>
                        </a:rPr>
                        <a:t>IoR</a:t>
                      </a:r>
                      <a:r>
                        <a:rPr lang="en-US" sz="1300" b="0" i="0" u="none" strike="noStrike" spc="-40" baseline="0" dirty="0">
                          <a:solidFill>
                            <a:srgbClr val="000000"/>
                          </a:solidFill>
                          <a:effectLst/>
                          <a:latin typeface="Arial" panose="020B0604020202020204" pitchFamily="34" charset="0"/>
                        </a:rPr>
                        <a:t> for the specific study site.</a:t>
                      </a:r>
                    </a:p>
                  </a:txBody>
                  <a:tcPr marT="0" marB="0" anchor="ctr">
                    <a:lnR w="1905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1992853662"/>
                  </a:ext>
                </a:extLst>
              </a:tr>
              <a:tr h="313730">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Lists the full DAIDS Protocol Title</a:t>
                      </a:r>
                    </a:p>
                  </a:txBody>
                  <a:tcPr marT="0" marB="0" anchor="ctr">
                    <a:lnR w="1905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2293187116"/>
                  </a:ext>
                </a:extLst>
              </a:tr>
              <a:tr h="313730">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Lists the DAIDS Protocol Number</a:t>
                      </a:r>
                    </a:p>
                  </a:txBody>
                  <a:tcPr marT="0" marB="0" anchor="ctr">
                    <a:lnR w="1905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90300489"/>
                  </a:ext>
                </a:extLst>
              </a:tr>
              <a:tr h="313730">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Lists the correct DAIDS Protocol Version (including LOA version when applicable.</a:t>
                      </a:r>
                    </a:p>
                  </a:txBody>
                  <a:tcPr marT="0" marB="0" anchor="ctr">
                    <a:lnR w="19050" cap="flat" cmpd="sng" algn="ctr">
                      <a:solidFill>
                        <a:schemeClr val="tx1"/>
                      </a:solidFill>
                      <a:prstDash val="solid"/>
                      <a:round/>
                      <a:headEnd type="none" w="med" len="med"/>
                      <a:tailEnd type="none" w="med" len="med"/>
                    </a:lnR>
                    <a:solidFill>
                      <a:srgbClr val="D2D2E4"/>
                    </a:solidFill>
                  </a:tcPr>
                </a:tc>
                <a:extLst>
                  <a:ext uri="{0D108BD9-81ED-4DB2-BD59-A6C34878D82A}">
                    <a16:rowId xmlns:a16="http://schemas.microsoft.com/office/drawing/2014/main" val="2985465523"/>
                  </a:ext>
                </a:extLst>
              </a:tr>
              <a:tr h="313730">
                <a:tc vMerge="1">
                  <a:txBody>
                    <a:bodyPr/>
                    <a:lstStyle/>
                    <a:p>
                      <a:endParaRPr lang="en-US"/>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Lists the correct DAIDS Protocol LOA Version if applicable.</a:t>
                      </a:r>
                    </a:p>
                  </a:txBody>
                  <a:tcPr marT="0" marB="0" anchor="ctr">
                    <a:lnR w="19050" cap="flat" cmpd="sng" algn="ctr">
                      <a:solidFill>
                        <a:schemeClr val="tx1"/>
                      </a:solidFill>
                      <a:prstDash val="solid"/>
                      <a:round/>
                      <a:headEnd type="none" w="med" len="med"/>
                      <a:tailEnd type="none" w="med" len="med"/>
                    </a:lnR>
                    <a:solidFill>
                      <a:srgbClr val="F6F6F6"/>
                    </a:solidFill>
                  </a:tcPr>
                </a:tc>
                <a:extLst>
                  <a:ext uri="{0D108BD9-81ED-4DB2-BD59-A6C34878D82A}">
                    <a16:rowId xmlns:a16="http://schemas.microsoft.com/office/drawing/2014/main" val="3245207956"/>
                  </a:ext>
                </a:extLst>
              </a:tr>
              <a:tr h="313730">
                <a:tc vMerge="1">
                  <a:txBody>
                    <a:bodyPr/>
                    <a:lstStyle/>
                    <a:p>
                      <a:endParaRPr lang="en-US" dirty="0"/>
                    </a:p>
                  </a:txBody>
                  <a:tcPr/>
                </a:tc>
                <a:tc>
                  <a:txBody>
                    <a:bodyPr/>
                    <a:lstStyle/>
                    <a:p>
                      <a:pPr algn="l" fontAlgn="ctr"/>
                      <a:r>
                        <a:rPr lang="en-US" sz="1300" b="0" i="0" u="none" strike="noStrike" spc="-40" baseline="0" dirty="0">
                          <a:solidFill>
                            <a:srgbClr val="000000"/>
                          </a:solidFill>
                          <a:effectLst/>
                          <a:latin typeface="Arial" panose="020B0604020202020204" pitchFamily="34" charset="0"/>
                        </a:rPr>
                        <a:t>Lists the correct DAIDS Protocol Version Date</a:t>
                      </a:r>
                    </a:p>
                  </a:txBody>
                  <a:tcPr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2D2E4"/>
                    </a:solidFill>
                  </a:tcPr>
                </a:tc>
                <a:extLst>
                  <a:ext uri="{0D108BD9-81ED-4DB2-BD59-A6C34878D82A}">
                    <a16:rowId xmlns:a16="http://schemas.microsoft.com/office/drawing/2014/main" val="3568506206"/>
                  </a:ext>
                </a:extLst>
              </a:tr>
            </a:tbl>
          </a:graphicData>
        </a:graphic>
      </p:graphicFrame>
      <p:sp>
        <p:nvSpPr>
          <p:cNvPr id="5" name="Slide Number Placeholder 4">
            <a:extLst>
              <a:ext uri="{FF2B5EF4-FFF2-40B4-BE49-F238E27FC236}">
                <a16:creationId xmlns:a16="http://schemas.microsoft.com/office/drawing/2014/main" id="{9A8F01C2-BF3A-4A76-B450-AAB679A26831}"/>
              </a:ext>
            </a:extLst>
          </p:cNvPr>
          <p:cNvSpPr>
            <a:spLocks noGrp="1"/>
          </p:cNvSpPr>
          <p:nvPr>
            <p:ph type="sldNum" sz="quarter" idx="10"/>
          </p:nvPr>
        </p:nvSpPr>
        <p:spPr/>
        <p:txBody>
          <a:bodyPr/>
          <a:lstStyle/>
          <a:p>
            <a:fld id="{6C2CF4A9-7809-4537-A8DB-FA3668BC550E}" type="slidenum">
              <a:rPr lang="en-US" smtClean="0"/>
              <a:pPr/>
              <a:t>27</a:t>
            </a:fld>
            <a:endParaRPr lang="en-US" dirty="0"/>
          </a:p>
        </p:txBody>
      </p:sp>
    </p:spTree>
    <p:custDataLst>
      <p:tags r:id="rId1"/>
    </p:custDataLst>
    <p:extLst>
      <p:ext uri="{BB962C8B-B14F-4D97-AF65-F5344CB8AC3E}">
        <p14:creationId xmlns:p14="http://schemas.microsoft.com/office/powerpoint/2010/main" val="92793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0CB6-AF4B-4886-A3ED-CEB3120627F2}"/>
              </a:ext>
            </a:extLst>
          </p:cNvPr>
          <p:cNvSpPr>
            <a:spLocks noGrp="1"/>
          </p:cNvSpPr>
          <p:nvPr>
            <p:ph type="title"/>
          </p:nvPr>
        </p:nvSpPr>
        <p:spPr/>
        <p:txBody>
          <a:bodyPr/>
          <a:lstStyle/>
          <a:p>
            <a:r>
              <a:rPr lang="en-US" dirty="0"/>
              <a:t>Informed Consent Requirements</a:t>
            </a:r>
          </a:p>
        </p:txBody>
      </p:sp>
      <p:sp>
        <p:nvSpPr>
          <p:cNvPr id="3" name="Content Placeholder 2">
            <a:extLst>
              <a:ext uri="{FF2B5EF4-FFF2-40B4-BE49-F238E27FC236}">
                <a16:creationId xmlns:a16="http://schemas.microsoft.com/office/drawing/2014/main" id="{C0A160A3-586E-478A-888C-2D8D717AF9A0}"/>
              </a:ext>
            </a:extLst>
          </p:cNvPr>
          <p:cNvSpPr>
            <a:spLocks noGrp="1"/>
          </p:cNvSpPr>
          <p:nvPr>
            <p:ph idx="1"/>
          </p:nvPr>
        </p:nvSpPr>
        <p:spPr/>
        <p:txBody>
          <a:bodyPr/>
          <a:lstStyle/>
          <a:p>
            <a:pPr lvl="0"/>
            <a:r>
              <a:rPr lang="en-US" dirty="0"/>
              <a:t>Costs to You/Payment </a:t>
            </a:r>
          </a:p>
          <a:p>
            <a:pPr lvl="0"/>
            <a:r>
              <a:rPr lang="en-US" dirty="0"/>
              <a:t>DAIDS Policy – Compensation </a:t>
            </a:r>
          </a:p>
          <a:p>
            <a:pPr lvl="0"/>
            <a:r>
              <a:rPr lang="en-US" dirty="0"/>
              <a:t>Compensation/Treatment of Injury </a:t>
            </a:r>
          </a:p>
          <a:p>
            <a:pPr lvl="0"/>
            <a:r>
              <a:rPr lang="en-US" dirty="0"/>
              <a:t>Confidentiality/Inspection of Records</a:t>
            </a:r>
          </a:p>
          <a:p>
            <a:endParaRPr lang="en-US" dirty="0"/>
          </a:p>
        </p:txBody>
      </p:sp>
      <p:sp>
        <p:nvSpPr>
          <p:cNvPr id="4" name="Slide Number Placeholder 3">
            <a:extLst>
              <a:ext uri="{FF2B5EF4-FFF2-40B4-BE49-F238E27FC236}">
                <a16:creationId xmlns:a16="http://schemas.microsoft.com/office/drawing/2014/main" id="{C5BBC0D9-2ECD-43C8-BD7B-9D6661BDA1C3}"/>
              </a:ext>
            </a:extLst>
          </p:cNvPr>
          <p:cNvSpPr>
            <a:spLocks noGrp="1"/>
          </p:cNvSpPr>
          <p:nvPr>
            <p:ph type="sldNum" sz="quarter" idx="10"/>
          </p:nvPr>
        </p:nvSpPr>
        <p:spPr/>
        <p:txBody>
          <a:bodyPr/>
          <a:lstStyle/>
          <a:p>
            <a:fld id="{3F885E44-F773-4ADE-9E01-35BEB5FE601B}" type="slidenum">
              <a:rPr lang="en-US" smtClean="0"/>
              <a:pPr/>
              <a:t>28</a:t>
            </a:fld>
            <a:endParaRPr lang="en-US" dirty="0"/>
          </a:p>
        </p:txBody>
      </p:sp>
    </p:spTree>
    <p:custDataLst>
      <p:tags r:id="rId1"/>
    </p:custDataLst>
    <p:extLst>
      <p:ext uri="{BB962C8B-B14F-4D97-AF65-F5344CB8AC3E}">
        <p14:creationId xmlns:p14="http://schemas.microsoft.com/office/powerpoint/2010/main" val="207592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4E42-F533-4B6A-AB3A-3450AC2E787C}"/>
              </a:ext>
            </a:extLst>
          </p:cNvPr>
          <p:cNvSpPr>
            <a:spLocks noGrp="1"/>
          </p:cNvSpPr>
          <p:nvPr>
            <p:ph type="title"/>
          </p:nvPr>
        </p:nvSpPr>
        <p:spPr/>
        <p:txBody>
          <a:bodyPr/>
          <a:lstStyle/>
          <a:p>
            <a:r>
              <a:rPr lang="en-US" dirty="0"/>
              <a:t>Informed Consent Requirements</a:t>
            </a:r>
          </a:p>
        </p:txBody>
      </p:sp>
      <p:sp>
        <p:nvSpPr>
          <p:cNvPr id="3" name="Content Placeholder 2">
            <a:extLst>
              <a:ext uri="{FF2B5EF4-FFF2-40B4-BE49-F238E27FC236}">
                <a16:creationId xmlns:a16="http://schemas.microsoft.com/office/drawing/2014/main" id="{31870E4D-328A-448B-AC92-B4C2BBB6D292}"/>
              </a:ext>
            </a:extLst>
          </p:cNvPr>
          <p:cNvSpPr>
            <a:spLocks noGrp="1"/>
          </p:cNvSpPr>
          <p:nvPr>
            <p:ph idx="1"/>
          </p:nvPr>
        </p:nvSpPr>
        <p:spPr>
          <a:xfrm>
            <a:off x="433137" y="1553030"/>
            <a:ext cx="11198031" cy="4573134"/>
          </a:xfrm>
        </p:spPr>
        <p:txBody>
          <a:bodyPr/>
          <a:lstStyle/>
          <a:p>
            <a:r>
              <a:rPr lang="en-US" dirty="0">
                <a:solidFill>
                  <a:schemeClr val="accent6"/>
                </a:solidFill>
              </a:rPr>
              <a:t>DAIDS Policy DWD-POL-CL-02.00</a:t>
            </a:r>
          </a:p>
          <a:p>
            <a:pPr lvl="1"/>
            <a:r>
              <a:rPr lang="en-US" sz="2000" b="1" dirty="0"/>
              <a:t>Compensation for Study Related Injury - The ICF must state that the U.S. National Institutes of Health (NIH) does not have a mechanism to provide direct compensation for research related injury. (If a mechanism to compensate for study related injury is available, this must be explained in the ICF.)</a:t>
            </a:r>
            <a:endParaRPr lang="en-US" sz="2000" dirty="0"/>
          </a:p>
          <a:p>
            <a:r>
              <a:rPr lang="en-US" dirty="0">
                <a:solidFill>
                  <a:schemeClr val="accent6"/>
                </a:solidFill>
              </a:rPr>
              <a:t>45 CFR 46.116 (OHRP) </a:t>
            </a:r>
          </a:p>
          <a:p>
            <a:pPr lvl="1"/>
            <a:r>
              <a:rPr lang="en-US" sz="2000" b="1" dirty="0"/>
              <a:t>For research involving more than minimal risk, an explanation as to whether any compensation is available if injury occurs [and] where further information may be obtained</a:t>
            </a:r>
          </a:p>
          <a:p>
            <a:pPr lvl="1"/>
            <a:r>
              <a:rPr lang="en-US" sz="2000" b="1" dirty="0"/>
              <a:t>Any additional costs to the subject that may result from participation in the research</a:t>
            </a:r>
          </a:p>
        </p:txBody>
      </p:sp>
      <p:sp>
        <p:nvSpPr>
          <p:cNvPr id="4" name="Slide Number Placeholder 3">
            <a:extLst>
              <a:ext uri="{FF2B5EF4-FFF2-40B4-BE49-F238E27FC236}">
                <a16:creationId xmlns:a16="http://schemas.microsoft.com/office/drawing/2014/main" id="{AE6EDA05-8849-488D-930A-BF8F1F37D90A}"/>
              </a:ext>
            </a:extLst>
          </p:cNvPr>
          <p:cNvSpPr>
            <a:spLocks noGrp="1"/>
          </p:cNvSpPr>
          <p:nvPr>
            <p:ph type="sldNum" sz="quarter" idx="10"/>
          </p:nvPr>
        </p:nvSpPr>
        <p:spPr/>
        <p:txBody>
          <a:bodyPr/>
          <a:lstStyle/>
          <a:p>
            <a:fld id="{3F885E44-F773-4ADE-9E01-35BEB5FE601B}" type="slidenum">
              <a:rPr lang="en-US" smtClean="0"/>
              <a:pPr/>
              <a:t>29</a:t>
            </a:fld>
            <a:endParaRPr lang="en-US" dirty="0"/>
          </a:p>
        </p:txBody>
      </p:sp>
    </p:spTree>
    <p:custDataLst>
      <p:tags r:id="rId1"/>
    </p:custDataLst>
    <p:extLst>
      <p:ext uri="{BB962C8B-B14F-4D97-AF65-F5344CB8AC3E}">
        <p14:creationId xmlns:p14="http://schemas.microsoft.com/office/powerpoint/2010/main" val="223637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14C0-5ADC-4FF1-83C6-6766E4333C75}"/>
              </a:ext>
            </a:extLst>
          </p:cNvPr>
          <p:cNvSpPr>
            <a:spLocks noGrp="1"/>
          </p:cNvSpPr>
          <p:nvPr>
            <p:ph type="title"/>
          </p:nvPr>
        </p:nvSpPr>
        <p:spPr/>
        <p:txBody>
          <a:bodyPr/>
          <a:lstStyle/>
          <a:p>
            <a:r>
              <a:rPr lang="en-US" dirty="0"/>
              <a:t>Summary of Changes</a:t>
            </a:r>
          </a:p>
        </p:txBody>
      </p:sp>
      <p:sp>
        <p:nvSpPr>
          <p:cNvPr id="3" name="Content Placeholder 2">
            <a:extLst>
              <a:ext uri="{FF2B5EF4-FFF2-40B4-BE49-F238E27FC236}">
                <a16:creationId xmlns:a16="http://schemas.microsoft.com/office/drawing/2014/main" id="{D3C41EF4-9310-4867-B9FC-8DAABA73298E}"/>
              </a:ext>
            </a:extLst>
          </p:cNvPr>
          <p:cNvSpPr>
            <a:spLocks noGrp="1"/>
          </p:cNvSpPr>
          <p:nvPr>
            <p:ph idx="1"/>
          </p:nvPr>
        </p:nvSpPr>
        <p:spPr/>
        <p:txBody>
          <a:bodyPr/>
          <a:lstStyle/>
          <a:p>
            <a:r>
              <a:rPr lang="en-US" sz="2000" dirty="0">
                <a:solidFill>
                  <a:schemeClr val="accent6"/>
                </a:solidFill>
              </a:rPr>
              <a:t>Formatting changes and hyperlinks added </a:t>
            </a:r>
            <a:r>
              <a:rPr lang="en-US" sz="2000" dirty="0"/>
              <a:t>to improve navigation of the manual.</a:t>
            </a:r>
          </a:p>
          <a:p>
            <a:pPr lvl="0"/>
            <a:r>
              <a:rPr lang="en-US" sz="2000" dirty="0">
                <a:solidFill>
                  <a:schemeClr val="accent6"/>
                </a:solidFill>
              </a:rPr>
              <a:t>DAIDS requirement for the submission of Protocol Signature Page (PSP) </a:t>
            </a:r>
            <a:r>
              <a:rPr lang="en-US" sz="2000" dirty="0"/>
              <a:t>to document the commitment of the Investigator of Record (IOR) to conduct the trial in compliance with regulations/Laws and ensure compliance with ICH E6 GCP 4.5.1 and 5.6.3.</a:t>
            </a:r>
          </a:p>
          <a:p>
            <a:pPr lvl="0"/>
            <a:r>
              <a:rPr lang="en-US" sz="2000" dirty="0">
                <a:solidFill>
                  <a:schemeClr val="accent6"/>
                </a:solidFill>
              </a:rPr>
              <a:t>DAIDS requirement to submit the Clinical Trial Application (CTA) Form/documentation </a:t>
            </a:r>
            <a:r>
              <a:rPr lang="en-US" sz="2000" dirty="0"/>
              <a:t>that identifies the study sponsor.</a:t>
            </a:r>
          </a:p>
          <a:p>
            <a:pPr lvl="0"/>
            <a:r>
              <a:rPr lang="en-US" sz="2000" dirty="0">
                <a:solidFill>
                  <a:schemeClr val="accent6"/>
                </a:solidFill>
              </a:rPr>
              <a:t>DAIDS requirement to submit translation certificate (or translation documentation) </a:t>
            </a:r>
            <a:r>
              <a:rPr lang="en-US" sz="2000" dirty="0"/>
              <a:t>confirming a true and accurate translation of documents from local language into English language.</a:t>
            </a:r>
          </a:p>
          <a:p>
            <a:r>
              <a:rPr lang="en-US" sz="2000" dirty="0">
                <a:solidFill>
                  <a:schemeClr val="accent6"/>
                </a:solidFill>
              </a:rPr>
              <a:t>Clarification regarding staff that must be listed on the Form FDA 1572 and/or DAIDS IOR Forms</a:t>
            </a:r>
            <a:r>
              <a:rPr lang="en-US" sz="2000" dirty="0"/>
              <a:t> in compliance with U.S. regulations and ICH E6 standards.</a:t>
            </a:r>
          </a:p>
          <a:p>
            <a:pPr lvl="0"/>
            <a:endParaRPr lang="en-US" dirty="0"/>
          </a:p>
          <a:p>
            <a:endParaRPr lang="en-US" dirty="0"/>
          </a:p>
        </p:txBody>
      </p:sp>
      <p:sp>
        <p:nvSpPr>
          <p:cNvPr id="4" name="Slide Number Placeholder 3">
            <a:extLst>
              <a:ext uri="{FF2B5EF4-FFF2-40B4-BE49-F238E27FC236}">
                <a16:creationId xmlns:a16="http://schemas.microsoft.com/office/drawing/2014/main" id="{1FE3F409-6F35-44EB-BE7D-237D3D84A480}"/>
              </a:ext>
            </a:extLst>
          </p:cNvPr>
          <p:cNvSpPr>
            <a:spLocks noGrp="1"/>
          </p:cNvSpPr>
          <p:nvPr>
            <p:ph type="sldNum" sz="quarter" idx="10"/>
          </p:nvPr>
        </p:nvSpPr>
        <p:spPr/>
        <p:txBody>
          <a:bodyPr/>
          <a:lstStyle/>
          <a:p>
            <a:fld id="{3F885E44-F773-4ADE-9E01-35BEB5FE601B}" type="slidenum">
              <a:rPr lang="en-US" smtClean="0"/>
              <a:pPr/>
              <a:t>3</a:t>
            </a:fld>
            <a:endParaRPr lang="en-US" dirty="0"/>
          </a:p>
        </p:txBody>
      </p:sp>
    </p:spTree>
    <p:custDataLst>
      <p:tags r:id="rId1"/>
    </p:custDataLst>
    <p:extLst>
      <p:ext uri="{BB962C8B-B14F-4D97-AF65-F5344CB8AC3E}">
        <p14:creationId xmlns:p14="http://schemas.microsoft.com/office/powerpoint/2010/main" val="3817421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4E42-F533-4B6A-AB3A-3450AC2E787C}"/>
              </a:ext>
            </a:extLst>
          </p:cNvPr>
          <p:cNvSpPr>
            <a:spLocks noGrp="1"/>
          </p:cNvSpPr>
          <p:nvPr>
            <p:ph type="title"/>
          </p:nvPr>
        </p:nvSpPr>
        <p:spPr/>
        <p:txBody>
          <a:bodyPr/>
          <a:lstStyle/>
          <a:p>
            <a:r>
              <a:rPr lang="en-US" dirty="0"/>
              <a:t>Informed Consent Requirements </a:t>
            </a:r>
            <a:r>
              <a:rPr lang="en-US" b="0" i="1" dirty="0"/>
              <a:t>(continued)</a:t>
            </a:r>
          </a:p>
        </p:txBody>
      </p:sp>
      <p:sp>
        <p:nvSpPr>
          <p:cNvPr id="3" name="Content Placeholder 2">
            <a:extLst>
              <a:ext uri="{FF2B5EF4-FFF2-40B4-BE49-F238E27FC236}">
                <a16:creationId xmlns:a16="http://schemas.microsoft.com/office/drawing/2014/main" id="{31870E4D-328A-448B-AC92-B4C2BBB6D292}"/>
              </a:ext>
            </a:extLst>
          </p:cNvPr>
          <p:cNvSpPr>
            <a:spLocks noGrp="1"/>
          </p:cNvSpPr>
          <p:nvPr>
            <p:ph idx="1"/>
          </p:nvPr>
        </p:nvSpPr>
        <p:spPr/>
        <p:txBody>
          <a:bodyPr/>
          <a:lstStyle/>
          <a:p>
            <a:r>
              <a:rPr lang="en-US" dirty="0">
                <a:solidFill>
                  <a:schemeClr val="accent6"/>
                </a:solidFill>
              </a:rPr>
              <a:t>45 CFR 46.116</a:t>
            </a:r>
          </a:p>
          <a:p>
            <a:pPr lvl="1"/>
            <a:r>
              <a:rPr lang="en-US" sz="2000" b="1" dirty="0"/>
              <a:t>A statement describing the extent, if any, to which confidentiality of records identifying the subject will be maintained</a:t>
            </a:r>
            <a:endParaRPr lang="en-US" dirty="0"/>
          </a:p>
          <a:p>
            <a:r>
              <a:rPr lang="en-US" dirty="0">
                <a:solidFill>
                  <a:schemeClr val="accent6"/>
                </a:solidFill>
              </a:rPr>
              <a:t>21 CFR 50.25 </a:t>
            </a:r>
          </a:p>
          <a:p>
            <a:pPr lvl="1"/>
            <a:r>
              <a:rPr lang="en-US" sz="2000" b="1" dirty="0"/>
              <a:t>A statement describing the extent, if any, to which confidentiality of records identifying the subject will be maintained and that notes the possibility that the Food and Drug Administration may inspect the records.</a:t>
            </a:r>
            <a:r>
              <a:rPr lang="en-US" b="1" dirty="0"/>
              <a:t>	</a:t>
            </a:r>
          </a:p>
        </p:txBody>
      </p:sp>
      <p:sp>
        <p:nvSpPr>
          <p:cNvPr id="4" name="Slide Number Placeholder 3">
            <a:extLst>
              <a:ext uri="{FF2B5EF4-FFF2-40B4-BE49-F238E27FC236}">
                <a16:creationId xmlns:a16="http://schemas.microsoft.com/office/drawing/2014/main" id="{AE6EDA05-8849-488D-930A-BF8F1F37D90A}"/>
              </a:ext>
            </a:extLst>
          </p:cNvPr>
          <p:cNvSpPr>
            <a:spLocks noGrp="1"/>
          </p:cNvSpPr>
          <p:nvPr>
            <p:ph type="sldNum" sz="quarter" idx="10"/>
          </p:nvPr>
        </p:nvSpPr>
        <p:spPr/>
        <p:txBody>
          <a:bodyPr/>
          <a:lstStyle/>
          <a:p>
            <a:fld id="{3F885E44-F773-4ADE-9E01-35BEB5FE601B}" type="slidenum">
              <a:rPr lang="en-US" smtClean="0"/>
              <a:pPr/>
              <a:t>30</a:t>
            </a:fld>
            <a:endParaRPr lang="en-US" dirty="0"/>
          </a:p>
        </p:txBody>
      </p:sp>
    </p:spTree>
    <p:custDataLst>
      <p:tags r:id="rId1"/>
    </p:custDataLst>
    <p:extLst>
      <p:ext uri="{BB962C8B-B14F-4D97-AF65-F5344CB8AC3E}">
        <p14:creationId xmlns:p14="http://schemas.microsoft.com/office/powerpoint/2010/main" val="87233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734875-6491-4504-9FA3-10B94B9BE072}"/>
              </a:ext>
            </a:extLst>
          </p:cNvPr>
          <p:cNvSpPr>
            <a:spLocks noGrp="1"/>
          </p:cNvSpPr>
          <p:nvPr>
            <p:ph type="ctrTitle"/>
          </p:nvPr>
        </p:nvSpPr>
        <p:spPr>
          <a:xfrm>
            <a:off x="508000" y="2382458"/>
            <a:ext cx="11277600" cy="762000"/>
          </a:xfrm>
        </p:spPr>
        <p:txBody>
          <a:bodyPr/>
          <a:lstStyle/>
          <a:p>
            <a:r>
              <a:rPr lang="en-US" dirty="0"/>
              <a:t>Resources</a:t>
            </a:r>
          </a:p>
        </p:txBody>
      </p:sp>
      <p:sp>
        <p:nvSpPr>
          <p:cNvPr id="4" name="Slide Number Placeholder 3">
            <a:extLst>
              <a:ext uri="{FF2B5EF4-FFF2-40B4-BE49-F238E27FC236}">
                <a16:creationId xmlns:a16="http://schemas.microsoft.com/office/drawing/2014/main" id="{4AB952B6-C744-4FD5-BB68-6B8644FD891D}"/>
              </a:ext>
            </a:extLst>
          </p:cNvPr>
          <p:cNvSpPr>
            <a:spLocks noGrp="1"/>
          </p:cNvSpPr>
          <p:nvPr>
            <p:ph type="sldNum" sz="quarter" idx="4294967295"/>
          </p:nvPr>
        </p:nvSpPr>
        <p:spPr>
          <a:xfrm>
            <a:off x="9448800" y="6324600"/>
            <a:ext cx="2743200" cy="400050"/>
          </a:xfrm>
        </p:spPr>
        <p:txBody>
          <a:bodyPr/>
          <a:lstStyle/>
          <a:p>
            <a:fld id="{3F885E44-F773-4ADE-9E01-35BEB5FE601B}" type="slidenum">
              <a:rPr lang="en-US" smtClean="0">
                <a:solidFill>
                  <a:schemeClr val="bg1"/>
                </a:solidFill>
              </a:rPr>
              <a:pPr/>
              <a:t>31</a:t>
            </a:fld>
            <a:endParaRPr lang="en-US" dirty="0">
              <a:solidFill>
                <a:schemeClr val="bg1"/>
              </a:solidFill>
            </a:endParaRPr>
          </a:p>
        </p:txBody>
      </p:sp>
      <p:pic>
        <p:nvPicPr>
          <p:cNvPr id="6" name="Picture 5">
            <a:extLst>
              <a:ext uri="{FF2B5EF4-FFF2-40B4-BE49-F238E27FC236}">
                <a16:creationId xmlns:a16="http://schemas.microsoft.com/office/drawing/2014/main" id="{1EBB3E45-B39B-4391-9E3E-120AAA92002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932438" y="5004838"/>
            <a:ext cx="6327125" cy="1145953"/>
          </a:xfrm>
          <a:prstGeom prst="rect">
            <a:avLst/>
          </a:prstGeom>
          <a:effectLst>
            <a:outerShdw blurRad="50800" dist="38100" dir="2700000" algn="tl" rotWithShape="0">
              <a:prstClr val="black">
                <a:alpha val="93000"/>
              </a:prstClr>
            </a:outerShdw>
          </a:effectLst>
        </p:spPr>
      </p:pic>
      <p:sp>
        <p:nvSpPr>
          <p:cNvPr id="7" name="Text Placeholder 5">
            <a:extLst>
              <a:ext uri="{FF2B5EF4-FFF2-40B4-BE49-F238E27FC236}">
                <a16:creationId xmlns:a16="http://schemas.microsoft.com/office/drawing/2014/main" id="{96452C7B-9753-4339-AD13-96473043A57B}"/>
              </a:ext>
            </a:extLst>
          </p:cNvPr>
          <p:cNvSpPr txBox="1">
            <a:spLocks/>
          </p:cNvSpPr>
          <p:nvPr/>
        </p:nvSpPr>
        <p:spPr>
          <a:xfrm>
            <a:off x="1" y="3195954"/>
            <a:ext cx="12191999" cy="552578"/>
          </a:xfrm>
          <a:prstGeom prst="rect">
            <a:avLst/>
          </a:prstGeom>
        </p:spPr>
        <p:txBody>
          <a:bodyPr/>
          <a:lstStyle>
            <a:lvl1pPr marL="342900" indent="-342900" algn="l" rtl="0" eaLnBrk="1" fontAlgn="base" hangingPunct="1">
              <a:spcBef>
                <a:spcPts val="0"/>
              </a:spcBef>
              <a:spcAft>
                <a:spcPts val="1800"/>
              </a:spcAft>
              <a:buClr>
                <a:srgbClr val="555EA6"/>
              </a:buClr>
              <a:buSzPct val="120000"/>
              <a:buFont typeface="Wingdings" pitchFamily="2" charset="2"/>
              <a:buChar char="§"/>
              <a:defRPr sz="2400" b="1" spc="0" baseline="0">
                <a:solidFill>
                  <a:srgbClr val="371C68"/>
                </a:solidFill>
                <a:latin typeface="+mn-lt"/>
                <a:ea typeface="+mn-ea"/>
                <a:cs typeface="+mn-cs"/>
              </a:defRPr>
            </a:lvl1pPr>
            <a:lvl2pPr marL="684213" indent="-342900" algn="l" rtl="0" eaLnBrk="1" fontAlgn="base" hangingPunct="1">
              <a:spcBef>
                <a:spcPts val="0"/>
              </a:spcBef>
              <a:spcAft>
                <a:spcPts val="1800"/>
              </a:spcAft>
              <a:buSzPct val="120000"/>
              <a:buFont typeface="Times" pitchFamily="18" charset="0"/>
              <a:buChar char="•"/>
              <a:defRPr sz="2400" spc="0" baseline="0">
                <a:solidFill>
                  <a:schemeClr val="tx1"/>
                </a:solidFill>
                <a:latin typeface="+mn-lt"/>
              </a:defRPr>
            </a:lvl2pPr>
            <a:lvl3pPr marL="1030288" indent="-346075" algn="l" rtl="0" eaLnBrk="1" fontAlgn="base" hangingPunct="1">
              <a:spcBef>
                <a:spcPts val="0"/>
              </a:spcBef>
              <a:spcAft>
                <a:spcPts val="1800"/>
              </a:spcAft>
              <a:buClr>
                <a:srgbClr val="555EA6"/>
              </a:buClr>
              <a:buChar char="–"/>
              <a:defRPr sz="2000" spc="0" baseline="0">
                <a:solidFill>
                  <a:schemeClr val="accent2"/>
                </a:solidFill>
                <a:latin typeface="+mn-lt"/>
              </a:defRPr>
            </a:lvl3pPr>
            <a:lvl4pPr marL="1376363" indent="-346075" algn="l" rtl="0" eaLnBrk="1" fontAlgn="base" hangingPunct="1">
              <a:spcBef>
                <a:spcPts val="0"/>
              </a:spcBef>
              <a:spcAft>
                <a:spcPts val="1800"/>
              </a:spcAft>
              <a:buSzPct val="95000"/>
              <a:buFont typeface="Times" pitchFamily="18" charset="0"/>
              <a:buChar char="•"/>
              <a:defRPr sz="2000" spc="0" baseline="0">
                <a:solidFill>
                  <a:schemeClr val="tx1">
                    <a:lumMod val="85000"/>
                    <a:lumOff val="15000"/>
                  </a:schemeClr>
                </a:solidFill>
                <a:latin typeface="+mn-lt"/>
              </a:defRPr>
            </a:lvl4pPr>
            <a:lvl5pPr marL="1712913" indent="-336550" algn="l" rtl="0" eaLnBrk="1" fontAlgn="base" hangingPunct="1">
              <a:spcBef>
                <a:spcPts val="0"/>
              </a:spcBef>
              <a:spcAft>
                <a:spcPts val="1800"/>
              </a:spcAft>
              <a:buChar char="»"/>
              <a:defRPr sz="2000" spc="0" baseline="0">
                <a:solidFill>
                  <a:schemeClr val="tx1">
                    <a:lumMod val="85000"/>
                    <a:lumOff val="15000"/>
                  </a:schemeClr>
                </a:solidFill>
                <a:latin typeface="+mn-lt"/>
              </a:defRPr>
            </a:lvl5pPr>
            <a:lvl6pPr marL="2514600" indent="-228600" algn="l" rtl="0" eaLnBrk="1" fontAlgn="base" hangingPunct="1">
              <a:spcBef>
                <a:spcPct val="20000"/>
              </a:spcBef>
              <a:spcAft>
                <a:spcPct val="25000"/>
              </a:spcAft>
              <a:buChar char="»"/>
              <a:defRPr>
                <a:solidFill>
                  <a:schemeClr val="tx1"/>
                </a:solidFill>
                <a:latin typeface="+mn-lt"/>
              </a:defRPr>
            </a:lvl6pPr>
            <a:lvl7pPr marL="2971800" indent="-228600" algn="l" rtl="0" eaLnBrk="1" fontAlgn="base" hangingPunct="1">
              <a:spcBef>
                <a:spcPct val="20000"/>
              </a:spcBef>
              <a:spcAft>
                <a:spcPct val="25000"/>
              </a:spcAft>
              <a:buChar char="»"/>
              <a:defRPr>
                <a:solidFill>
                  <a:schemeClr val="tx1"/>
                </a:solidFill>
                <a:latin typeface="+mn-lt"/>
              </a:defRPr>
            </a:lvl7pPr>
            <a:lvl8pPr marL="3429000" indent="-228600" algn="l" rtl="0" eaLnBrk="1" fontAlgn="base" hangingPunct="1">
              <a:spcBef>
                <a:spcPct val="20000"/>
              </a:spcBef>
              <a:spcAft>
                <a:spcPct val="25000"/>
              </a:spcAft>
              <a:buChar char="»"/>
              <a:defRPr>
                <a:solidFill>
                  <a:schemeClr val="tx1"/>
                </a:solidFill>
                <a:latin typeface="+mn-lt"/>
              </a:defRPr>
            </a:lvl8pPr>
            <a:lvl9pPr marL="3886200" indent="-228600" algn="l" rtl="0" eaLnBrk="1" fontAlgn="base" hangingPunct="1">
              <a:spcBef>
                <a:spcPct val="20000"/>
              </a:spcBef>
              <a:spcAft>
                <a:spcPct val="25000"/>
              </a:spcAft>
              <a:buChar char="»"/>
              <a:defRPr>
                <a:solidFill>
                  <a:schemeClr val="tx1"/>
                </a:solidFill>
                <a:latin typeface="+mn-lt"/>
              </a:defRPr>
            </a:lvl9pPr>
          </a:lstStyle>
          <a:p>
            <a:pPr marL="0" indent="0" algn="ctr">
              <a:buNone/>
            </a:pPr>
            <a:r>
              <a:rPr lang="en-US" sz="2800" kern="0" dirty="0">
                <a:solidFill>
                  <a:srgbClr val="33CAFF"/>
                </a:solidFill>
              </a:rPr>
              <a:t>Contacts and Important Links</a:t>
            </a:r>
          </a:p>
        </p:txBody>
      </p:sp>
    </p:spTree>
    <p:custDataLst>
      <p:tags r:id="rId1"/>
    </p:custDataLst>
    <p:extLst>
      <p:ext uri="{BB962C8B-B14F-4D97-AF65-F5344CB8AC3E}">
        <p14:creationId xmlns:p14="http://schemas.microsoft.com/office/powerpoint/2010/main" val="402640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Contacts</a:t>
            </a:r>
          </a:p>
        </p:txBody>
      </p:sp>
      <p:sp>
        <p:nvSpPr>
          <p:cNvPr id="7" name="Content Placeholder 6"/>
          <p:cNvSpPr>
            <a:spLocks noGrp="1"/>
          </p:cNvSpPr>
          <p:nvPr>
            <p:ph idx="1"/>
          </p:nvPr>
        </p:nvSpPr>
        <p:spPr/>
        <p:txBody>
          <a:bodyPr/>
          <a:lstStyle/>
          <a:p>
            <a:pPr marL="0" indent="0">
              <a:spcAft>
                <a:spcPts val="1600"/>
              </a:spcAft>
              <a:buNone/>
            </a:pPr>
            <a:r>
              <a:rPr lang="en-US" dirty="0">
                <a:solidFill>
                  <a:schemeClr val="accent6"/>
                </a:solidFill>
              </a:rPr>
              <a:t>The Protocol Registration Office</a:t>
            </a:r>
          </a:p>
          <a:p>
            <a:pPr>
              <a:spcAft>
                <a:spcPts val="1600"/>
              </a:spcAft>
            </a:pPr>
            <a:r>
              <a:rPr lang="en-US" b="0" dirty="0"/>
              <a:t>PRO correspondence E-mail:</a:t>
            </a:r>
            <a:br>
              <a:rPr lang="en-US" b="0" dirty="0"/>
            </a:br>
            <a:r>
              <a:rPr lang="en-US" b="0" dirty="0">
                <a:solidFill>
                  <a:srgbClr val="0070C0"/>
                </a:solidFill>
                <a:hlinkClick r:id="rId4">
                  <a:extLst>
                    <a:ext uri="{A12FA001-AC4F-418D-AE19-62706E023703}">
                      <ahyp:hlinkClr xmlns:ahyp="http://schemas.microsoft.com/office/drawing/2018/hyperlinkcolor" val="tx"/>
                    </a:ext>
                  </a:extLst>
                </a:hlinkClick>
              </a:rPr>
              <a:t>protocol@tech-res.com</a:t>
            </a:r>
            <a:endParaRPr lang="en-US" b="0" dirty="0">
              <a:solidFill>
                <a:srgbClr val="0070C0"/>
              </a:solidFill>
            </a:endParaRPr>
          </a:p>
          <a:p>
            <a:pPr>
              <a:spcAft>
                <a:spcPts val="1600"/>
              </a:spcAft>
            </a:pPr>
            <a:r>
              <a:rPr lang="en-US" b="0" dirty="0"/>
              <a:t>Phone: 1-301-897-1707</a:t>
            </a:r>
            <a:br>
              <a:rPr lang="en-US" dirty="0"/>
            </a:br>
            <a:endParaRPr lang="en-US" dirty="0"/>
          </a:p>
          <a:p>
            <a:pPr marL="0" indent="0">
              <a:spcAft>
                <a:spcPts val="1600"/>
              </a:spcAft>
              <a:buNone/>
            </a:pPr>
            <a:r>
              <a:rPr lang="en-US" dirty="0">
                <a:solidFill>
                  <a:schemeClr val="accent6"/>
                </a:solidFill>
              </a:rPr>
              <a:t>DAIDS CRMS Support</a:t>
            </a:r>
          </a:p>
          <a:p>
            <a:pPr>
              <a:spcAft>
                <a:spcPts val="1600"/>
              </a:spcAft>
            </a:pPr>
            <a:r>
              <a:rPr lang="en-US" b="0" dirty="0"/>
              <a:t>E-mail:</a:t>
            </a:r>
            <a:br>
              <a:rPr lang="en-US" b="0" dirty="0"/>
            </a:br>
            <a:r>
              <a:rPr lang="en-US" b="0" dirty="0">
                <a:solidFill>
                  <a:srgbClr val="0070C0"/>
                </a:solidFill>
                <a:hlinkClick r:id="rId5">
                  <a:extLst>
                    <a:ext uri="{A12FA001-AC4F-418D-AE19-62706E023703}">
                      <ahyp:hlinkClr xmlns:ahyp="http://schemas.microsoft.com/office/drawing/2018/hyperlinkcolor" val="tx"/>
                    </a:ext>
                  </a:extLst>
                </a:hlinkClick>
              </a:rPr>
              <a:t>CRMSSupport@niaid.nih.gov</a:t>
            </a:r>
            <a:endParaRPr lang="en-US" b="0" dirty="0">
              <a:solidFill>
                <a:srgbClr val="0070C0"/>
              </a:solidFill>
            </a:endParaRPr>
          </a:p>
          <a:p>
            <a:pPr>
              <a:spcAft>
                <a:spcPts val="1600"/>
              </a:spcAft>
            </a:pPr>
            <a:r>
              <a:rPr lang="en-US" b="0" dirty="0"/>
              <a:t>Phone: 1-240-778-2517</a:t>
            </a:r>
            <a:br>
              <a:rPr lang="en-US" dirty="0"/>
            </a:br>
            <a:br>
              <a:rPr lang="en-US" dirty="0"/>
            </a:b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0EE61C-9460-4C4C-999C-542876A3F870}" type="slidenum">
              <a:rPr lang="en-US" smtClean="0"/>
              <a:pPr/>
              <a:t>32</a:t>
            </a:fld>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7440" y="1664246"/>
            <a:ext cx="5481935" cy="3640724"/>
          </a:xfrm>
          <a:prstGeom prst="roundRect">
            <a:avLst>
              <a:gd name="adj" fmla="val 8594"/>
            </a:avLst>
          </a:prstGeom>
          <a:solidFill>
            <a:srgbClr val="FFFFFF">
              <a:shade val="85000"/>
            </a:srgbClr>
          </a:solidFill>
          <a:ln>
            <a:noFill/>
          </a:ln>
          <a:effectLst>
            <a:reflection blurRad="12700" stA="24000" endPos="28000" dist="50800" dir="5400000" sy="-100000" algn="bl" rotWithShape="0"/>
          </a:effectLst>
        </p:spPr>
      </p:pic>
    </p:spTree>
    <p:custDataLst>
      <p:tags r:id="rId1"/>
    </p:custDataLst>
    <p:extLst>
      <p:ext uri="{BB962C8B-B14F-4D97-AF65-F5344CB8AC3E}">
        <p14:creationId xmlns:p14="http://schemas.microsoft.com/office/powerpoint/2010/main" val="4008968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5" name="Content Placeholder 2"/>
          <p:cNvSpPr>
            <a:spLocks noGrp="1"/>
          </p:cNvSpPr>
          <p:nvPr>
            <p:ph idx="1"/>
          </p:nvPr>
        </p:nvSpPr>
        <p:spPr/>
        <p:txBody>
          <a:bodyPr/>
          <a:lstStyle/>
          <a:p>
            <a:pPr marL="0" indent="0">
              <a:buNone/>
            </a:pPr>
            <a:r>
              <a:rPr lang="en-US" dirty="0">
                <a:solidFill>
                  <a:schemeClr val="accent6"/>
                </a:solidFill>
              </a:rPr>
              <a:t>Protocol Registration Manual and Policy</a:t>
            </a:r>
          </a:p>
          <a:p>
            <a:pPr lvl="1"/>
            <a:r>
              <a:rPr lang="en-US" dirty="0"/>
              <a:t>Link to the 2019 DAIDS Protocol Registration Manual </a:t>
            </a:r>
          </a:p>
          <a:p>
            <a:pPr lvl="2"/>
            <a:r>
              <a:rPr lang="en-US" sz="2400" dirty="0">
                <a:solidFill>
                  <a:srgbClr val="0070C0"/>
                </a:solidFill>
                <a:hlinkClick r:id="rId4">
                  <a:extLst>
                    <a:ext uri="{A12FA001-AC4F-418D-AE19-62706E023703}">
                      <ahyp:hlinkClr xmlns:ahyp="http://schemas.microsoft.com/office/drawing/2018/hyperlinkcolor" val="tx"/>
                    </a:ext>
                  </a:extLst>
                </a:hlinkClick>
              </a:rPr>
              <a:t>https://www.niaid.nih.gov/sites/default/files/prmanual.pdf</a:t>
            </a:r>
            <a:endParaRPr lang="en-US" sz="2400" dirty="0">
              <a:solidFill>
                <a:srgbClr val="0070C0"/>
              </a:solidFill>
            </a:endParaRPr>
          </a:p>
          <a:p>
            <a:pPr lvl="1"/>
            <a:r>
              <a:rPr lang="en-US" dirty="0"/>
              <a:t>Link to the 2019 DAIDS Protocol Registration Policy</a:t>
            </a:r>
          </a:p>
          <a:p>
            <a:pPr lvl="2"/>
            <a:r>
              <a:rPr lang="en-US" sz="2400" dirty="0">
                <a:solidFill>
                  <a:srgbClr val="0070C0"/>
                </a:solidFill>
                <a:hlinkClick r:id="rId5">
                  <a:extLst>
                    <a:ext uri="{A12FA001-AC4F-418D-AE19-62706E023703}">
                      <ahyp:hlinkClr xmlns:ahyp="http://schemas.microsoft.com/office/drawing/2018/hyperlinkcolor" val="tx"/>
                    </a:ext>
                  </a:extLst>
                </a:hlinkClick>
              </a:rPr>
              <a:t>https://www.niaid.nih.gov/sites/default/files/protocolregpolicy.pdf</a:t>
            </a:r>
            <a:br>
              <a:rPr lang="en-US" dirty="0"/>
            </a:br>
            <a:r>
              <a:rPr lang="en-US" dirty="0"/>
              <a:t> </a:t>
            </a:r>
          </a:p>
          <a:p>
            <a:pPr marL="0" indent="0">
              <a:buNone/>
            </a:pPr>
            <a:r>
              <a:rPr lang="en-US" dirty="0">
                <a:solidFill>
                  <a:schemeClr val="accent6"/>
                </a:solidFill>
              </a:rPr>
              <a:t>DAIDS RSC Website</a:t>
            </a:r>
          </a:p>
          <a:p>
            <a:pPr lvl="1"/>
            <a:r>
              <a:rPr lang="en-US" dirty="0">
                <a:solidFill>
                  <a:srgbClr val="0070C0"/>
                </a:solidFill>
                <a:hlinkClick r:id="rId6">
                  <a:extLst>
                    <a:ext uri="{A12FA001-AC4F-418D-AE19-62706E023703}">
                      <ahyp:hlinkClr xmlns:ahyp="http://schemas.microsoft.com/office/drawing/2018/hyperlinkcolor" val="tx"/>
                    </a:ext>
                  </a:extLst>
                </a:hlinkClick>
              </a:rPr>
              <a:t>http://rsc.tech-res.com</a:t>
            </a:r>
            <a:endParaRPr lang="en-US"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D60EE61C-9460-4C4C-999C-542876A3F870}" type="slidenum">
              <a:rPr lang="en-US" smtClean="0"/>
              <a:pPr/>
              <a:t>33</a:t>
            </a:fld>
            <a:endParaRPr lang="en-US" dirty="0"/>
          </a:p>
        </p:txBody>
      </p:sp>
    </p:spTree>
    <p:custDataLst>
      <p:tags r:id="rId1"/>
    </p:custDataLst>
    <p:extLst>
      <p:ext uri="{BB962C8B-B14F-4D97-AF65-F5344CB8AC3E}">
        <p14:creationId xmlns:p14="http://schemas.microsoft.com/office/powerpoint/2010/main" val="4071792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endParaRPr lang="en-US" b="0" i="1" dirty="0"/>
          </a:p>
        </p:txBody>
      </p:sp>
      <p:sp>
        <p:nvSpPr>
          <p:cNvPr id="4" name="Slide Number Placeholder 3"/>
          <p:cNvSpPr>
            <a:spLocks noGrp="1"/>
          </p:cNvSpPr>
          <p:nvPr>
            <p:ph type="sldNum" sz="quarter" idx="10"/>
          </p:nvPr>
        </p:nvSpPr>
        <p:spPr/>
        <p:txBody>
          <a:bodyPr/>
          <a:lstStyle/>
          <a:p>
            <a:fld id="{D60EE61C-9460-4C4C-999C-542876A3F870}" type="slidenum">
              <a:rPr lang="en-US" smtClean="0"/>
              <a:pPr/>
              <a:t>34</a:t>
            </a:fld>
            <a:endParaRPr lang="en-US" dirty="0"/>
          </a:p>
        </p:txBody>
      </p:sp>
      <p:pic>
        <p:nvPicPr>
          <p:cNvPr id="5" name="Content Placeholder 4">
            <a:extLst>
              <a:ext uri="{FF2B5EF4-FFF2-40B4-BE49-F238E27FC236}">
                <a16:creationId xmlns:a16="http://schemas.microsoft.com/office/drawing/2014/main" id="{4A3DF67E-07CB-4E2C-88F1-A3AE7E1CF748}"/>
              </a:ext>
            </a:extLst>
          </p:cNvPr>
          <p:cNvPicPr>
            <a:picLocks noGrp="1" noChangeAspect="1"/>
          </p:cNvPicPr>
          <p:nvPr>
            <p:ph idx="1"/>
          </p:nvPr>
        </p:nvPicPr>
        <p:blipFill>
          <a:blip r:embed="rId4"/>
          <a:stretch>
            <a:fillRect/>
          </a:stretch>
        </p:blipFill>
        <p:spPr>
          <a:xfrm>
            <a:off x="1981200" y="1498133"/>
            <a:ext cx="8229600" cy="4619526"/>
          </a:xfrm>
          <a:prstGeom prst="rect">
            <a:avLst/>
          </a:prstGeom>
        </p:spPr>
      </p:pic>
    </p:spTree>
    <p:custDataLst>
      <p:tags r:id="rId1"/>
    </p:custDataLst>
    <p:extLst>
      <p:ext uri="{BB962C8B-B14F-4D97-AF65-F5344CB8AC3E}">
        <p14:creationId xmlns:p14="http://schemas.microsoft.com/office/powerpoint/2010/main" val="71047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r>
              <a:rPr lang="en-US" b="0" i="1" dirty="0"/>
              <a:t> </a:t>
            </a:r>
          </a:p>
        </p:txBody>
      </p:sp>
      <p:sp>
        <p:nvSpPr>
          <p:cNvPr id="4" name="Slide Number Placeholder 3"/>
          <p:cNvSpPr>
            <a:spLocks noGrp="1"/>
          </p:cNvSpPr>
          <p:nvPr>
            <p:ph type="sldNum" sz="quarter" idx="10"/>
          </p:nvPr>
        </p:nvSpPr>
        <p:spPr/>
        <p:txBody>
          <a:bodyPr/>
          <a:lstStyle/>
          <a:p>
            <a:fld id="{D60EE61C-9460-4C4C-999C-542876A3F870}" type="slidenum">
              <a:rPr lang="en-US" smtClean="0"/>
              <a:pPr/>
              <a:t>35</a:t>
            </a:fld>
            <a:endParaRPr lang="en-US" dirty="0"/>
          </a:p>
        </p:txBody>
      </p:sp>
      <p:pic>
        <p:nvPicPr>
          <p:cNvPr id="5" name="Content Placeholder 4">
            <a:extLst>
              <a:ext uri="{FF2B5EF4-FFF2-40B4-BE49-F238E27FC236}">
                <a16:creationId xmlns:a16="http://schemas.microsoft.com/office/drawing/2014/main" id="{BA9D89F5-2ADD-4675-A6BE-A1AB1BC7E29A}"/>
              </a:ext>
            </a:extLst>
          </p:cNvPr>
          <p:cNvPicPr>
            <a:picLocks noGrp="1" noChangeAspect="1"/>
          </p:cNvPicPr>
          <p:nvPr>
            <p:ph idx="1"/>
          </p:nvPr>
        </p:nvPicPr>
        <p:blipFill>
          <a:blip r:embed="rId4"/>
          <a:stretch>
            <a:fillRect/>
          </a:stretch>
        </p:blipFill>
        <p:spPr>
          <a:xfrm>
            <a:off x="1981200" y="1507277"/>
            <a:ext cx="8229600" cy="4619526"/>
          </a:xfrm>
          <a:prstGeom prst="rect">
            <a:avLst/>
          </a:prstGeom>
        </p:spPr>
      </p:pic>
    </p:spTree>
    <p:custDataLst>
      <p:tags r:id="rId1"/>
    </p:custDataLst>
    <p:extLst>
      <p:ext uri="{BB962C8B-B14F-4D97-AF65-F5344CB8AC3E}">
        <p14:creationId xmlns:p14="http://schemas.microsoft.com/office/powerpoint/2010/main" val="1452463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r>
              <a:rPr lang="en-US" b="0" i="1" dirty="0"/>
              <a:t> </a:t>
            </a:r>
          </a:p>
        </p:txBody>
      </p:sp>
      <p:sp>
        <p:nvSpPr>
          <p:cNvPr id="4" name="Slide Number Placeholder 3"/>
          <p:cNvSpPr>
            <a:spLocks noGrp="1"/>
          </p:cNvSpPr>
          <p:nvPr>
            <p:ph type="sldNum" sz="quarter" idx="10"/>
          </p:nvPr>
        </p:nvSpPr>
        <p:spPr/>
        <p:txBody>
          <a:bodyPr/>
          <a:lstStyle/>
          <a:p>
            <a:fld id="{D60EE61C-9460-4C4C-999C-542876A3F870}" type="slidenum">
              <a:rPr lang="en-US" smtClean="0"/>
              <a:pPr/>
              <a:t>36</a:t>
            </a:fld>
            <a:endParaRPr lang="en-US" dirty="0"/>
          </a:p>
        </p:txBody>
      </p:sp>
      <p:pic>
        <p:nvPicPr>
          <p:cNvPr id="5" name="Content Placeholder 4">
            <a:extLst>
              <a:ext uri="{FF2B5EF4-FFF2-40B4-BE49-F238E27FC236}">
                <a16:creationId xmlns:a16="http://schemas.microsoft.com/office/drawing/2014/main" id="{ECEB8AE0-FDC0-4B08-BF5A-712D0513C1B9}"/>
              </a:ext>
            </a:extLst>
          </p:cNvPr>
          <p:cNvPicPr>
            <a:picLocks noGrp="1" noChangeAspect="1"/>
          </p:cNvPicPr>
          <p:nvPr>
            <p:ph idx="1"/>
          </p:nvPr>
        </p:nvPicPr>
        <p:blipFill>
          <a:blip r:embed="rId4"/>
          <a:stretch>
            <a:fillRect/>
          </a:stretch>
        </p:blipFill>
        <p:spPr>
          <a:xfrm>
            <a:off x="1981200" y="1498133"/>
            <a:ext cx="8229600" cy="4619526"/>
          </a:xfrm>
          <a:prstGeom prst="rect">
            <a:avLst/>
          </a:prstGeom>
        </p:spPr>
      </p:pic>
    </p:spTree>
    <p:custDataLst>
      <p:tags r:id="rId1"/>
    </p:custDataLst>
    <p:extLst>
      <p:ext uri="{BB962C8B-B14F-4D97-AF65-F5344CB8AC3E}">
        <p14:creationId xmlns:p14="http://schemas.microsoft.com/office/powerpoint/2010/main" val="3135832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09" y="1493376"/>
            <a:ext cx="7408985" cy="4654299"/>
          </a:xfrm>
          <a:prstGeom prst="roundRect">
            <a:avLst>
              <a:gd name="adj" fmla="val 8594"/>
            </a:avLst>
          </a:prstGeom>
          <a:solidFill>
            <a:srgbClr val="FFFFFF">
              <a:shade val="85000"/>
            </a:srgbClr>
          </a:solidFill>
          <a:ln>
            <a:noFill/>
          </a:ln>
          <a:effectLst/>
        </p:spPr>
      </p:pic>
      <p:sp>
        <p:nvSpPr>
          <p:cNvPr id="2" name="Title 1"/>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249145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14C0-5ADC-4FF1-83C6-6766E4333C75}"/>
              </a:ext>
            </a:extLst>
          </p:cNvPr>
          <p:cNvSpPr>
            <a:spLocks noGrp="1"/>
          </p:cNvSpPr>
          <p:nvPr>
            <p:ph type="title"/>
          </p:nvPr>
        </p:nvSpPr>
        <p:spPr/>
        <p:txBody>
          <a:bodyPr/>
          <a:lstStyle/>
          <a:p>
            <a:r>
              <a:rPr lang="en-US" dirty="0"/>
              <a:t>Summary of Changes</a:t>
            </a:r>
            <a:endParaRPr lang="en-US" b="0" i="1" dirty="0"/>
          </a:p>
        </p:txBody>
      </p:sp>
      <p:sp>
        <p:nvSpPr>
          <p:cNvPr id="3" name="Content Placeholder 2">
            <a:extLst>
              <a:ext uri="{FF2B5EF4-FFF2-40B4-BE49-F238E27FC236}">
                <a16:creationId xmlns:a16="http://schemas.microsoft.com/office/drawing/2014/main" id="{D3C41EF4-9310-4867-B9FC-8DAABA73298E}"/>
              </a:ext>
            </a:extLst>
          </p:cNvPr>
          <p:cNvSpPr>
            <a:spLocks noGrp="1"/>
          </p:cNvSpPr>
          <p:nvPr>
            <p:ph idx="1"/>
          </p:nvPr>
        </p:nvSpPr>
        <p:spPr/>
        <p:txBody>
          <a:bodyPr/>
          <a:lstStyle/>
          <a:p>
            <a:r>
              <a:rPr lang="en-US" sz="2000" dirty="0">
                <a:solidFill>
                  <a:schemeClr val="accent6"/>
                </a:solidFill>
              </a:rPr>
              <a:t>Change in the timeline to submit updated DAIDS IOR Forms and Form FDA 1572s</a:t>
            </a:r>
            <a:br>
              <a:rPr lang="en-US" sz="2000" dirty="0"/>
            </a:br>
            <a:r>
              <a:rPr lang="en-US" sz="2000" dirty="0"/>
              <a:t>from 30 days to 15 days.</a:t>
            </a:r>
          </a:p>
          <a:p>
            <a:pPr lvl="0"/>
            <a:r>
              <a:rPr lang="en-US" sz="2000" dirty="0">
                <a:solidFill>
                  <a:schemeClr val="accent6"/>
                </a:solidFill>
              </a:rPr>
              <a:t>Clarified requirements regarding documents required to be submitted to DAIDS</a:t>
            </a:r>
            <a:br>
              <a:rPr lang="en-US" sz="2000" dirty="0"/>
            </a:br>
            <a:r>
              <a:rPr lang="en-US" sz="2000" dirty="0"/>
              <a:t>from IRBs, ECs, REs, and Regulatory Authorities. </a:t>
            </a:r>
          </a:p>
          <a:p>
            <a:pPr lvl="0"/>
            <a:r>
              <a:rPr lang="en-US" sz="2000" dirty="0">
                <a:solidFill>
                  <a:schemeClr val="accent6"/>
                </a:solidFill>
              </a:rPr>
              <a:t>New guidance on the use of electronic signatures</a:t>
            </a:r>
            <a:r>
              <a:rPr lang="en-US" sz="2000" dirty="0"/>
              <a:t> for protocol registration documents</a:t>
            </a:r>
          </a:p>
          <a:p>
            <a:pPr lvl="0"/>
            <a:r>
              <a:rPr lang="en-US" sz="2000" dirty="0">
                <a:solidFill>
                  <a:schemeClr val="accent6"/>
                </a:solidFill>
              </a:rPr>
              <a:t>Change to requirements regarding justifications for non-submission of</a:t>
            </a:r>
            <a:br>
              <a:rPr lang="en-US" sz="2000" dirty="0">
                <a:solidFill>
                  <a:schemeClr val="accent6"/>
                </a:solidFill>
              </a:rPr>
            </a:br>
            <a:r>
              <a:rPr lang="en-US" sz="2000" dirty="0">
                <a:solidFill>
                  <a:schemeClr val="accent6"/>
                </a:solidFill>
              </a:rPr>
              <a:t>Regulatory Authority approvals</a:t>
            </a:r>
            <a:r>
              <a:rPr lang="en-US" sz="2000" dirty="0"/>
              <a:t> of full version protocol Amendments and</a:t>
            </a:r>
            <a:br>
              <a:rPr lang="en-US" sz="2000" dirty="0"/>
            </a:br>
            <a:r>
              <a:rPr lang="en-US" sz="2000" dirty="0"/>
              <a:t>Letter of Amendments (LOA).</a:t>
            </a:r>
          </a:p>
          <a:p>
            <a:pPr lvl="0"/>
            <a:r>
              <a:rPr lang="en-US" sz="2000" dirty="0">
                <a:solidFill>
                  <a:schemeClr val="accent6"/>
                </a:solidFill>
              </a:rPr>
              <a:t>Clarification of Continuing Review requirements</a:t>
            </a:r>
            <a:r>
              <a:rPr lang="en-US" sz="2000" dirty="0"/>
              <a:t> based on the October 2018 FDA guidance, 21 CFR 56.109 and 45 CFR 46.109.</a:t>
            </a:r>
          </a:p>
        </p:txBody>
      </p:sp>
      <p:sp>
        <p:nvSpPr>
          <p:cNvPr id="4" name="Slide Number Placeholder 3">
            <a:extLst>
              <a:ext uri="{FF2B5EF4-FFF2-40B4-BE49-F238E27FC236}">
                <a16:creationId xmlns:a16="http://schemas.microsoft.com/office/drawing/2014/main" id="{1FE3F409-6F35-44EB-BE7D-237D3D84A480}"/>
              </a:ext>
            </a:extLst>
          </p:cNvPr>
          <p:cNvSpPr>
            <a:spLocks noGrp="1"/>
          </p:cNvSpPr>
          <p:nvPr>
            <p:ph type="sldNum" sz="quarter" idx="10"/>
          </p:nvPr>
        </p:nvSpPr>
        <p:spPr/>
        <p:txBody>
          <a:bodyPr/>
          <a:lstStyle/>
          <a:p>
            <a:fld id="{3F885E44-F773-4ADE-9E01-35BEB5FE601B}" type="slidenum">
              <a:rPr lang="en-US" smtClean="0"/>
              <a:pPr/>
              <a:t>4</a:t>
            </a:fld>
            <a:endParaRPr lang="en-US" dirty="0"/>
          </a:p>
        </p:txBody>
      </p:sp>
    </p:spTree>
    <p:custDataLst>
      <p:tags r:id="rId1"/>
    </p:custDataLst>
    <p:extLst>
      <p:ext uri="{BB962C8B-B14F-4D97-AF65-F5344CB8AC3E}">
        <p14:creationId xmlns:p14="http://schemas.microsoft.com/office/powerpoint/2010/main" val="389819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5733-50C2-4DD5-99AB-662D9250AA1A}"/>
              </a:ext>
            </a:extLst>
          </p:cNvPr>
          <p:cNvSpPr>
            <a:spLocks noGrp="1"/>
          </p:cNvSpPr>
          <p:nvPr>
            <p:ph type="title"/>
          </p:nvPr>
        </p:nvSpPr>
        <p:spPr/>
        <p:txBody>
          <a:bodyPr/>
          <a:lstStyle/>
          <a:p>
            <a:r>
              <a:rPr lang="en-US" dirty="0"/>
              <a:t>Navigating the Manual</a:t>
            </a:r>
          </a:p>
        </p:txBody>
      </p:sp>
      <p:sp>
        <p:nvSpPr>
          <p:cNvPr id="3" name="Content Placeholder 2">
            <a:extLst>
              <a:ext uri="{FF2B5EF4-FFF2-40B4-BE49-F238E27FC236}">
                <a16:creationId xmlns:a16="http://schemas.microsoft.com/office/drawing/2014/main" id="{30E06B66-EA4B-4AC7-A088-6A3B77F63DE5}"/>
              </a:ext>
            </a:extLst>
          </p:cNvPr>
          <p:cNvSpPr>
            <a:spLocks noGrp="1"/>
          </p:cNvSpPr>
          <p:nvPr>
            <p:ph idx="1"/>
          </p:nvPr>
        </p:nvSpPr>
        <p:spPr/>
        <p:txBody>
          <a:bodyPr/>
          <a:lstStyle/>
          <a:p>
            <a:r>
              <a:rPr lang="en-US" dirty="0"/>
              <a:t>Tables</a:t>
            </a:r>
          </a:p>
          <a:p>
            <a:r>
              <a:rPr lang="en-US" dirty="0"/>
              <a:t>Hyperlinks</a:t>
            </a:r>
          </a:p>
        </p:txBody>
      </p:sp>
      <p:sp>
        <p:nvSpPr>
          <p:cNvPr id="4" name="Slide Number Placeholder 3">
            <a:extLst>
              <a:ext uri="{FF2B5EF4-FFF2-40B4-BE49-F238E27FC236}">
                <a16:creationId xmlns:a16="http://schemas.microsoft.com/office/drawing/2014/main" id="{2766A34C-791A-4466-BAA5-FA9844BE11E8}"/>
              </a:ext>
            </a:extLst>
          </p:cNvPr>
          <p:cNvSpPr>
            <a:spLocks noGrp="1"/>
          </p:cNvSpPr>
          <p:nvPr>
            <p:ph type="sldNum" sz="quarter" idx="10"/>
          </p:nvPr>
        </p:nvSpPr>
        <p:spPr/>
        <p:txBody>
          <a:bodyPr/>
          <a:lstStyle/>
          <a:p>
            <a:fld id="{3F885E44-F773-4ADE-9E01-35BEB5FE601B}" type="slidenum">
              <a:rPr lang="en-US" smtClean="0"/>
              <a:pPr/>
              <a:t>5</a:t>
            </a:fld>
            <a:endParaRPr lang="en-US" dirty="0"/>
          </a:p>
        </p:txBody>
      </p:sp>
      <p:pic>
        <p:nvPicPr>
          <p:cNvPr id="5" name="Content Placeholder 7">
            <a:extLst>
              <a:ext uri="{FF2B5EF4-FFF2-40B4-BE49-F238E27FC236}">
                <a16:creationId xmlns:a16="http://schemas.microsoft.com/office/drawing/2014/main" id="{D23709DD-D641-46A5-BCEB-B1E7A35F7A75}"/>
              </a:ext>
            </a:extLst>
          </p:cNvPr>
          <p:cNvPicPr>
            <a:picLocks/>
          </p:cNvPicPr>
          <p:nvPr/>
        </p:nvPicPr>
        <p:blipFill rotWithShape="1">
          <a:blip r:embed="rId4"/>
          <a:srcRect l="25161" r="24198" b="9768"/>
          <a:stretch/>
        </p:blipFill>
        <p:spPr bwMode="auto">
          <a:xfrm>
            <a:off x="5859478" y="368763"/>
            <a:ext cx="5993114" cy="5589097"/>
          </a:xfrm>
          <a:prstGeom prst="rect">
            <a:avLst/>
          </a:prstGeom>
          <a:ln>
            <a:solidFill>
              <a:schemeClr val="bg1">
                <a:lumMod val="85000"/>
              </a:schemeClr>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6943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AD746-4B3E-4910-9D19-61EB041E8EA3}"/>
              </a:ext>
            </a:extLst>
          </p:cNvPr>
          <p:cNvSpPr>
            <a:spLocks noGrp="1"/>
          </p:cNvSpPr>
          <p:nvPr>
            <p:ph type="title"/>
          </p:nvPr>
        </p:nvSpPr>
        <p:spPr/>
        <p:txBody>
          <a:bodyPr/>
          <a:lstStyle/>
          <a:p>
            <a:r>
              <a:rPr lang="en-US" dirty="0"/>
              <a:t>Protocol Signature Page (PSP)</a:t>
            </a:r>
          </a:p>
        </p:txBody>
      </p:sp>
      <p:sp>
        <p:nvSpPr>
          <p:cNvPr id="6" name="Content Placeholder 5">
            <a:extLst>
              <a:ext uri="{FF2B5EF4-FFF2-40B4-BE49-F238E27FC236}">
                <a16:creationId xmlns:a16="http://schemas.microsoft.com/office/drawing/2014/main" id="{82AD7AAE-8274-45E7-B050-19AF80EAE185}"/>
              </a:ext>
            </a:extLst>
          </p:cNvPr>
          <p:cNvSpPr>
            <a:spLocks noGrp="1"/>
          </p:cNvSpPr>
          <p:nvPr>
            <p:ph sz="half" idx="1"/>
          </p:nvPr>
        </p:nvSpPr>
        <p:spPr/>
        <p:txBody>
          <a:bodyPr/>
          <a:lstStyle/>
          <a:p>
            <a:pPr marL="0" indent="0">
              <a:buNone/>
            </a:pPr>
            <a:r>
              <a:rPr lang="en-US" dirty="0">
                <a:solidFill>
                  <a:schemeClr val="accent6"/>
                </a:solidFill>
              </a:rPr>
              <a:t>Effective May 2017</a:t>
            </a:r>
            <a:r>
              <a:rPr lang="en-US" dirty="0"/>
              <a:t>,</a:t>
            </a:r>
            <a:br>
              <a:rPr lang="en-US" dirty="0"/>
            </a:br>
            <a:r>
              <a:rPr lang="en-US" dirty="0"/>
              <a:t>submission of a protocol signature page is required for all Initials, Amendment and LOA registrations as well as whenever there is a change of Investigator of Record.</a:t>
            </a:r>
          </a:p>
          <a:p>
            <a:endParaRPr lang="en-US" dirty="0"/>
          </a:p>
        </p:txBody>
      </p:sp>
      <p:sp>
        <p:nvSpPr>
          <p:cNvPr id="7" name="Content Placeholder 6">
            <a:extLst>
              <a:ext uri="{FF2B5EF4-FFF2-40B4-BE49-F238E27FC236}">
                <a16:creationId xmlns:a16="http://schemas.microsoft.com/office/drawing/2014/main" id="{D0773E47-3921-47FC-8059-5E9D7E3874A9}"/>
              </a:ext>
            </a:extLst>
          </p:cNvPr>
          <p:cNvSpPr>
            <a:spLocks noGrp="1"/>
          </p:cNvSpPr>
          <p:nvPr>
            <p:ph sz="half" idx="2"/>
          </p:nvPr>
        </p:nvSpPr>
        <p:spPr/>
        <p:txBody>
          <a:bodyPr/>
          <a:lstStyle/>
          <a:p>
            <a:r>
              <a:rPr lang="en-US" dirty="0">
                <a:solidFill>
                  <a:schemeClr val="accent6"/>
                </a:solidFill>
              </a:rPr>
              <a:t>Requirements</a:t>
            </a:r>
          </a:p>
          <a:p>
            <a:pPr lvl="1"/>
            <a:r>
              <a:rPr lang="en-US" dirty="0"/>
              <a:t>Protocol Title</a:t>
            </a:r>
          </a:p>
          <a:p>
            <a:pPr lvl="1"/>
            <a:r>
              <a:rPr lang="en-US" dirty="0"/>
              <a:t>DAIDS Protocol Number</a:t>
            </a:r>
          </a:p>
          <a:p>
            <a:pPr lvl="1"/>
            <a:r>
              <a:rPr lang="en-US" dirty="0"/>
              <a:t>DAIDS Protocol Version</a:t>
            </a:r>
          </a:p>
          <a:p>
            <a:pPr lvl="1"/>
            <a:r>
              <a:rPr lang="en-US" dirty="0"/>
              <a:t>DAIDS Protocol Version Date</a:t>
            </a:r>
          </a:p>
          <a:p>
            <a:pPr lvl="1"/>
            <a:r>
              <a:rPr lang="en-US" dirty="0"/>
              <a:t>Signed and Dated</a:t>
            </a:r>
          </a:p>
        </p:txBody>
      </p:sp>
      <p:sp>
        <p:nvSpPr>
          <p:cNvPr id="4" name="Slide Number Placeholder 3">
            <a:extLst>
              <a:ext uri="{FF2B5EF4-FFF2-40B4-BE49-F238E27FC236}">
                <a16:creationId xmlns:a16="http://schemas.microsoft.com/office/drawing/2014/main" id="{C9CB71E3-F6F6-4F90-BE56-5DC967BC7BEC}"/>
              </a:ext>
            </a:extLst>
          </p:cNvPr>
          <p:cNvSpPr>
            <a:spLocks noGrp="1"/>
          </p:cNvSpPr>
          <p:nvPr>
            <p:ph type="sldNum" sz="quarter" idx="10"/>
          </p:nvPr>
        </p:nvSpPr>
        <p:spPr/>
        <p:txBody>
          <a:bodyPr/>
          <a:lstStyle/>
          <a:p>
            <a:fld id="{3F885E44-F773-4ADE-9E01-35BEB5FE601B}" type="slidenum">
              <a:rPr lang="en-US" smtClean="0"/>
              <a:pPr/>
              <a:t>6</a:t>
            </a:fld>
            <a:endParaRPr lang="en-US" dirty="0"/>
          </a:p>
        </p:txBody>
      </p:sp>
    </p:spTree>
    <p:custDataLst>
      <p:tags r:id="rId1"/>
    </p:custDataLst>
    <p:extLst>
      <p:ext uri="{BB962C8B-B14F-4D97-AF65-F5344CB8AC3E}">
        <p14:creationId xmlns:p14="http://schemas.microsoft.com/office/powerpoint/2010/main" val="181853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4E3B96-C415-4ACB-93D0-05435C488F5D}"/>
              </a:ext>
            </a:extLst>
          </p:cNvPr>
          <p:cNvSpPr>
            <a:spLocks noGrp="1"/>
          </p:cNvSpPr>
          <p:nvPr>
            <p:ph type="title"/>
          </p:nvPr>
        </p:nvSpPr>
        <p:spPr/>
        <p:txBody>
          <a:bodyPr/>
          <a:lstStyle/>
          <a:p>
            <a:r>
              <a:rPr lang="en-US" dirty="0"/>
              <a:t>Protocol Signature Page (PSP)</a:t>
            </a:r>
          </a:p>
        </p:txBody>
      </p:sp>
      <p:sp>
        <p:nvSpPr>
          <p:cNvPr id="7" name="Content Placeholder 6">
            <a:extLst>
              <a:ext uri="{FF2B5EF4-FFF2-40B4-BE49-F238E27FC236}">
                <a16:creationId xmlns:a16="http://schemas.microsoft.com/office/drawing/2014/main" id="{502271D2-9324-4710-9A40-87EC2B62188D}"/>
              </a:ext>
            </a:extLst>
          </p:cNvPr>
          <p:cNvSpPr>
            <a:spLocks noGrp="1"/>
          </p:cNvSpPr>
          <p:nvPr>
            <p:ph idx="1"/>
          </p:nvPr>
        </p:nvSpPr>
        <p:spPr>
          <a:xfrm>
            <a:off x="433136" y="1667435"/>
            <a:ext cx="11185123" cy="4303059"/>
          </a:xfrm>
        </p:spPr>
        <p:txBody>
          <a:bodyPr/>
          <a:lstStyle/>
          <a:p>
            <a:pPr marL="0" indent="0">
              <a:buNone/>
            </a:pPr>
            <a:r>
              <a:rPr lang="en-US" dirty="0">
                <a:solidFill>
                  <a:schemeClr val="accent6"/>
                </a:solidFill>
              </a:rPr>
              <a:t>Must contain the following statement:</a:t>
            </a:r>
          </a:p>
          <a:p>
            <a:pPr marL="0" indent="0">
              <a:lnSpc>
                <a:spcPts val="3000"/>
              </a:lnSpc>
              <a:buNone/>
            </a:pPr>
            <a:r>
              <a:rPr lang="en-US" sz="2200" dirty="0"/>
              <a:t>“I will conduct the study in accordance with the provisions of this protocol and all applicable protocol-related documents. I agree to conduct this study in compliance with United States (US) Health and Human Service regulations (45 CFR 46); applicable U.S. Food and Drug Administration regulations; standards of the International Conference on Harmonization Guideline for Good Clinical Practice (E6); Institutional Review Board/Ethics Committee determinations; all applicable</a:t>
            </a:r>
            <a:br>
              <a:rPr lang="en-US" sz="2200" dirty="0"/>
            </a:br>
            <a:r>
              <a:rPr lang="en-US" sz="2200" dirty="0"/>
              <a:t>in-country, state, and local laws and regulations; and other applicable requirements (e.g., US National Institutes of Health, Division of AIDS) and institutional policies.”</a:t>
            </a:r>
          </a:p>
        </p:txBody>
      </p:sp>
      <p:sp>
        <p:nvSpPr>
          <p:cNvPr id="5" name="Slide Number Placeholder 4">
            <a:extLst>
              <a:ext uri="{FF2B5EF4-FFF2-40B4-BE49-F238E27FC236}">
                <a16:creationId xmlns:a16="http://schemas.microsoft.com/office/drawing/2014/main" id="{8937AFED-5428-4AD3-B64F-C023C08126E0}"/>
              </a:ext>
            </a:extLst>
          </p:cNvPr>
          <p:cNvSpPr>
            <a:spLocks noGrp="1"/>
          </p:cNvSpPr>
          <p:nvPr>
            <p:ph type="sldNum" sz="quarter" idx="10"/>
          </p:nvPr>
        </p:nvSpPr>
        <p:spPr/>
        <p:txBody>
          <a:bodyPr/>
          <a:lstStyle/>
          <a:p>
            <a:fld id="{6C2CF4A9-7809-4537-A8DB-FA3668BC550E}" type="slidenum">
              <a:rPr lang="en-US" smtClean="0"/>
              <a:pPr/>
              <a:t>7</a:t>
            </a:fld>
            <a:endParaRPr lang="en-US" dirty="0"/>
          </a:p>
        </p:txBody>
      </p:sp>
    </p:spTree>
    <p:custDataLst>
      <p:tags r:id="rId1"/>
    </p:custDataLst>
    <p:extLst>
      <p:ext uri="{BB962C8B-B14F-4D97-AF65-F5344CB8AC3E}">
        <p14:creationId xmlns:p14="http://schemas.microsoft.com/office/powerpoint/2010/main" val="350276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10FADD-47DD-4DBC-A357-43519BD57A37}"/>
              </a:ext>
            </a:extLst>
          </p:cNvPr>
          <p:cNvSpPr>
            <a:spLocks noGrp="1"/>
          </p:cNvSpPr>
          <p:nvPr>
            <p:ph type="title"/>
          </p:nvPr>
        </p:nvSpPr>
        <p:spPr/>
        <p:txBody>
          <a:bodyPr/>
          <a:lstStyle/>
          <a:p>
            <a:r>
              <a:rPr lang="en-US" dirty="0"/>
              <a:t>Clinical Trial Applications</a:t>
            </a:r>
          </a:p>
        </p:txBody>
      </p:sp>
      <p:sp>
        <p:nvSpPr>
          <p:cNvPr id="6" name="Content Placeholder 5">
            <a:extLst>
              <a:ext uri="{FF2B5EF4-FFF2-40B4-BE49-F238E27FC236}">
                <a16:creationId xmlns:a16="http://schemas.microsoft.com/office/drawing/2014/main" id="{5D020F02-6098-4639-9B5D-EAB17EE00904}"/>
              </a:ext>
            </a:extLst>
          </p:cNvPr>
          <p:cNvSpPr>
            <a:spLocks noGrp="1"/>
          </p:cNvSpPr>
          <p:nvPr>
            <p:ph idx="1"/>
          </p:nvPr>
        </p:nvSpPr>
        <p:spPr/>
        <p:txBody>
          <a:bodyPr/>
          <a:lstStyle/>
          <a:p>
            <a:r>
              <a:rPr lang="en-US" dirty="0">
                <a:solidFill>
                  <a:schemeClr val="accent6"/>
                </a:solidFill>
              </a:rPr>
              <a:t>DAIDS requires that a copy of the CTA submitted to the competent National Regulatory Authority(</a:t>
            </a:r>
            <a:r>
              <a:rPr lang="en-US" dirty="0" err="1">
                <a:solidFill>
                  <a:schemeClr val="accent6"/>
                </a:solidFill>
              </a:rPr>
              <a:t>ies</a:t>
            </a:r>
            <a:r>
              <a:rPr lang="en-US" dirty="0">
                <a:solidFill>
                  <a:schemeClr val="accent6"/>
                </a:solidFill>
              </a:rPr>
              <a:t>) be submitted to the DAIDS RSC </a:t>
            </a:r>
            <a:r>
              <a:rPr lang="en-US" dirty="0"/>
              <a:t>to verify the accuracy of the application/submission prior to sites being allowed to complete the initial protocol registration process for a protocol. </a:t>
            </a:r>
          </a:p>
          <a:p>
            <a:r>
              <a:rPr lang="en-US" dirty="0">
                <a:solidFill>
                  <a:schemeClr val="accent6"/>
                </a:solidFill>
              </a:rPr>
              <a:t>Clinical Trial Applications (CTA): </a:t>
            </a:r>
            <a:r>
              <a:rPr lang="en-US" dirty="0"/>
              <a:t>An Investigational New Drug Application</a:t>
            </a:r>
            <a:br>
              <a:rPr lang="en-US" dirty="0"/>
            </a:br>
            <a:r>
              <a:rPr lang="en-US" dirty="0"/>
              <a:t>for any Product filed with the FDA pursuant to Title 21 of the Code of Federal Regulations, Part 312 ("IND") or the submission to a competent Regulatory Authority within the EU of a request for an authorization concerning a clinical trial, as envisaged in Article 9, paragraph 2, of Directive 2001/20/EC, or any comparable filing made with a Regulatory Authority in another country or territory other than the U.S. or the EU.</a:t>
            </a:r>
          </a:p>
        </p:txBody>
      </p:sp>
      <p:sp>
        <p:nvSpPr>
          <p:cNvPr id="4" name="Slide Number Placeholder 3">
            <a:extLst>
              <a:ext uri="{FF2B5EF4-FFF2-40B4-BE49-F238E27FC236}">
                <a16:creationId xmlns:a16="http://schemas.microsoft.com/office/drawing/2014/main" id="{8B1777F0-D1AA-46A9-B88C-B2A7CE694122}"/>
              </a:ext>
            </a:extLst>
          </p:cNvPr>
          <p:cNvSpPr>
            <a:spLocks noGrp="1"/>
          </p:cNvSpPr>
          <p:nvPr>
            <p:ph type="sldNum" sz="quarter" idx="10"/>
          </p:nvPr>
        </p:nvSpPr>
        <p:spPr/>
        <p:txBody>
          <a:bodyPr/>
          <a:lstStyle/>
          <a:p>
            <a:fld id="{3F885E44-F773-4ADE-9E01-35BEB5FE601B}" type="slidenum">
              <a:rPr lang="en-US" smtClean="0"/>
              <a:pPr/>
              <a:t>8</a:t>
            </a:fld>
            <a:endParaRPr lang="en-US" dirty="0"/>
          </a:p>
        </p:txBody>
      </p:sp>
    </p:spTree>
    <p:custDataLst>
      <p:tags r:id="rId1"/>
    </p:custDataLst>
    <p:extLst>
      <p:ext uri="{BB962C8B-B14F-4D97-AF65-F5344CB8AC3E}">
        <p14:creationId xmlns:p14="http://schemas.microsoft.com/office/powerpoint/2010/main" val="348632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60CDD-3DFF-45BC-A8FE-AE68AA86794B}"/>
              </a:ext>
            </a:extLst>
          </p:cNvPr>
          <p:cNvSpPr>
            <a:spLocks noGrp="1"/>
          </p:cNvSpPr>
          <p:nvPr>
            <p:ph type="title"/>
          </p:nvPr>
        </p:nvSpPr>
        <p:spPr/>
        <p:txBody>
          <a:bodyPr/>
          <a:lstStyle/>
          <a:p>
            <a:r>
              <a:rPr lang="en-US" spc="-30" dirty="0"/>
              <a:t>Clinical Trial Applications (Document Requirements)</a:t>
            </a:r>
          </a:p>
        </p:txBody>
      </p:sp>
      <p:sp>
        <p:nvSpPr>
          <p:cNvPr id="7" name="Content Placeholder 6">
            <a:extLst>
              <a:ext uri="{FF2B5EF4-FFF2-40B4-BE49-F238E27FC236}">
                <a16:creationId xmlns:a16="http://schemas.microsoft.com/office/drawing/2014/main" id="{B880EA86-64A1-4CAE-AE58-11121BB28F25}"/>
              </a:ext>
            </a:extLst>
          </p:cNvPr>
          <p:cNvSpPr>
            <a:spLocks noGrp="1"/>
          </p:cNvSpPr>
          <p:nvPr>
            <p:ph idx="1"/>
          </p:nvPr>
        </p:nvSpPr>
        <p:spPr/>
        <p:txBody>
          <a:bodyPr numCol="2"/>
          <a:lstStyle/>
          <a:p>
            <a:pPr marL="0" indent="0">
              <a:spcAft>
                <a:spcPts val="1600"/>
              </a:spcAft>
              <a:buNone/>
            </a:pPr>
            <a:r>
              <a:rPr lang="en-US" dirty="0">
                <a:solidFill>
                  <a:schemeClr val="accent6"/>
                </a:solidFill>
              </a:rPr>
              <a:t>Requirements</a:t>
            </a:r>
          </a:p>
          <a:p>
            <a:pPr>
              <a:spcAft>
                <a:spcPts val="1600"/>
              </a:spcAft>
            </a:pPr>
            <a:r>
              <a:rPr lang="en-US" dirty="0"/>
              <a:t>Protocol Title</a:t>
            </a:r>
          </a:p>
          <a:p>
            <a:pPr>
              <a:spcAft>
                <a:spcPts val="1600"/>
              </a:spcAft>
            </a:pPr>
            <a:r>
              <a:rPr lang="en-US" dirty="0"/>
              <a:t>DAIDS Protocol Number</a:t>
            </a:r>
          </a:p>
          <a:p>
            <a:pPr>
              <a:spcAft>
                <a:spcPts val="1600"/>
              </a:spcAft>
            </a:pPr>
            <a:r>
              <a:rPr lang="en-US" dirty="0"/>
              <a:t>DAIDS Protocol Version</a:t>
            </a:r>
          </a:p>
          <a:p>
            <a:pPr>
              <a:spcAft>
                <a:spcPts val="1600"/>
              </a:spcAft>
            </a:pPr>
            <a:r>
              <a:rPr lang="en-US" dirty="0"/>
              <a:t>DAIDS Protocol Version Date</a:t>
            </a:r>
          </a:p>
          <a:p>
            <a:pPr>
              <a:spcAft>
                <a:spcPts val="1600"/>
              </a:spcAft>
            </a:pPr>
            <a:endParaRPr lang="en-US" dirty="0"/>
          </a:p>
          <a:p>
            <a:pPr>
              <a:spcAft>
                <a:spcPts val="1600"/>
              </a:spcAft>
            </a:pPr>
            <a:endParaRPr lang="en-US" dirty="0"/>
          </a:p>
          <a:p>
            <a:pPr>
              <a:spcAft>
                <a:spcPts val="1600"/>
              </a:spcAft>
            </a:pPr>
            <a:endParaRPr lang="en-US" dirty="0"/>
          </a:p>
          <a:p>
            <a:pPr>
              <a:spcAft>
                <a:spcPts val="1600"/>
              </a:spcAft>
            </a:pPr>
            <a:r>
              <a:rPr lang="en-US" dirty="0"/>
              <a:t>Identifies the Correct Sponsor</a:t>
            </a:r>
          </a:p>
          <a:p>
            <a:pPr>
              <a:spcAft>
                <a:spcPts val="1600"/>
              </a:spcAft>
            </a:pPr>
            <a:r>
              <a:rPr lang="en-US" dirty="0"/>
              <a:t>Identifies Eligible Sites</a:t>
            </a:r>
          </a:p>
          <a:p>
            <a:pPr>
              <a:spcAft>
                <a:spcPts val="1600"/>
              </a:spcAft>
            </a:pPr>
            <a:r>
              <a:rPr lang="en-US" dirty="0"/>
              <a:t>Complete and Legible</a:t>
            </a:r>
          </a:p>
          <a:p>
            <a:endParaRPr lang="en-US" dirty="0"/>
          </a:p>
          <a:p>
            <a:endParaRPr lang="en-US" dirty="0"/>
          </a:p>
        </p:txBody>
      </p:sp>
      <p:sp>
        <p:nvSpPr>
          <p:cNvPr id="5" name="Slide Number Placeholder 4">
            <a:extLst>
              <a:ext uri="{FF2B5EF4-FFF2-40B4-BE49-F238E27FC236}">
                <a16:creationId xmlns:a16="http://schemas.microsoft.com/office/drawing/2014/main" id="{8F541571-01F1-4251-B548-1995A1086FFA}"/>
              </a:ext>
            </a:extLst>
          </p:cNvPr>
          <p:cNvSpPr>
            <a:spLocks noGrp="1"/>
          </p:cNvSpPr>
          <p:nvPr>
            <p:ph type="sldNum" sz="quarter" idx="10"/>
          </p:nvPr>
        </p:nvSpPr>
        <p:spPr/>
        <p:txBody>
          <a:bodyPr/>
          <a:lstStyle/>
          <a:p>
            <a:fld id="{6C2CF4A9-7809-4537-A8DB-FA3668BC550E}" type="slidenum">
              <a:rPr lang="en-US" smtClean="0"/>
              <a:pPr/>
              <a:t>9</a:t>
            </a:fld>
            <a:endParaRPr lang="en-US" dirty="0"/>
          </a:p>
        </p:txBody>
      </p:sp>
    </p:spTree>
    <p:custDataLst>
      <p:tags r:id="rId1"/>
    </p:custDataLst>
    <p:extLst>
      <p:ext uri="{BB962C8B-B14F-4D97-AF65-F5344CB8AC3E}">
        <p14:creationId xmlns:p14="http://schemas.microsoft.com/office/powerpoint/2010/main" val="2964787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ARTICULATE_REFERENCE_ID" val="1e8de649-35c3-4f7a-8829-b090a1966abb"/>
  <p:tag name="ARTICULATE_PRESENTATION_ID" val="7368"/>
  <p:tag name="ARTICULATE_REFERENCE_COUNT" val="0"/>
  <p:tag name="ARTICULATE_PLAYER_GLOSSARY_XML" val="&lt;?xml version=&quot;1.0&quot; encoding=&quot;utf-16&quot;?&gt;&lt;glossary xmlns:xsi=&quot;http://www.w3.org/2001/XMLSchema-instance&quot; xmlns:xsd=&quot;http://www.w3.org/2001/XMLSchema&quot;&gt;&lt;terms /&gt;&lt;/glossary&gt;"/>
  <p:tag name="ARTICULATE_PRESENTER_VERSION" val="7"/>
  <p:tag name="ARTICULATE_USED_PAGE_ORIENTATION" val="1"/>
  <p:tag name="ARTICULATE_USED_PAGE_SIZE" val="1"/>
  <p:tag name="ARTICULATE_SLIDE_THUMBNAIL_REFRESH" val="1"/>
  <p:tag name="ARTICULATE_DESIGN_ID_1_DAIDS_RSC_PPT_TEMPLATE_NOLOGO" val="NoRGHcet"/>
  <p:tag name="ARTICULATE_SLIDE_COUNT" val="37"/>
  <p:tag name="TAG_BACKING_FORM_KEY" val="396740-f:\tri\daids rsc pro\webinar-video-12july2019-update\daids_rsc_pr_pr_manual_policy_training_august2020-v02.pptx"/>
  <p:tag name="ARTICULATE_PROJECT_CHECK"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AIDS_RSC_PPT_Template_NoLogo">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05CB2"/>
      </a:hlink>
      <a:folHlink>
        <a:srgbClr val="00B0F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25000"/>
          </a:spcAft>
          <a:buClr>
            <a:srgbClr val="555EA6"/>
          </a:buClr>
          <a:buSzPct val="120000"/>
          <a:buFont typeface="Wingdings" pitchFamily="2" charset="2"/>
          <a:buChar char="§"/>
          <a:tabLst/>
          <a:defRPr kumimoji="0" lang="en-US" sz="2400" b="0" i="0" u="none" strike="noStrike" cap="none" normalizeH="0" baseline="0" smtClean="0">
            <a:ln>
              <a:noFill/>
            </a:ln>
            <a:solidFill>
              <a:srgbClr val="371C68"/>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25000"/>
          </a:spcAft>
          <a:buClr>
            <a:srgbClr val="555EA6"/>
          </a:buClr>
          <a:buSzPct val="120000"/>
          <a:buFont typeface="Wingdings" pitchFamily="2" charset="2"/>
          <a:buChar char="§"/>
          <a:tabLst/>
          <a:defRPr kumimoji="0" lang="en-US" sz="2400" b="0" i="0" u="none" strike="noStrike" cap="none" normalizeH="0" baseline="0" smtClean="0">
            <a:ln>
              <a:noFill/>
            </a:ln>
            <a:solidFill>
              <a:srgbClr val="371C68"/>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7C6250527F9784EA75F546C071A887E" ma:contentTypeVersion="2" ma:contentTypeDescription="Create a new document." ma:contentTypeScope="" ma:versionID="f3053e2861526561081bbc20c849d2b1">
  <xsd:schema xmlns:xsd="http://www.w3.org/2001/XMLSchema" xmlns:p="http://schemas.microsoft.com/office/2006/metadata/properties" targetNamespace="http://schemas.microsoft.com/office/2006/metadata/properties" ma:root="true" ma:fieldsID="429c59116e97ec35a4194c2e9519593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853AC6B-D909-43BA-ACAB-AB58D8F93353}">
  <ds:schemaRefs>
    <ds:schemaRef ds:uri="http://schemas.microsoft.com/office/2006/metadata/longProperties"/>
  </ds:schemaRefs>
</ds:datastoreItem>
</file>

<file path=customXml/itemProps2.xml><?xml version="1.0" encoding="utf-8"?>
<ds:datastoreItem xmlns:ds="http://schemas.openxmlformats.org/officeDocument/2006/customXml" ds:itemID="{36FD0494-8CBF-4E14-8CC4-E7061A3E456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ECF293F-71DD-46B5-AF86-55907D2A1432}">
  <ds:schemaRefs>
    <ds:schemaRef ds:uri="http://schemas.microsoft.com/sharepoint/v3/contenttype/forms"/>
  </ds:schemaRefs>
</ds:datastoreItem>
</file>

<file path=customXml/itemProps4.xml><?xml version="1.0" encoding="utf-8"?>
<ds:datastoreItem xmlns:ds="http://schemas.openxmlformats.org/officeDocument/2006/customXml" ds:itemID="{EEEFFF07-8481-486C-B09B-E9BE37FA9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13325</TotalTime>
  <Words>6722</Words>
  <Application>Microsoft Office PowerPoint</Application>
  <PresentationFormat>Widescreen</PresentationFormat>
  <Paragraphs>428</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vt:lpstr>
      <vt:lpstr>Wingdings</vt:lpstr>
      <vt:lpstr>1_DAIDS_RSC_PPT_Template_NoLogo</vt:lpstr>
      <vt:lpstr>DAIDS Protocol Registration Protocol Registration Policy  and Manual Training 2019</vt:lpstr>
      <vt:lpstr>Objectives</vt:lpstr>
      <vt:lpstr>Summary of Changes</vt:lpstr>
      <vt:lpstr>Summary of Changes</vt:lpstr>
      <vt:lpstr>Navigating the Manual</vt:lpstr>
      <vt:lpstr>Protocol Signature Page (PSP)</vt:lpstr>
      <vt:lpstr>Protocol Signature Page (PSP)</vt:lpstr>
      <vt:lpstr>Clinical Trial Applications</vt:lpstr>
      <vt:lpstr>Clinical Trial Applications (Document Requirements)</vt:lpstr>
      <vt:lpstr>Clinical Trial Applications (Submission)</vt:lpstr>
      <vt:lpstr>Translation Requirements</vt:lpstr>
      <vt:lpstr>Form FDA 1572/DAIDS IOR Form Updates</vt:lpstr>
      <vt:lpstr>IRBs, ECs, REs, and Regulatory Authority Documentation</vt:lpstr>
      <vt:lpstr>IRBs, ECs, REs, and  Regulatory Authority Documentation</vt:lpstr>
      <vt:lpstr>IRBs, ECs, REs, and  Regulatory Authority Documentation</vt:lpstr>
      <vt:lpstr>Designation of the Pediatric Risk/Benefit Category 45 CFR 46.406 and 46.407 </vt:lpstr>
      <vt:lpstr>Designation of the Pediatric Risk/Benefit Category 45 CFR 46.406 and 46.407</vt:lpstr>
      <vt:lpstr>Signature Requirements (General)</vt:lpstr>
      <vt:lpstr>Electronic Signatures</vt:lpstr>
      <vt:lpstr>Electronic Signatures</vt:lpstr>
      <vt:lpstr>Continuing Review Requirements</vt:lpstr>
      <vt:lpstr>Continuing Review Requirements</vt:lpstr>
      <vt:lpstr>Continuing Review Requirements</vt:lpstr>
      <vt:lpstr>Common Submission Requests</vt:lpstr>
      <vt:lpstr>Missing ICFs</vt:lpstr>
      <vt:lpstr>Missing/Incorrect IRB/IEC/RE Documentation</vt:lpstr>
      <vt:lpstr>Missing/Incorrect PSP, TCD or CTA</vt:lpstr>
      <vt:lpstr>Informed Consent Requirements</vt:lpstr>
      <vt:lpstr>Informed Consent Requirements</vt:lpstr>
      <vt:lpstr>Informed Consent Requirements (continued)</vt:lpstr>
      <vt:lpstr>Resources</vt:lpstr>
      <vt:lpstr>Resources - Contacts</vt:lpstr>
      <vt:lpstr>Important Links</vt:lpstr>
      <vt:lpstr>Important Links</vt:lpstr>
      <vt:lpstr>Important Links </vt:lpstr>
      <vt:lpstr>Important Links </vt:lpstr>
      <vt:lpstr>Conclusion</vt:lpstr>
    </vt:vector>
  </TitlesOfParts>
  <Company>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Workshop II: Expedited Reporting and Assessment - New MO Training</dc:title>
  <dc:creator>syonder@tech-res.com;ayoyin@tech-res.com</dc:creator>
  <cp:keywords>Safety, Training, Workshop, Expedited Reporting, Assessment, New MO, Medical Officer</cp:keywords>
  <cp:lastModifiedBy>Risch, Christopher</cp:lastModifiedBy>
  <cp:revision>1181</cp:revision>
  <cp:lastPrinted>2014-06-03T19:45:36Z</cp:lastPrinted>
  <dcterms:created xsi:type="dcterms:W3CDTF">2005-12-21T19:06:17Z</dcterms:created>
  <dcterms:modified xsi:type="dcterms:W3CDTF">2020-10-15T16:18:11Z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0x01010067C6250527F9784EA75F546C071A887E</vt:lpwstr>
  </property>
  <property fmtid="{D5CDD505-2E9C-101B-9397-08002B2CF9AE}" pid="3" name="ContentType">
    <vt:lpwstr>Document</vt:lpwstr>
  </property>
  <property fmtid="{D5CDD505-2E9C-101B-9397-08002B2CF9AE}" pid="4" name="ArticulatePath">
    <vt:lpwstr>Safety Workshop Part II - Expedited Reporting</vt:lpwstr>
  </property>
  <property fmtid="{D5CDD505-2E9C-101B-9397-08002B2CF9AE}" pid="5" name="ArticulateUseProject">
    <vt:lpwstr>1</vt:lpwstr>
  </property>
  <property fmtid="{D5CDD505-2E9C-101B-9397-08002B2CF9AE}" pid="6" name="ArticulateProjectVersion">
    <vt:lpwstr>7</vt:lpwstr>
  </property>
  <property fmtid="{D5CDD505-2E9C-101B-9397-08002B2CF9AE}" pid="7" name="ArticulateGUID">
    <vt:lpwstr>2BE4A2BA-96E6-40F9-8608-C516C6E856C1</vt:lpwstr>
  </property>
  <property fmtid="{D5CDD505-2E9C-101B-9397-08002B2CF9AE}" pid="8" name="ArticulateProjectFull">
    <vt:lpwstr>F:\TRI\DAIDS RSC PRO\Webinar-Video-12July2019-Update\DAIDS-RSC-PR-Manual-Policy-Training-August-2020-FINAL.ppta</vt:lpwstr>
  </property>
</Properties>
</file>