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0.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1.xml" ContentType="application/vnd.openxmlformats-officedocument.presentationml.tags+xml"/>
  <Override PartName="/ppt/notesSlides/notesSlide4.xml" ContentType="application/vnd.openxmlformats-officedocument.presentationml.notesSlide+xml"/>
  <Override PartName="/ppt/tags/tag12.xml" ContentType="application/vnd.openxmlformats-officedocument.presentationml.tags+xml"/>
  <Override PartName="/ppt/notesSlides/notesSlide5.xml" ContentType="application/vnd.openxmlformats-officedocument.presentationml.notesSlide+xml"/>
  <Override PartName="/ppt/tags/tag13.xml" ContentType="application/vnd.openxmlformats-officedocument.presentationml.tags+xml"/>
  <Override PartName="/ppt/notesSlides/notesSlide6.xml" ContentType="application/vnd.openxmlformats-officedocument.presentationml.notesSlide+xml"/>
  <Override PartName="/ppt/tags/tag14.xml" ContentType="application/vnd.openxmlformats-officedocument.presentationml.tags+xml"/>
  <Override PartName="/ppt/notesSlides/notesSlide7.xml" ContentType="application/vnd.openxmlformats-officedocument.presentationml.notesSlide+xml"/>
  <Override PartName="/ppt/tags/tag15.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6.xml" ContentType="application/vnd.openxmlformats-officedocument.presentationml.tags+xml"/>
  <Override PartName="/ppt/notesSlides/notesSlide10.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11.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15.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18.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19.xml" ContentType="application/vnd.openxmlformats-officedocument.presentationml.notesSlide+xml"/>
  <Override PartName="/ppt/tags/tag35.xml" ContentType="application/vnd.openxmlformats-officedocument.presentationml.tags+xml"/>
  <Override PartName="/ppt/notesSlides/notesSlide20.xml" ContentType="application/vnd.openxmlformats-officedocument.presentationml.notesSlide+xml"/>
  <Override PartName="/ppt/tags/tag36.xml" ContentType="application/vnd.openxmlformats-officedocument.presentationml.tags+xml"/>
  <Override PartName="/ppt/notesSlides/notesSlide21.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22.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23.xml" ContentType="application/vnd.openxmlformats-officedocument.presentationml.notesSlide+xml"/>
  <Override PartName="/ppt/tags/tag45.xml" ContentType="application/vnd.openxmlformats-officedocument.presentationml.tags+xml"/>
  <Override PartName="/ppt/notesSlides/notesSlide24.xml" ContentType="application/vnd.openxmlformats-officedocument.presentationml.notesSlide+xml"/>
  <Override PartName="/ppt/tags/tag46.xml" ContentType="application/vnd.openxmlformats-officedocument.presentationml.tags+xml"/>
  <Override PartName="/ppt/notesSlides/notesSlide25.xml" ContentType="application/vnd.openxmlformats-officedocument.presentationml.notesSlide+xml"/>
  <Override PartName="/ppt/tags/tag47.xml" ContentType="application/vnd.openxmlformats-officedocument.presentationml.tags+xml"/>
  <Override PartName="/ppt/notesSlides/notesSlide26.xml" ContentType="application/vnd.openxmlformats-officedocument.presentationml.notesSlide+xml"/>
  <Override PartName="/ppt/tags/tag48.xml" ContentType="application/vnd.openxmlformats-officedocument.presentationml.tags+xml"/>
  <Override PartName="/ppt/notesSlides/notesSlide27.xml" ContentType="application/vnd.openxmlformats-officedocument.presentationml.notesSlide+xml"/>
  <Override PartName="/ppt/tags/tag49.xml" ContentType="application/vnd.openxmlformats-officedocument.presentationml.tags+xml"/>
  <Override PartName="/ppt/notesSlides/notesSlide28.xml" ContentType="application/vnd.openxmlformats-officedocument.presentationml.notesSlide+xml"/>
  <Override PartName="/ppt/tags/tag50.xml" ContentType="application/vnd.openxmlformats-officedocument.presentationml.tags+xml"/>
  <Override PartName="/ppt/notesSlides/notesSlide29.xml" ContentType="application/vnd.openxmlformats-officedocument.presentationml.notesSlide+xml"/>
  <Override PartName="/ppt/tags/tag51.xml" ContentType="application/vnd.openxmlformats-officedocument.presentationml.tags+xml"/>
  <Override PartName="/ppt/notesSlides/notesSlide30.xml" ContentType="application/vnd.openxmlformats-officedocument.presentationml.notesSlide+xml"/>
  <Override PartName="/ppt/tags/tag52.xml" ContentType="application/vnd.openxmlformats-officedocument.presentationml.tags+xml"/>
  <Override PartName="/ppt/notesSlides/notesSlide31.xml" ContentType="application/vnd.openxmlformats-officedocument.presentationml.notesSlide+xml"/>
  <Override PartName="/ppt/tags/tag53.xml" ContentType="application/vnd.openxmlformats-officedocument.presentationml.tags+xml"/>
  <Override PartName="/ppt/notesSlides/notesSlide32.xml" ContentType="application/vnd.openxmlformats-officedocument.presentationml.notesSlide+xml"/>
  <Override PartName="/ppt/tags/tag54.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ags/tag55.xml" ContentType="application/vnd.openxmlformats-officedocument.presentationml.tags+xml"/>
  <Override PartName="/ppt/notesSlides/notesSlide35.xml" ContentType="application/vnd.openxmlformats-officedocument.presentationml.notesSlide+xml"/>
  <Override PartName="/ppt/tags/tag56.xml" ContentType="application/vnd.openxmlformats-officedocument.presentationml.tags+xml"/>
  <Override PartName="/ppt/notesSlides/notesSlide36.xml" ContentType="application/vnd.openxmlformats-officedocument.presentationml.notesSlide+xml"/>
  <Override PartName="/ppt/tags/tag57.xml" ContentType="application/vnd.openxmlformats-officedocument.presentationml.tags+xml"/>
  <Override PartName="/ppt/notesSlides/notesSlide37.xml" ContentType="application/vnd.openxmlformats-officedocument.presentationml.notesSlide+xml"/>
  <Override PartName="/ppt/tags/tag58.xml" ContentType="application/vnd.openxmlformats-officedocument.presentationml.tags+xml"/>
  <Override PartName="/ppt/notesSlides/notesSlide38.xml" ContentType="application/vnd.openxmlformats-officedocument.presentationml.notesSlide+xml"/>
  <Override PartName="/ppt/tags/tag59.xml" ContentType="application/vnd.openxmlformats-officedocument.presentationml.tags+xml"/>
  <Override PartName="/ppt/notesSlides/notesSlide3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60.xml" ContentType="application/vnd.openxmlformats-officedocument.presentationml.tags+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61.xml" ContentType="application/vnd.openxmlformats-officedocument.presentationml.tags+xml"/>
  <Override PartName="/ppt/notesSlides/notesSlide44.xml" ContentType="application/vnd.openxmlformats-officedocument.presentationml.notesSlide+xml"/>
  <Override PartName="/ppt/tags/tag62.xml" ContentType="application/vnd.openxmlformats-officedocument.presentationml.tags+xml"/>
  <Override PartName="/ppt/notesSlides/notesSlide45.xml" ContentType="application/vnd.openxmlformats-officedocument.presentationml.notesSlide+xml"/>
  <Override PartName="/ppt/tags/tag63.xml" ContentType="application/vnd.openxmlformats-officedocument.presentationml.tags+xml"/>
  <Override PartName="/ppt/notesSlides/notesSlide46.xml" ContentType="application/vnd.openxmlformats-officedocument.presentationml.notesSlide+xml"/>
  <Override PartName="/ppt/tags/tag64.xml" ContentType="application/vnd.openxmlformats-officedocument.presentationml.tags+xml"/>
  <Override PartName="/ppt/notesSlides/notesSlide47.xml" ContentType="application/vnd.openxmlformats-officedocument.presentationml.notesSlide+xml"/>
  <Override PartName="/ppt/tags/tag65.xml" ContentType="application/vnd.openxmlformats-officedocument.presentationml.tags+xml"/>
  <Override PartName="/ppt/notesSlides/notesSlide48.xml" ContentType="application/vnd.openxmlformats-officedocument.presentationml.notesSlide+xml"/>
  <Override PartName="/ppt/tags/tag66.xml" ContentType="application/vnd.openxmlformats-officedocument.presentationml.tags+xml"/>
  <Override PartName="/ppt/notesSlides/notesSlide49.xml" ContentType="application/vnd.openxmlformats-officedocument.presentationml.notesSlide+xml"/>
  <Override PartName="/ppt/tags/tag67.xml" ContentType="application/vnd.openxmlformats-officedocument.presentationml.tags+xml"/>
  <Override PartName="/ppt/notesSlides/notesSlide50.xml" ContentType="application/vnd.openxmlformats-officedocument.presentationml.notesSlide+xml"/>
  <Override PartName="/ppt/tags/tag68.xml" ContentType="application/vnd.openxmlformats-officedocument.presentationml.tags+xml"/>
  <Override PartName="/ppt/notesSlides/notesSlide51.xml" ContentType="application/vnd.openxmlformats-officedocument.presentationml.notesSlide+xml"/>
  <Override PartName="/ppt/tags/tag69.xml" ContentType="application/vnd.openxmlformats-officedocument.presentationml.tags+xml"/>
  <Override PartName="/ppt/notesSlides/notesSlide52.xml" ContentType="application/vnd.openxmlformats-officedocument.presentationml.notesSlide+xml"/>
  <Override PartName="/ppt/tags/tag70.xml" ContentType="application/vnd.openxmlformats-officedocument.presentationml.tags+xml"/>
  <Override PartName="/ppt/notesSlides/notesSlide53.xml" ContentType="application/vnd.openxmlformats-officedocument.presentationml.notesSlide+xml"/>
  <Override PartName="/ppt/tags/tag71.xml" ContentType="application/vnd.openxmlformats-officedocument.presentationml.tags+xml"/>
  <Override PartName="/ppt/notesSlides/notesSlide54.xml" ContentType="application/vnd.openxmlformats-officedocument.presentationml.notesSlide+xml"/>
  <Override PartName="/ppt/tags/tag72.xml" ContentType="application/vnd.openxmlformats-officedocument.presentationml.tags+xml"/>
  <Override PartName="/ppt/notesSlides/notesSlide55.xml" ContentType="application/vnd.openxmlformats-officedocument.presentationml.notesSlide+xml"/>
  <Override PartName="/ppt/tags/tag73.xml" ContentType="application/vnd.openxmlformats-officedocument.presentationml.tags+xml"/>
  <Override PartName="/ppt/notesSlides/notesSlide56.xml" ContentType="application/vnd.openxmlformats-officedocument.presentationml.notesSlide+xml"/>
  <Override PartName="/ppt/tags/tag74.xml" ContentType="application/vnd.openxmlformats-officedocument.presentationml.tags+xml"/>
  <Override PartName="/ppt/notesSlides/notesSlide57.xml" ContentType="application/vnd.openxmlformats-officedocument.presentationml.notesSlide+xml"/>
  <Override PartName="/ppt/tags/tag75.xml" ContentType="application/vnd.openxmlformats-officedocument.presentationml.tags+xml"/>
  <Override PartName="/ppt/notesSlides/notesSlide58.xml" ContentType="application/vnd.openxmlformats-officedocument.presentationml.notesSlide+xml"/>
  <Override PartName="/ppt/tags/tag76.xml" ContentType="application/vnd.openxmlformats-officedocument.presentationml.tags+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tags/tag77.xml" ContentType="application/vnd.openxmlformats-officedocument.presentationml.tags+xml"/>
  <Override PartName="/ppt/notesSlides/notesSlide61.xml" ContentType="application/vnd.openxmlformats-officedocument.presentationml.notesSlide+xml"/>
  <Override PartName="/ppt/tags/tag78.xml" ContentType="application/vnd.openxmlformats-officedocument.presentationml.tags+xml"/>
  <Override PartName="/ppt/notesSlides/notesSlide62.xml" ContentType="application/vnd.openxmlformats-officedocument.presentationml.notesSlide+xml"/>
  <Override PartName="/ppt/tags/tag79.xml" ContentType="application/vnd.openxmlformats-officedocument.presentationml.tags+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tags/tag80.xml" ContentType="application/vnd.openxmlformats-officedocument.presentationml.tags+xml"/>
  <Override PartName="/ppt/notesSlides/notesSlide65.xml" ContentType="application/vnd.openxmlformats-officedocument.presentationml.notesSlide+xml"/>
  <Override PartName="/ppt/tags/tag81.xml" ContentType="application/vnd.openxmlformats-officedocument.presentationml.tags+xml"/>
  <Override PartName="/ppt/notesSlides/notesSlide66.xml" ContentType="application/vnd.openxmlformats-officedocument.presentationml.notesSlide+xml"/>
  <Override PartName="/ppt/tags/tag82.xml" ContentType="application/vnd.openxmlformats-officedocument.presentationml.tags+xml"/>
  <Override PartName="/ppt/notesSlides/notesSlide67.xml" ContentType="application/vnd.openxmlformats-officedocument.presentationml.notesSlide+xml"/>
  <Override PartName="/ppt/tags/tag83.xml" ContentType="application/vnd.openxmlformats-officedocument.presentationml.tags+xml"/>
  <Override PartName="/ppt/notesSlides/notesSlide68.xml" ContentType="application/vnd.openxmlformats-officedocument.presentationml.notesSlide+xml"/>
  <Override PartName="/ppt/tags/tag84.xml" ContentType="application/vnd.openxmlformats-officedocument.presentationml.tags+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tags/tag85.xml" ContentType="application/vnd.openxmlformats-officedocument.presentationml.tags+xml"/>
  <Override PartName="/ppt/notesSlides/notesSlide71.xml" ContentType="application/vnd.openxmlformats-officedocument.presentationml.notesSlide+xml"/>
  <Override PartName="/ppt/tags/tag86.xml" ContentType="application/vnd.openxmlformats-officedocument.presentationml.tags+xml"/>
  <Override PartName="/ppt/notesSlides/notesSlide72.xml" ContentType="application/vnd.openxmlformats-officedocument.presentationml.notesSlide+xml"/>
  <Override PartName="/ppt/tags/tag87.xml" ContentType="application/vnd.openxmlformats-officedocument.presentationml.tags+xml"/>
  <Override PartName="/ppt/notesSlides/notesSlide73.xml" ContentType="application/vnd.openxmlformats-officedocument.presentationml.notesSlide+xml"/>
  <Override PartName="/ppt/tags/tag88.xml" ContentType="application/vnd.openxmlformats-officedocument.presentationml.tags+xml"/>
  <Override PartName="/ppt/notesSlides/notesSlide74.xml" ContentType="application/vnd.openxmlformats-officedocument.presentationml.notesSlide+xml"/>
  <Override PartName="/ppt/tags/tag89.xml" ContentType="application/vnd.openxmlformats-officedocument.presentationml.tags+xml"/>
  <Override PartName="/ppt/notesSlides/notesSlide75.xml" ContentType="application/vnd.openxmlformats-officedocument.presentationml.notesSlide+xml"/>
  <Override PartName="/ppt/tags/tag90.xml" ContentType="application/vnd.openxmlformats-officedocument.presentationml.tags+xml"/>
  <Override PartName="/ppt/notesSlides/notesSlide76.xml" ContentType="application/vnd.openxmlformats-officedocument.presentationml.notesSlide+xml"/>
  <Override PartName="/ppt/tags/tag91.xml" ContentType="application/vnd.openxmlformats-officedocument.presentationml.tags+xml"/>
  <Override PartName="/ppt/notesSlides/notesSlide77.xml" ContentType="application/vnd.openxmlformats-officedocument.presentationml.notesSlide+xml"/>
  <Override PartName="/ppt/tags/tag92.xml" ContentType="application/vnd.openxmlformats-officedocument.presentationml.tags+xml"/>
  <Override PartName="/ppt/notesSlides/notesSlide78.xml" ContentType="application/vnd.openxmlformats-officedocument.presentationml.notesSlide+xml"/>
  <Override PartName="/ppt/tags/tag93.xml" ContentType="application/vnd.openxmlformats-officedocument.presentationml.tags+xml"/>
  <Override PartName="/ppt/notesSlides/notesSlide79.xml" ContentType="application/vnd.openxmlformats-officedocument.presentationml.notesSlide+xml"/>
  <Override PartName="/ppt/tags/tag94.xml" ContentType="application/vnd.openxmlformats-officedocument.presentationml.tags+xml"/>
  <Override PartName="/ppt/notesSlides/notesSlide80.xml" ContentType="application/vnd.openxmlformats-officedocument.presentationml.notesSlide+xml"/>
  <Override PartName="/ppt/tags/tag95.xml" ContentType="application/vnd.openxmlformats-officedocument.presentationml.tags+xml"/>
  <Override PartName="/ppt/notesSlides/notesSlide81.xml" ContentType="application/vnd.openxmlformats-officedocument.presentationml.notesSlide+xml"/>
  <Override PartName="/ppt/tags/tag96.xml" ContentType="application/vnd.openxmlformats-officedocument.presentationml.tags+xml"/>
  <Override PartName="/ppt/notesSlides/notesSlide82.xml" ContentType="application/vnd.openxmlformats-officedocument.presentationml.notesSlide+xml"/>
  <Override PartName="/ppt/tags/tag97.xml" ContentType="application/vnd.openxmlformats-officedocument.presentationml.tags+xml"/>
  <Override PartName="/ppt/notesSlides/notesSlide83.xml" ContentType="application/vnd.openxmlformats-officedocument.presentationml.notesSlide+xml"/>
  <Override PartName="/ppt/tags/tag98.xml" ContentType="application/vnd.openxmlformats-officedocument.presentationml.tags+xml"/>
  <Override PartName="/ppt/notesSlides/notesSlide84.xml" ContentType="application/vnd.openxmlformats-officedocument.presentationml.notesSlide+xml"/>
  <Override PartName="/ppt/tags/tag99.xml" ContentType="application/vnd.openxmlformats-officedocument.presentationml.tags+xml"/>
  <Override PartName="/ppt/notesSlides/notesSlide85.xml" ContentType="application/vnd.openxmlformats-officedocument.presentationml.notesSlide+xml"/>
  <Override PartName="/ppt/tags/tag100.xml" ContentType="application/vnd.openxmlformats-officedocument.presentationml.tags+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tags/tag101.xml" ContentType="application/vnd.openxmlformats-officedocument.presentationml.tags+xml"/>
  <Override PartName="/ppt/notesSlides/notesSlide88.xml" ContentType="application/vnd.openxmlformats-officedocument.presentationml.notesSlide+xml"/>
  <Override PartName="/ppt/tags/tag102.xml" ContentType="application/vnd.openxmlformats-officedocument.presentationml.tags+xml"/>
  <Override PartName="/ppt/notesSlides/notesSlide8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16" r:id="rId5"/>
  </p:sldMasterIdLst>
  <p:notesMasterIdLst>
    <p:notesMasterId r:id="rId96"/>
  </p:notesMasterIdLst>
  <p:handoutMasterIdLst>
    <p:handoutMasterId r:id="rId97"/>
  </p:handoutMasterIdLst>
  <p:sldIdLst>
    <p:sldId id="661" r:id="rId6"/>
    <p:sldId id="906" r:id="rId7"/>
    <p:sldId id="1036" r:id="rId8"/>
    <p:sldId id="600" r:id="rId9"/>
    <p:sldId id="909" r:id="rId10"/>
    <p:sldId id="910" r:id="rId11"/>
    <p:sldId id="928" r:id="rId12"/>
    <p:sldId id="911" r:id="rId13"/>
    <p:sldId id="912" r:id="rId14"/>
    <p:sldId id="913" r:id="rId15"/>
    <p:sldId id="1003" r:id="rId16"/>
    <p:sldId id="1004" r:id="rId17"/>
    <p:sldId id="1001" r:id="rId18"/>
    <p:sldId id="916" r:id="rId19"/>
    <p:sldId id="1005" r:id="rId20"/>
    <p:sldId id="1006" r:id="rId21"/>
    <p:sldId id="918" r:id="rId22"/>
    <p:sldId id="1007" r:id="rId23"/>
    <p:sldId id="1035" r:id="rId24"/>
    <p:sldId id="920" r:id="rId25"/>
    <p:sldId id="1038" r:id="rId26"/>
    <p:sldId id="1009" r:id="rId27"/>
    <p:sldId id="1010" r:id="rId28"/>
    <p:sldId id="923" r:id="rId29"/>
    <p:sldId id="925" r:id="rId30"/>
    <p:sldId id="927" r:id="rId31"/>
    <p:sldId id="929" r:id="rId32"/>
    <p:sldId id="934" r:id="rId33"/>
    <p:sldId id="935" r:id="rId34"/>
    <p:sldId id="936" r:id="rId35"/>
    <p:sldId id="937" r:id="rId36"/>
    <p:sldId id="938" r:id="rId37"/>
    <p:sldId id="939" r:id="rId38"/>
    <p:sldId id="940" r:id="rId39"/>
    <p:sldId id="1037" r:id="rId40"/>
    <p:sldId id="942" r:id="rId41"/>
    <p:sldId id="943" r:id="rId42"/>
    <p:sldId id="944" r:id="rId43"/>
    <p:sldId id="945" r:id="rId44"/>
    <p:sldId id="946" r:id="rId45"/>
    <p:sldId id="947" r:id="rId46"/>
    <p:sldId id="948" r:id="rId47"/>
    <p:sldId id="949" r:id="rId48"/>
    <p:sldId id="870" r:id="rId49"/>
    <p:sldId id="871" r:id="rId50"/>
    <p:sldId id="872" r:id="rId51"/>
    <p:sldId id="873" r:id="rId52"/>
    <p:sldId id="874" r:id="rId53"/>
    <p:sldId id="875" r:id="rId54"/>
    <p:sldId id="876" r:id="rId55"/>
    <p:sldId id="877" r:id="rId56"/>
    <p:sldId id="878" r:id="rId57"/>
    <p:sldId id="879" r:id="rId58"/>
    <p:sldId id="880" r:id="rId59"/>
    <p:sldId id="881" r:id="rId60"/>
    <p:sldId id="882" r:id="rId61"/>
    <p:sldId id="952" r:id="rId62"/>
    <p:sldId id="953" r:id="rId63"/>
    <p:sldId id="957" r:id="rId64"/>
    <p:sldId id="958" r:id="rId65"/>
    <p:sldId id="959" r:id="rId66"/>
    <p:sldId id="960" r:id="rId67"/>
    <p:sldId id="961" r:id="rId68"/>
    <p:sldId id="962" r:id="rId69"/>
    <p:sldId id="963" r:id="rId70"/>
    <p:sldId id="990" r:id="rId71"/>
    <p:sldId id="1027" r:id="rId72"/>
    <p:sldId id="1013" r:id="rId73"/>
    <p:sldId id="1039" r:id="rId74"/>
    <p:sldId id="1029" r:id="rId75"/>
    <p:sldId id="1030" r:id="rId76"/>
    <p:sldId id="1031" r:id="rId77"/>
    <p:sldId id="1018" r:id="rId78"/>
    <p:sldId id="1020" r:id="rId79"/>
    <p:sldId id="1021" r:id="rId80"/>
    <p:sldId id="1022" r:id="rId81"/>
    <p:sldId id="1032" r:id="rId82"/>
    <p:sldId id="1033" r:id="rId83"/>
    <p:sldId id="971" r:id="rId84"/>
    <p:sldId id="978" r:id="rId85"/>
    <p:sldId id="1034" r:id="rId86"/>
    <p:sldId id="980" r:id="rId87"/>
    <p:sldId id="981" r:id="rId88"/>
    <p:sldId id="982" r:id="rId89"/>
    <p:sldId id="989" r:id="rId90"/>
    <p:sldId id="984" r:id="rId91"/>
    <p:sldId id="985" r:id="rId92"/>
    <p:sldId id="986" r:id="rId93"/>
    <p:sldId id="987" r:id="rId94"/>
    <p:sldId id="988" r:id="rId95"/>
  </p:sldIdLst>
  <p:sldSz cx="9144000" cy="6858000" type="screen4x3"/>
  <p:notesSz cx="6934200" cy="9220200"/>
  <p:custDataLst>
    <p:tags r:id="rId98"/>
  </p:custDataLst>
  <p:defaultTex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426">
          <p15:clr>
            <a:srgbClr val="A4A3A4"/>
          </p15:clr>
        </p15:guide>
        <p15:guide id="2" pos="324">
          <p15:clr>
            <a:srgbClr val="A4A3A4"/>
          </p15:clr>
        </p15:guide>
      </p15:sldGuideLst>
    </p:ext>
    <p:ext uri="{2D200454-40CA-4A62-9FC3-DE9A4176ACB9}">
      <p15:notesGuideLst xmlns:p15="http://schemas.microsoft.com/office/powerpoint/2012/main">
        <p15:guide id="1" orient="horz" pos="2904" userDrawn="1">
          <p15:clr>
            <a:srgbClr val="A4A3A4"/>
          </p15:clr>
        </p15:guide>
        <p15:guide id="2" pos="218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odnar, Ulana (NIH/NIAID) [E]" initials="BU([" lastIdx="83" clrIdx="0"/>
  <p:cmAuthor id="1" name="Allan, Larry (NIH/NIAID) [C]" initials="AL([" lastIdx="7" clrIdx="1">
    <p:extLst/>
  </p:cmAuthor>
  <p:cmAuthor id="2" name="Misra, Shyam (NIH/NIAID) [C]" initials="MS([" lastIdx="8" clrIdx="2">
    <p:extLst>
      <p:ext uri="{19B8F6BF-5375-455C-9EA6-DF929625EA0E}">
        <p15:presenceInfo xmlns:p15="http://schemas.microsoft.com/office/powerpoint/2012/main" userId="S-1-5-21-12604286-656692736-1848903544-688442" providerId="AD"/>
      </p:ext>
    </p:extLst>
  </p:cmAuthor>
  <p:cmAuthor id="3" name="Miller, Lauren" initials="ML" lastIdx="31" clrIdx="3">
    <p:extLst>
      <p:ext uri="{19B8F6BF-5375-455C-9EA6-DF929625EA0E}">
        <p15:presenceInfo xmlns:p15="http://schemas.microsoft.com/office/powerpoint/2012/main" userId="S-1-5-21-1733904167-181873545-1539857752-192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F4C95"/>
    <a:srgbClr val="005C8A"/>
    <a:srgbClr val="D85106"/>
    <a:srgbClr val="FF6600"/>
    <a:srgbClr val="993300"/>
    <a:srgbClr val="371C68"/>
    <a:srgbClr val="000066"/>
    <a:srgbClr val="D5FFD7"/>
    <a:srgbClr val="B9FF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02" autoAdjust="0"/>
    <p:restoredTop sz="94552" autoAdjust="0"/>
  </p:normalViewPr>
  <p:slideViewPr>
    <p:cSldViewPr snapToGrid="0">
      <p:cViewPr varScale="1">
        <p:scale>
          <a:sx n="80" d="100"/>
          <a:sy n="80" d="100"/>
        </p:scale>
        <p:origin x="1230" y="90"/>
      </p:cViewPr>
      <p:guideLst>
        <p:guide orient="horz" pos="1426"/>
        <p:guide pos="324"/>
      </p:guideLst>
    </p:cSldViewPr>
  </p:slideViewPr>
  <p:outlineViewPr>
    <p:cViewPr>
      <p:scale>
        <a:sx n="33" d="100"/>
        <a:sy n="33" d="100"/>
      </p:scale>
      <p:origin x="48" y="25464"/>
    </p:cViewPr>
  </p:outlineViewPr>
  <p:notesTextViewPr>
    <p:cViewPr>
      <p:scale>
        <a:sx n="3" d="2"/>
        <a:sy n="3" d="2"/>
      </p:scale>
      <p:origin x="0" y="0"/>
    </p:cViewPr>
  </p:notesTextViewPr>
  <p:sorterViewPr>
    <p:cViewPr varScale="1">
      <p:scale>
        <a:sx n="1" d="1"/>
        <a:sy n="1" d="1"/>
      </p:scale>
      <p:origin x="0" y="-15774"/>
    </p:cViewPr>
  </p:sorterViewPr>
  <p:notesViewPr>
    <p:cSldViewPr snapToGrid="0">
      <p:cViewPr>
        <p:scale>
          <a:sx n="70" d="100"/>
          <a:sy n="70" d="100"/>
        </p:scale>
        <p:origin x="-1518" y="720"/>
      </p:cViewPr>
      <p:guideLst>
        <p:guide orient="horz" pos="2904"/>
        <p:guide pos="218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102" Type="http://schemas.openxmlformats.org/officeDocument/2006/relationships/theme" Target="theme/theme1.xml"/><Relationship Id="rId5" Type="http://schemas.openxmlformats.org/officeDocument/2006/relationships/slideMaster" Target="slideMasters/slideMaster1.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slide" Target="slides/slide90.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100"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slide" Target="slides/slide88.xml"/><Relationship Id="rId98" Type="http://schemas.openxmlformats.org/officeDocument/2006/relationships/tags" Target="tags/tag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103" Type="http://schemas.openxmlformats.org/officeDocument/2006/relationships/tableStyles" Target="tableStyle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slide" Target="slides/slide89.xml"/><Relationship Id="rId99" Type="http://schemas.openxmlformats.org/officeDocument/2006/relationships/commentAuthors" Target="commentAuthors.xml"/><Relationship Id="rId101"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handoutMaster" Target="handoutMasters/handoutMaster1.xml"/><Relationship Id="rId104"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B16908-3BA5-447A-8626-34F6900D940D}" type="doc">
      <dgm:prSet loTypeId="urn:microsoft.com/office/officeart/2005/8/layout/hierarchy3" loCatId="list" qsTypeId="urn:microsoft.com/office/officeart/2005/8/quickstyle/simple2" qsCatId="simple" csTypeId="urn:microsoft.com/office/officeart/2005/8/colors/accent2_3" csCatId="accent2" phldr="1"/>
      <dgm:spPr/>
      <dgm:t>
        <a:bodyPr/>
        <a:lstStyle/>
        <a:p>
          <a:endParaRPr lang="en-US"/>
        </a:p>
      </dgm:t>
    </dgm:pt>
    <dgm:pt modelId="{49118AD0-D29D-4FA3-A2A3-4D55C8EE9042}">
      <dgm:prSet phldrT="[Text]"/>
      <dgm:spPr/>
      <dgm:t>
        <a:bodyPr/>
        <a:lstStyle/>
        <a:p>
          <a:r>
            <a:rPr lang="en-US" dirty="0"/>
            <a:t>SAE</a:t>
          </a:r>
        </a:p>
      </dgm:t>
    </dgm:pt>
    <dgm:pt modelId="{8ACF52DE-0B0C-43BD-B293-9B24F194E922}" type="parTrans" cxnId="{7F6B4001-CD06-4BDE-92AE-EBF09ED10BB7}">
      <dgm:prSet/>
      <dgm:spPr/>
      <dgm:t>
        <a:bodyPr/>
        <a:lstStyle/>
        <a:p>
          <a:endParaRPr lang="en-US"/>
        </a:p>
      </dgm:t>
    </dgm:pt>
    <dgm:pt modelId="{6A85566F-669C-48AD-A315-C64EAEF59B9F}" type="sibTrans" cxnId="{7F6B4001-CD06-4BDE-92AE-EBF09ED10BB7}">
      <dgm:prSet/>
      <dgm:spPr/>
      <dgm:t>
        <a:bodyPr/>
        <a:lstStyle/>
        <a:p>
          <a:endParaRPr lang="en-US"/>
        </a:p>
      </dgm:t>
    </dgm:pt>
    <dgm:pt modelId="{CCC72514-059D-4C12-A841-C1F111A569EC}">
      <dgm:prSet phldrT="[Text]"/>
      <dgm:spPr/>
      <dgm:t>
        <a:bodyPr/>
        <a:lstStyle/>
        <a:p>
          <a:r>
            <a:rPr lang="en-US" dirty="0"/>
            <a:t>Sponsor</a:t>
          </a:r>
        </a:p>
      </dgm:t>
    </dgm:pt>
    <dgm:pt modelId="{960BE9F2-FDE4-48C3-BACE-AFD6C86577FF}" type="parTrans" cxnId="{2139A9A0-B4CF-4B46-8298-1CF758B78702}">
      <dgm:prSet/>
      <dgm:spPr/>
      <dgm:t>
        <a:bodyPr/>
        <a:lstStyle/>
        <a:p>
          <a:endParaRPr lang="en-US"/>
        </a:p>
      </dgm:t>
    </dgm:pt>
    <dgm:pt modelId="{EBD60165-1B83-4D02-AA51-C6568F859C3C}" type="sibTrans" cxnId="{2139A9A0-B4CF-4B46-8298-1CF758B78702}">
      <dgm:prSet/>
      <dgm:spPr/>
      <dgm:t>
        <a:bodyPr/>
        <a:lstStyle/>
        <a:p>
          <a:endParaRPr lang="en-US"/>
        </a:p>
      </dgm:t>
    </dgm:pt>
    <dgm:pt modelId="{62D71751-190E-433F-B149-0919BDB794B4}">
      <dgm:prSet phldrT="[Text]"/>
      <dgm:spPr/>
      <dgm:t>
        <a:bodyPr/>
        <a:lstStyle/>
        <a:p>
          <a:r>
            <a:rPr lang="en-US" dirty="0"/>
            <a:t>SUSAR</a:t>
          </a:r>
        </a:p>
      </dgm:t>
    </dgm:pt>
    <dgm:pt modelId="{FF0EB6CD-CDAB-4C3A-8A89-582A77E1A8E6}" type="parTrans" cxnId="{6CE51A2E-E216-44FD-B2C3-190F60AFAA29}">
      <dgm:prSet/>
      <dgm:spPr/>
      <dgm:t>
        <a:bodyPr/>
        <a:lstStyle/>
        <a:p>
          <a:endParaRPr lang="en-US"/>
        </a:p>
      </dgm:t>
    </dgm:pt>
    <dgm:pt modelId="{BA87CCDA-AA58-4D1C-8E50-83696F850766}" type="sibTrans" cxnId="{6CE51A2E-E216-44FD-B2C3-190F60AFAA29}">
      <dgm:prSet/>
      <dgm:spPr/>
      <dgm:t>
        <a:bodyPr/>
        <a:lstStyle/>
        <a:p>
          <a:endParaRPr lang="en-US"/>
        </a:p>
      </dgm:t>
    </dgm:pt>
    <dgm:pt modelId="{74D77F1E-5023-4603-A423-929DEEBAB4AB}">
      <dgm:prSet phldrT="[Text]"/>
      <dgm:spPr/>
      <dgm:t>
        <a:bodyPr/>
        <a:lstStyle/>
        <a:p>
          <a:r>
            <a:rPr lang="en-US" dirty="0"/>
            <a:t>Site Physician</a:t>
          </a:r>
        </a:p>
      </dgm:t>
    </dgm:pt>
    <dgm:pt modelId="{06A801B8-EEE4-4211-B4D4-D59A44384392}" type="parTrans" cxnId="{14E3C5D5-4D7D-4210-B95C-3F6F9EC0F357}">
      <dgm:prSet/>
      <dgm:spPr/>
      <dgm:t>
        <a:bodyPr/>
        <a:lstStyle/>
        <a:p>
          <a:endParaRPr lang="en-US"/>
        </a:p>
      </dgm:t>
    </dgm:pt>
    <dgm:pt modelId="{79D49739-D78E-47CD-84AF-7E77C48FA20E}" type="sibTrans" cxnId="{14E3C5D5-4D7D-4210-B95C-3F6F9EC0F357}">
      <dgm:prSet/>
      <dgm:spPr/>
      <dgm:t>
        <a:bodyPr/>
        <a:lstStyle/>
        <a:p>
          <a:endParaRPr lang="en-US"/>
        </a:p>
      </dgm:t>
    </dgm:pt>
    <dgm:pt modelId="{89785DF9-A661-4B2E-8CD1-E33DEA1F1B18}">
      <dgm:prSet phldrT="[Text]"/>
      <dgm:spPr/>
      <dgm:t>
        <a:bodyPr/>
        <a:lstStyle/>
        <a:p>
          <a:r>
            <a:rPr lang="en-US" dirty="0"/>
            <a:t>Sponsor</a:t>
          </a:r>
        </a:p>
      </dgm:t>
    </dgm:pt>
    <dgm:pt modelId="{4A8FF146-BDA2-4E32-8393-120BFB23AF5A}" type="parTrans" cxnId="{4E1DFE1D-A449-4A58-AC64-D204A4F994CF}">
      <dgm:prSet/>
      <dgm:spPr/>
      <dgm:t>
        <a:bodyPr/>
        <a:lstStyle/>
        <a:p>
          <a:endParaRPr lang="en-US"/>
        </a:p>
      </dgm:t>
    </dgm:pt>
    <dgm:pt modelId="{AA2B489C-42C1-4A68-AC8A-FBA592FDAA22}" type="sibTrans" cxnId="{4E1DFE1D-A449-4A58-AC64-D204A4F994CF}">
      <dgm:prSet/>
      <dgm:spPr/>
      <dgm:t>
        <a:bodyPr/>
        <a:lstStyle/>
        <a:p>
          <a:endParaRPr lang="en-US"/>
        </a:p>
      </dgm:t>
    </dgm:pt>
    <dgm:pt modelId="{C29C1294-8624-4F71-B6E5-D3288F247C12}" type="pres">
      <dgm:prSet presAssocID="{6DB16908-3BA5-447A-8626-34F6900D940D}" presName="diagram" presStyleCnt="0">
        <dgm:presLayoutVars>
          <dgm:chPref val="1"/>
          <dgm:dir/>
          <dgm:animOne val="branch"/>
          <dgm:animLvl val="lvl"/>
          <dgm:resizeHandles/>
        </dgm:presLayoutVars>
      </dgm:prSet>
      <dgm:spPr/>
    </dgm:pt>
    <dgm:pt modelId="{683A11D4-37ED-4B02-8C7D-AFCB07F0007C}" type="pres">
      <dgm:prSet presAssocID="{49118AD0-D29D-4FA3-A2A3-4D55C8EE9042}" presName="root" presStyleCnt="0"/>
      <dgm:spPr/>
    </dgm:pt>
    <dgm:pt modelId="{CF0C1430-F27F-4751-9D98-9AB68ACA0088}" type="pres">
      <dgm:prSet presAssocID="{49118AD0-D29D-4FA3-A2A3-4D55C8EE9042}" presName="rootComposite" presStyleCnt="0"/>
      <dgm:spPr/>
    </dgm:pt>
    <dgm:pt modelId="{76FD0681-426C-4A28-A6D5-7606173FFC2B}" type="pres">
      <dgm:prSet presAssocID="{49118AD0-D29D-4FA3-A2A3-4D55C8EE9042}" presName="rootText" presStyleLbl="node1" presStyleIdx="0" presStyleCnt="2"/>
      <dgm:spPr/>
    </dgm:pt>
    <dgm:pt modelId="{AA15EA5D-079A-4A86-9CF9-2C15E34FB92D}" type="pres">
      <dgm:prSet presAssocID="{49118AD0-D29D-4FA3-A2A3-4D55C8EE9042}" presName="rootConnector" presStyleLbl="node1" presStyleIdx="0" presStyleCnt="2"/>
      <dgm:spPr/>
    </dgm:pt>
    <dgm:pt modelId="{1461201D-2FB0-4DFA-850A-005C8AE593DC}" type="pres">
      <dgm:prSet presAssocID="{49118AD0-D29D-4FA3-A2A3-4D55C8EE9042}" presName="childShape" presStyleCnt="0"/>
      <dgm:spPr/>
    </dgm:pt>
    <dgm:pt modelId="{442A76F3-242F-46DD-AD0E-60B62395C34B}" type="pres">
      <dgm:prSet presAssocID="{960BE9F2-FDE4-48C3-BACE-AFD6C86577FF}" presName="Name13" presStyleLbl="parChTrans1D2" presStyleIdx="0" presStyleCnt="3"/>
      <dgm:spPr/>
    </dgm:pt>
    <dgm:pt modelId="{94DAD7BD-61D8-4B01-A86F-CA4269BE15EC}" type="pres">
      <dgm:prSet presAssocID="{CCC72514-059D-4C12-A841-C1F111A569EC}" presName="childText" presStyleLbl="bgAcc1" presStyleIdx="0" presStyleCnt="3">
        <dgm:presLayoutVars>
          <dgm:bulletEnabled val="1"/>
        </dgm:presLayoutVars>
      </dgm:prSet>
      <dgm:spPr/>
    </dgm:pt>
    <dgm:pt modelId="{77CE5E6A-8387-44DA-996E-B87E2694D616}" type="pres">
      <dgm:prSet presAssocID="{62D71751-190E-433F-B149-0919BDB794B4}" presName="root" presStyleCnt="0"/>
      <dgm:spPr/>
    </dgm:pt>
    <dgm:pt modelId="{C84F79DD-039B-4E63-B3B9-3582713E7628}" type="pres">
      <dgm:prSet presAssocID="{62D71751-190E-433F-B149-0919BDB794B4}" presName="rootComposite" presStyleCnt="0"/>
      <dgm:spPr/>
    </dgm:pt>
    <dgm:pt modelId="{7A72CA03-7293-4451-B756-7469A6F7ABB4}" type="pres">
      <dgm:prSet presAssocID="{62D71751-190E-433F-B149-0919BDB794B4}" presName="rootText" presStyleLbl="node1" presStyleIdx="1" presStyleCnt="2"/>
      <dgm:spPr/>
    </dgm:pt>
    <dgm:pt modelId="{6DC8802B-56BB-4484-A6E4-016EC46CEC0D}" type="pres">
      <dgm:prSet presAssocID="{62D71751-190E-433F-B149-0919BDB794B4}" presName="rootConnector" presStyleLbl="node1" presStyleIdx="1" presStyleCnt="2"/>
      <dgm:spPr/>
    </dgm:pt>
    <dgm:pt modelId="{30C92E09-4970-4890-85D1-1F1261C553A9}" type="pres">
      <dgm:prSet presAssocID="{62D71751-190E-433F-B149-0919BDB794B4}" presName="childShape" presStyleCnt="0"/>
      <dgm:spPr/>
    </dgm:pt>
    <dgm:pt modelId="{EB3F3295-BC99-49D6-9175-C48749251CAF}" type="pres">
      <dgm:prSet presAssocID="{06A801B8-EEE4-4211-B4D4-D59A44384392}" presName="Name13" presStyleLbl="parChTrans1D2" presStyleIdx="1" presStyleCnt="3"/>
      <dgm:spPr/>
    </dgm:pt>
    <dgm:pt modelId="{ED6E2F36-DDA6-4CDE-B75E-CA0D92D3A3A9}" type="pres">
      <dgm:prSet presAssocID="{74D77F1E-5023-4603-A423-929DEEBAB4AB}" presName="childText" presStyleLbl="bgAcc1" presStyleIdx="1" presStyleCnt="3">
        <dgm:presLayoutVars>
          <dgm:bulletEnabled val="1"/>
        </dgm:presLayoutVars>
      </dgm:prSet>
      <dgm:spPr/>
    </dgm:pt>
    <dgm:pt modelId="{3A90EF47-8D83-441C-8F7A-3F01408F541C}" type="pres">
      <dgm:prSet presAssocID="{4A8FF146-BDA2-4E32-8393-120BFB23AF5A}" presName="Name13" presStyleLbl="parChTrans1D2" presStyleIdx="2" presStyleCnt="3"/>
      <dgm:spPr/>
    </dgm:pt>
    <dgm:pt modelId="{0FE5C639-8C0B-4979-923F-6AB611B505B1}" type="pres">
      <dgm:prSet presAssocID="{89785DF9-A661-4B2E-8CD1-E33DEA1F1B18}" presName="childText" presStyleLbl="bgAcc1" presStyleIdx="2" presStyleCnt="3">
        <dgm:presLayoutVars>
          <dgm:bulletEnabled val="1"/>
        </dgm:presLayoutVars>
      </dgm:prSet>
      <dgm:spPr/>
    </dgm:pt>
  </dgm:ptLst>
  <dgm:cxnLst>
    <dgm:cxn modelId="{7F6B4001-CD06-4BDE-92AE-EBF09ED10BB7}" srcId="{6DB16908-3BA5-447A-8626-34F6900D940D}" destId="{49118AD0-D29D-4FA3-A2A3-4D55C8EE9042}" srcOrd="0" destOrd="0" parTransId="{8ACF52DE-0B0C-43BD-B293-9B24F194E922}" sibTransId="{6A85566F-669C-48AD-A315-C64EAEF59B9F}"/>
    <dgm:cxn modelId="{4E1DFE1D-A449-4A58-AC64-D204A4F994CF}" srcId="{62D71751-190E-433F-B149-0919BDB794B4}" destId="{89785DF9-A661-4B2E-8CD1-E33DEA1F1B18}" srcOrd="1" destOrd="0" parTransId="{4A8FF146-BDA2-4E32-8393-120BFB23AF5A}" sibTransId="{AA2B489C-42C1-4A68-AC8A-FBA592FDAA22}"/>
    <dgm:cxn modelId="{6CE51A2E-E216-44FD-B2C3-190F60AFAA29}" srcId="{6DB16908-3BA5-447A-8626-34F6900D940D}" destId="{62D71751-190E-433F-B149-0919BDB794B4}" srcOrd="1" destOrd="0" parTransId="{FF0EB6CD-CDAB-4C3A-8A89-582A77E1A8E6}" sibTransId="{BA87CCDA-AA58-4D1C-8E50-83696F850766}"/>
    <dgm:cxn modelId="{9D3CBD33-5330-4885-85EC-7024212B9EEB}" type="presOf" srcId="{62D71751-190E-433F-B149-0919BDB794B4}" destId="{7A72CA03-7293-4451-B756-7469A6F7ABB4}" srcOrd="0" destOrd="0" presId="urn:microsoft.com/office/officeart/2005/8/layout/hierarchy3"/>
    <dgm:cxn modelId="{1A92D439-0515-4B26-A8F0-60E28F8AD80D}" type="presOf" srcId="{89785DF9-A661-4B2E-8CD1-E33DEA1F1B18}" destId="{0FE5C639-8C0B-4979-923F-6AB611B505B1}" srcOrd="0" destOrd="0" presId="urn:microsoft.com/office/officeart/2005/8/layout/hierarchy3"/>
    <dgm:cxn modelId="{7BB93865-C83C-4CDA-B633-06ADFC1F4983}" type="presOf" srcId="{4A8FF146-BDA2-4E32-8393-120BFB23AF5A}" destId="{3A90EF47-8D83-441C-8F7A-3F01408F541C}" srcOrd="0" destOrd="0" presId="urn:microsoft.com/office/officeart/2005/8/layout/hierarchy3"/>
    <dgm:cxn modelId="{58BFC06F-54A5-4F27-88D2-78CF755FA015}" type="presOf" srcId="{06A801B8-EEE4-4211-B4D4-D59A44384392}" destId="{EB3F3295-BC99-49D6-9175-C48749251CAF}" srcOrd="0" destOrd="0" presId="urn:microsoft.com/office/officeart/2005/8/layout/hierarchy3"/>
    <dgm:cxn modelId="{39B18B74-AA8F-4A2E-8F2B-1BEDE3628157}" type="presOf" srcId="{62D71751-190E-433F-B149-0919BDB794B4}" destId="{6DC8802B-56BB-4484-A6E4-016EC46CEC0D}" srcOrd="1" destOrd="0" presId="urn:microsoft.com/office/officeart/2005/8/layout/hierarchy3"/>
    <dgm:cxn modelId="{CFEDD57F-CB9B-4789-BF4B-4570E3FCC414}" type="presOf" srcId="{49118AD0-D29D-4FA3-A2A3-4D55C8EE9042}" destId="{AA15EA5D-079A-4A86-9CF9-2C15E34FB92D}" srcOrd="1" destOrd="0" presId="urn:microsoft.com/office/officeart/2005/8/layout/hierarchy3"/>
    <dgm:cxn modelId="{2139A9A0-B4CF-4B46-8298-1CF758B78702}" srcId="{49118AD0-D29D-4FA3-A2A3-4D55C8EE9042}" destId="{CCC72514-059D-4C12-A841-C1F111A569EC}" srcOrd="0" destOrd="0" parTransId="{960BE9F2-FDE4-48C3-BACE-AFD6C86577FF}" sibTransId="{EBD60165-1B83-4D02-AA51-C6568F859C3C}"/>
    <dgm:cxn modelId="{22EEDCA3-0234-4385-B3CF-490D592D74BE}" type="presOf" srcId="{6DB16908-3BA5-447A-8626-34F6900D940D}" destId="{C29C1294-8624-4F71-B6E5-D3288F247C12}" srcOrd="0" destOrd="0" presId="urn:microsoft.com/office/officeart/2005/8/layout/hierarchy3"/>
    <dgm:cxn modelId="{B5CB2EB5-3F3D-43CF-9D66-15C9D05683F5}" type="presOf" srcId="{74D77F1E-5023-4603-A423-929DEEBAB4AB}" destId="{ED6E2F36-DDA6-4CDE-B75E-CA0D92D3A3A9}" srcOrd="0" destOrd="0" presId="urn:microsoft.com/office/officeart/2005/8/layout/hierarchy3"/>
    <dgm:cxn modelId="{14E3C5D5-4D7D-4210-B95C-3F6F9EC0F357}" srcId="{62D71751-190E-433F-B149-0919BDB794B4}" destId="{74D77F1E-5023-4603-A423-929DEEBAB4AB}" srcOrd="0" destOrd="0" parTransId="{06A801B8-EEE4-4211-B4D4-D59A44384392}" sibTransId="{79D49739-D78E-47CD-84AF-7E77C48FA20E}"/>
    <dgm:cxn modelId="{BC936BD8-A9D6-4AA4-9FA0-0BD4B22C7616}" type="presOf" srcId="{CCC72514-059D-4C12-A841-C1F111A569EC}" destId="{94DAD7BD-61D8-4B01-A86F-CA4269BE15EC}" srcOrd="0" destOrd="0" presId="urn:microsoft.com/office/officeart/2005/8/layout/hierarchy3"/>
    <dgm:cxn modelId="{DB3BC4DD-483D-4D0D-B458-D84D8E2742DE}" type="presOf" srcId="{49118AD0-D29D-4FA3-A2A3-4D55C8EE9042}" destId="{76FD0681-426C-4A28-A6D5-7606173FFC2B}" srcOrd="0" destOrd="0" presId="urn:microsoft.com/office/officeart/2005/8/layout/hierarchy3"/>
    <dgm:cxn modelId="{CC1124F8-1F70-4503-B0BC-761F020B8EFE}" type="presOf" srcId="{960BE9F2-FDE4-48C3-BACE-AFD6C86577FF}" destId="{442A76F3-242F-46DD-AD0E-60B62395C34B}" srcOrd="0" destOrd="0" presId="urn:microsoft.com/office/officeart/2005/8/layout/hierarchy3"/>
    <dgm:cxn modelId="{B49D767E-992F-44EF-A335-483AB4882256}" type="presParOf" srcId="{C29C1294-8624-4F71-B6E5-D3288F247C12}" destId="{683A11D4-37ED-4B02-8C7D-AFCB07F0007C}" srcOrd="0" destOrd="0" presId="urn:microsoft.com/office/officeart/2005/8/layout/hierarchy3"/>
    <dgm:cxn modelId="{D3D8E2B4-186F-49DD-B988-AE83E23B9887}" type="presParOf" srcId="{683A11D4-37ED-4B02-8C7D-AFCB07F0007C}" destId="{CF0C1430-F27F-4751-9D98-9AB68ACA0088}" srcOrd="0" destOrd="0" presId="urn:microsoft.com/office/officeart/2005/8/layout/hierarchy3"/>
    <dgm:cxn modelId="{671A46FF-E0CC-4DE9-B859-7436E74D2E4D}" type="presParOf" srcId="{CF0C1430-F27F-4751-9D98-9AB68ACA0088}" destId="{76FD0681-426C-4A28-A6D5-7606173FFC2B}" srcOrd="0" destOrd="0" presId="urn:microsoft.com/office/officeart/2005/8/layout/hierarchy3"/>
    <dgm:cxn modelId="{3FD30C10-6FC3-48CE-9348-5D8D11665914}" type="presParOf" srcId="{CF0C1430-F27F-4751-9D98-9AB68ACA0088}" destId="{AA15EA5D-079A-4A86-9CF9-2C15E34FB92D}" srcOrd="1" destOrd="0" presId="urn:microsoft.com/office/officeart/2005/8/layout/hierarchy3"/>
    <dgm:cxn modelId="{ED97774B-93F9-4353-90B5-D27847650F4F}" type="presParOf" srcId="{683A11D4-37ED-4B02-8C7D-AFCB07F0007C}" destId="{1461201D-2FB0-4DFA-850A-005C8AE593DC}" srcOrd="1" destOrd="0" presId="urn:microsoft.com/office/officeart/2005/8/layout/hierarchy3"/>
    <dgm:cxn modelId="{5B390DE0-09AD-4E5A-AA9A-2E2BA53E5F26}" type="presParOf" srcId="{1461201D-2FB0-4DFA-850A-005C8AE593DC}" destId="{442A76F3-242F-46DD-AD0E-60B62395C34B}" srcOrd="0" destOrd="0" presId="urn:microsoft.com/office/officeart/2005/8/layout/hierarchy3"/>
    <dgm:cxn modelId="{9ACC322C-BF42-4DF5-BCE6-339315ECA0A5}" type="presParOf" srcId="{1461201D-2FB0-4DFA-850A-005C8AE593DC}" destId="{94DAD7BD-61D8-4B01-A86F-CA4269BE15EC}" srcOrd="1" destOrd="0" presId="urn:microsoft.com/office/officeart/2005/8/layout/hierarchy3"/>
    <dgm:cxn modelId="{9CE44DC9-4A25-49B7-8342-0D756DC8E339}" type="presParOf" srcId="{C29C1294-8624-4F71-B6E5-D3288F247C12}" destId="{77CE5E6A-8387-44DA-996E-B87E2694D616}" srcOrd="1" destOrd="0" presId="urn:microsoft.com/office/officeart/2005/8/layout/hierarchy3"/>
    <dgm:cxn modelId="{DD3BF88D-D7A0-48FD-82CE-947820770876}" type="presParOf" srcId="{77CE5E6A-8387-44DA-996E-B87E2694D616}" destId="{C84F79DD-039B-4E63-B3B9-3582713E7628}" srcOrd="0" destOrd="0" presId="urn:microsoft.com/office/officeart/2005/8/layout/hierarchy3"/>
    <dgm:cxn modelId="{6C5A426B-B47D-45F8-9114-69A08750F202}" type="presParOf" srcId="{C84F79DD-039B-4E63-B3B9-3582713E7628}" destId="{7A72CA03-7293-4451-B756-7469A6F7ABB4}" srcOrd="0" destOrd="0" presId="urn:microsoft.com/office/officeart/2005/8/layout/hierarchy3"/>
    <dgm:cxn modelId="{11B728E4-E555-48D3-9B02-2A0644A12579}" type="presParOf" srcId="{C84F79DD-039B-4E63-B3B9-3582713E7628}" destId="{6DC8802B-56BB-4484-A6E4-016EC46CEC0D}" srcOrd="1" destOrd="0" presId="urn:microsoft.com/office/officeart/2005/8/layout/hierarchy3"/>
    <dgm:cxn modelId="{697D7D58-2CFA-4E4F-88DB-CBAE9B7FB33B}" type="presParOf" srcId="{77CE5E6A-8387-44DA-996E-B87E2694D616}" destId="{30C92E09-4970-4890-85D1-1F1261C553A9}" srcOrd="1" destOrd="0" presId="urn:microsoft.com/office/officeart/2005/8/layout/hierarchy3"/>
    <dgm:cxn modelId="{9C9C4F2C-CF5A-4E31-B434-D28531C173CB}" type="presParOf" srcId="{30C92E09-4970-4890-85D1-1F1261C553A9}" destId="{EB3F3295-BC99-49D6-9175-C48749251CAF}" srcOrd="0" destOrd="0" presId="urn:microsoft.com/office/officeart/2005/8/layout/hierarchy3"/>
    <dgm:cxn modelId="{FA1C4F0D-1E2D-4329-AB8D-E59D6D44B4C6}" type="presParOf" srcId="{30C92E09-4970-4890-85D1-1F1261C553A9}" destId="{ED6E2F36-DDA6-4CDE-B75E-CA0D92D3A3A9}" srcOrd="1" destOrd="0" presId="urn:microsoft.com/office/officeart/2005/8/layout/hierarchy3"/>
    <dgm:cxn modelId="{F25FE704-8013-43A9-84E9-DC155DFB8E9E}" type="presParOf" srcId="{30C92E09-4970-4890-85D1-1F1261C553A9}" destId="{3A90EF47-8D83-441C-8F7A-3F01408F541C}" srcOrd="2" destOrd="0" presId="urn:microsoft.com/office/officeart/2005/8/layout/hierarchy3"/>
    <dgm:cxn modelId="{C4776ED9-DF23-413F-8BE7-F7DA7548103B}" type="presParOf" srcId="{30C92E09-4970-4890-85D1-1F1261C553A9}" destId="{0FE5C639-8C0B-4979-923F-6AB611B505B1}" srcOrd="3" destOrd="0" presId="urn:microsoft.com/office/officeart/2005/8/layout/hierarchy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40E84E4-1503-4793-8CFF-CB5A4D8914AE}" type="doc">
      <dgm:prSet loTypeId="urn:microsoft.com/office/officeart/2005/8/layout/process4" loCatId="process" qsTypeId="urn:microsoft.com/office/officeart/2005/8/quickstyle/simple1" qsCatId="simple" csTypeId="urn:microsoft.com/office/officeart/2005/8/colors/accent2_2" csCatId="accent2" phldr="1"/>
      <dgm:spPr/>
      <dgm:t>
        <a:bodyPr/>
        <a:lstStyle/>
        <a:p>
          <a:endParaRPr lang="en-US"/>
        </a:p>
      </dgm:t>
    </dgm:pt>
    <dgm:pt modelId="{87E1A76C-EF45-4EA9-8D23-603C876208E6}">
      <dgm:prSet phldrT="[Text]" custT="1"/>
      <dgm:spPr/>
      <dgm:t>
        <a:bodyPr/>
        <a:lstStyle/>
        <a:p>
          <a:r>
            <a:rPr lang="en-US" sz="2500" dirty="0"/>
            <a:t>Is there an AE?</a:t>
          </a:r>
        </a:p>
      </dgm:t>
    </dgm:pt>
    <dgm:pt modelId="{AA4AE3C3-C779-4B91-ABA5-6EC0EBC7EEC8}" type="parTrans" cxnId="{0DFD9F1F-78F6-4808-99B5-C4CA825E81E9}">
      <dgm:prSet/>
      <dgm:spPr/>
      <dgm:t>
        <a:bodyPr/>
        <a:lstStyle/>
        <a:p>
          <a:endParaRPr lang="en-US" sz="2500"/>
        </a:p>
      </dgm:t>
    </dgm:pt>
    <dgm:pt modelId="{382E5A9C-C77B-44B1-AC29-33E4DBA56A2A}" type="sibTrans" cxnId="{0DFD9F1F-78F6-4808-99B5-C4CA825E81E9}">
      <dgm:prSet/>
      <dgm:spPr/>
      <dgm:t>
        <a:bodyPr/>
        <a:lstStyle/>
        <a:p>
          <a:endParaRPr lang="en-US" sz="2500"/>
        </a:p>
      </dgm:t>
    </dgm:pt>
    <dgm:pt modelId="{C25ED9BA-179F-4D4B-8059-E6660EB6FA9F}">
      <dgm:prSet phldrT="[Text]" custT="1"/>
      <dgm:spPr/>
      <dgm:t>
        <a:bodyPr/>
        <a:lstStyle/>
        <a:p>
          <a:r>
            <a:rPr lang="en-US" sz="2500" dirty="0"/>
            <a:t>Chest pain, dyspnea</a:t>
          </a:r>
        </a:p>
      </dgm:t>
    </dgm:pt>
    <dgm:pt modelId="{DDF6D422-63C7-4F25-86C8-EE4860F27CE0}" type="parTrans" cxnId="{0598897B-7572-44FD-B0C9-934C423EB95F}">
      <dgm:prSet/>
      <dgm:spPr/>
      <dgm:t>
        <a:bodyPr/>
        <a:lstStyle/>
        <a:p>
          <a:endParaRPr lang="en-US" sz="2500"/>
        </a:p>
      </dgm:t>
    </dgm:pt>
    <dgm:pt modelId="{BAB7D1E0-5288-48DA-BDE8-9A5689437F46}" type="sibTrans" cxnId="{0598897B-7572-44FD-B0C9-934C423EB95F}">
      <dgm:prSet/>
      <dgm:spPr/>
      <dgm:t>
        <a:bodyPr/>
        <a:lstStyle/>
        <a:p>
          <a:endParaRPr lang="en-US" sz="2500"/>
        </a:p>
      </dgm:t>
    </dgm:pt>
    <dgm:pt modelId="{25C5EB5D-3B10-4822-AFCA-81828A7038FC}">
      <dgm:prSet phldrT="[Text]" custT="1"/>
      <dgm:spPr/>
      <dgm:t>
        <a:bodyPr/>
        <a:lstStyle/>
        <a:p>
          <a:r>
            <a:rPr lang="en-US" sz="2500" dirty="0"/>
            <a:t>What is the primary AE given the additional information (i.e., EKG findings) surrounding the events? </a:t>
          </a:r>
        </a:p>
      </dgm:t>
    </dgm:pt>
    <dgm:pt modelId="{8ECB54F4-88FA-4C6B-966C-07112CF535E6}" type="parTrans" cxnId="{6EB6C721-433D-4422-94B6-066373A7A688}">
      <dgm:prSet/>
      <dgm:spPr/>
      <dgm:t>
        <a:bodyPr/>
        <a:lstStyle/>
        <a:p>
          <a:endParaRPr lang="en-US" sz="2500"/>
        </a:p>
      </dgm:t>
    </dgm:pt>
    <dgm:pt modelId="{AA637410-CA73-4A5F-AE3A-7FEEF1227F55}" type="sibTrans" cxnId="{6EB6C721-433D-4422-94B6-066373A7A688}">
      <dgm:prSet/>
      <dgm:spPr/>
      <dgm:t>
        <a:bodyPr/>
        <a:lstStyle/>
        <a:p>
          <a:endParaRPr lang="en-US" sz="2500"/>
        </a:p>
      </dgm:t>
    </dgm:pt>
    <dgm:pt modelId="{84CB1361-E4C5-4BEA-B951-E4696693BF83}">
      <dgm:prSet phldrT="[Text]" custT="1"/>
      <dgm:spPr/>
      <dgm:t>
        <a:bodyPr/>
        <a:lstStyle/>
        <a:p>
          <a:r>
            <a:rPr lang="en-US" sz="2500" dirty="0"/>
            <a:t>Myocardial Infarction</a:t>
          </a:r>
        </a:p>
      </dgm:t>
    </dgm:pt>
    <dgm:pt modelId="{C9D1C451-9BA0-489F-AA2B-99B163EED686}" type="parTrans" cxnId="{EFB91BD0-02BB-4A4A-94D9-24DCCD6BB987}">
      <dgm:prSet/>
      <dgm:spPr/>
      <dgm:t>
        <a:bodyPr/>
        <a:lstStyle/>
        <a:p>
          <a:endParaRPr lang="en-US" sz="2500"/>
        </a:p>
      </dgm:t>
    </dgm:pt>
    <dgm:pt modelId="{A89E7574-28B5-48F1-8C72-98CD212CD228}" type="sibTrans" cxnId="{EFB91BD0-02BB-4A4A-94D9-24DCCD6BB987}">
      <dgm:prSet/>
      <dgm:spPr/>
      <dgm:t>
        <a:bodyPr/>
        <a:lstStyle/>
        <a:p>
          <a:endParaRPr lang="en-US" sz="2500"/>
        </a:p>
      </dgm:t>
    </dgm:pt>
    <dgm:pt modelId="{A6808822-469B-4D16-82E4-AA7547CBEB49}" type="pres">
      <dgm:prSet presAssocID="{640E84E4-1503-4793-8CFF-CB5A4D8914AE}" presName="Name0" presStyleCnt="0">
        <dgm:presLayoutVars>
          <dgm:dir/>
          <dgm:animLvl val="lvl"/>
          <dgm:resizeHandles val="exact"/>
        </dgm:presLayoutVars>
      </dgm:prSet>
      <dgm:spPr/>
    </dgm:pt>
    <dgm:pt modelId="{6E1C3088-CFF0-4D2F-AD1A-1679CA0D0019}" type="pres">
      <dgm:prSet presAssocID="{25C5EB5D-3B10-4822-AFCA-81828A7038FC}" presName="boxAndChildren" presStyleCnt="0"/>
      <dgm:spPr/>
    </dgm:pt>
    <dgm:pt modelId="{D1879DF7-8774-41F0-8184-73F70E83A515}" type="pres">
      <dgm:prSet presAssocID="{25C5EB5D-3B10-4822-AFCA-81828A7038FC}" presName="parentTextBox" presStyleLbl="node1" presStyleIdx="0" presStyleCnt="2"/>
      <dgm:spPr/>
    </dgm:pt>
    <dgm:pt modelId="{3202FCF6-52FE-4CB0-BD33-CDBF068499E7}" type="pres">
      <dgm:prSet presAssocID="{25C5EB5D-3B10-4822-AFCA-81828A7038FC}" presName="entireBox" presStyleLbl="node1" presStyleIdx="0" presStyleCnt="2"/>
      <dgm:spPr/>
    </dgm:pt>
    <dgm:pt modelId="{CF9ECCEF-A571-46E7-A8C5-F8A788F39909}" type="pres">
      <dgm:prSet presAssocID="{25C5EB5D-3B10-4822-AFCA-81828A7038FC}" presName="descendantBox" presStyleCnt="0"/>
      <dgm:spPr/>
    </dgm:pt>
    <dgm:pt modelId="{9A206C1A-13F7-4BF9-80B6-EDB57D7A2582}" type="pres">
      <dgm:prSet presAssocID="{84CB1361-E4C5-4BEA-B951-E4696693BF83}" presName="childTextBox" presStyleLbl="fgAccFollowNode1" presStyleIdx="0" presStyleCnt="2">
        <dgm:presLayoutVars>
          <dgm:bulletEnabled val="1"/>
        </dgm:presLayoutVars>
      </dgm:prSet>
      <dgm:spPr/>
    </dgm:pt>
    <dgm:pt modelId="{F5758663-72F0-46B2-BBC1-C16BEF296F3A}" type="pres">
      <dgm:prSet presAssocID="{382E5A9C-C77B-44B1-AC29-33E4DBA56A2A}" presName="sp" presStyleCnt="0"/>
      <dgm:spPr/>
    </dgm:pt>
    <dgm:pt modelId="{62A48FA5-3743-4CD0-8F8C-A4323955028F}" type="pres">
      <dgm:prSet presAssocID="{87E1A76C-EF45-4EA9-8D23-603C876208E6}" presName="arrowAndChildren" presStyleCnt="0"/>
      <dgm:spPr/>
    </dgm:pt>
    <dgm:pt modelId="{827017E2-ACAD-4199-9A12-38944DF75B81}" type="pres">
      <dgm:prSet presAssocID="{87E1A76C-EF45-4EA9-8D23-603C876208E6}" presName="parentTextArrow" presStyleLbl="node1" presStyleIdx="0" presStyleCnt="2"/>
      <dgm:spPr/>
    </dgm:pt>
    <dgm:pt modelId="{22453353-5456-4D72-BC7C-7282AD76C061}" type="pres">
      <dgm:prSet presAssocID="{87E1A76C-EF45-4EA9-8D23-603C876208E6}" presName="arrow" presStyleLbl="node1" presStyleIdx="1" presStyleCnt="2"/>
      <dgm:spPr/>
    </dgm:pt>
    <dgm:pt modelId="{C493DECA-B737-4F9D-B728-9F8640A8E714}" type="pres">
      <dgm:prSet presAssocID="{87E1A76C-EF45-4EA9-8D23-603C876208E6}" presName="descendantArrow" presStyleCnt="0"/>
      <dgm:spPr/>
    </dgm:pt>
    <dgm:pt modelId="{C65B7653-0AA1-48C0-BFF2-089DA9F7088A}" type="pres">
      <dgm:prSet presAssocID="{C25ED9BA-179F-4D4B-8059-E6660EB6FA9F}" presName="childTextArrow" presStyleLbl="fgAccFollowNode1" presStyleIdx="1" presStyleCnt="2">
        <dgm:presLayoutVars>
          <dgm:bulletEnabled val="1"/>
        </dgm:presLayoutVars>
      </dgm:prSet>
      <dgm:spPr/>
    </dgm:pt>
  </dgm:ptLst>
  <dgm:cxnLst>
    <dgm:cxn modelId="{175D1507-9608-4FFC-A7BE-85F9EFEF458C}" type="presOf" srcId="{25C5EB5D-3B10-4822-AFCA-81828A7038FC}" destId="{3202FCF6-52FE-4CB0-BD33-CDBF068499E7}" srcOrd="1" destOrd="0" presId="urn:microsoft.com/office/officeart/2005/8/layout/process4"/>
    <dgm:cxn modelId="{0DFD9F1F-78F6-4808-99B5-C4CA825E81E9}" srcId="{640E84E4-1503-4793-8CFF-CB5A4D8914AE}" destId="{87E1A76C-EF45-4EA9-8D23-603C876208E6}" srcOrd="0" destOrd="0" parTransId="{AA4AE3C3-C779-4B91-ABA5-6EC0EBC7EEC8}" sibTransId="{382E5A9C-C77B-44B1-AC29-33E4DBA56A2A}"/>
    <dgm:cxn modelId="{6EB6C721-433D-4422-94B6-066373A7A688}" srcId="{640E84E4-1503-4793-8CFF-CB5A4D8914AE}" destId="{25C5EB5D-3B10-4822-AFCA-81828A7038FC}" srcOrd="1" destOrd="0" parTransId="{8ECB54F4-88FA-4C6B-966C-07112CF535E6}" sibTransId="{AA637410-CA73-4A5F-AE3A-7FEEF1227F55}"/>
    <dgm:cxn modelId="{C697CC4F-567F-4A00-A677-F3A8C74E14E9}" type="presOf" srcId="{640E84E4-1503-4793-8CFF-CB5A4D8914AE}" destId="{A6808822-469B-4D16-82E4-AA7547CBEB49}" srcOrd="0" destOrd="0" presId="urn:microsoft.com/office/officeart/2005/8/layout/process4"/>
    <dgm:cxn modelId="{421C545A-8ADC-4B80-B0FC-E4FED0FE64F6}" type="presOf" srcId="{84CB1361-E4C5-4BEA-B951-E4696693BF83}" destId="{9A206C1A-13F7-4BF9-80B6-EDB57D7A2582}" srcOrd="0" destOrd="0" presId="urn:microsoft.com/office/officeart/2005/8/layout/process4"/>
    <dgm:cxn modelId="{0598897B-7572-44FD-B0C9-934C423EB95F}" srcId="{87E1A76C-EF45-4EA9-8D23-603C876208E6}" destId="{C25ED9BA-179F-4D4B-8059-E6660EB6FA9F}" srcOrd="0" destOrd="0" parTransId="{DDF6D422-63C7-4F25-86C8-EE4860F27CE0}" sibTransId="{BAB7D1E0-5288-48DA-BDE8-9A5689437F46}"/>
    <dgm:cxn modelId="{13C1BBCD-2103-4F9E-889C-B45CB809C7DC}" type="presOf" srcId="{C25ED9BA-179F-4D4B-8059-E6660EB6FA9F}" destId="{C65B7653-0AA1-48C0-BFF2-089DA9F7088A}" srcOrd="0" destOrd="0" presId="urn:microsoft.com/office/officeart/2005/8/layout/process4"/>
    <dgm:cxn modelId="{EFB91BD0-02BB-4A4A-94D9-24DCCD6BB987}" srcId="{25C5EB5D-3B10-4822-AFCA-81828A7038FC}" destId="{84CB1361-E4C5-4BEA-B951-E4696693BF83}" srcOrd="0" destOrd="0" parTransId="{C9D1C451-9BA0-489F-AA2B-99B163EED686}" sibTransId="{A89E7574-28B5-48F1-8C72-98CD212CD228}"/>
    <dgm:cxn modelId="{5072CED8-2180-4AF3-BD29-E183CE86FB7E}" type="presOf" srcId="{25C5EB5D-3B10-4822-AFCA-81828A7038FC}" destId="{D1879DF7-8774-41F0-8184-73F70E83A515}" srcOrd="0" destOrd="0" presId="urn:microsoft.com/office/officeart/2005/8/layout/process4"/>
    <dgm:cxn modelId="{BEAFEBE0-AD3F-4C9B-92C9-EC29DFD03B49}" type="presOf" srcId="{87E1A76C-EF45-4EA9-8D23-603C876208E6}" destId="{827017E2-ACAD-4199-9A12-38944DF75B81}" srcOrd="0" destOrd="0" presId="urn:microsoft.com/office/officeart/2005/8/layout/process4"/>
    <dgm:cxn modelId="{E00B2EF5-6CA3-4550-B39F-846280C240BF}" type="presOf" srcId="{87E1A76C-EF45-4EA9-8D23-603C876208E6}" destId="{22453353-5456-4D72-BC7C-7282AD76C061}" srcOrd="1" destOrd="0" presId="urn:microsoft.com/office/officeart/2005/8/layout/process4"/>
    <dgm:cxn modelId="{4B183637-9174-42A5-9372-A8B1EACE4271}" type="presParOf" srcId="{A6808822-469B-4D16-82E4-AA7547CBEB49}" destId="{6E1C3088-CFF0-4D2F-AD1A-1679CA0D0019}" srcOrd="0" destOrd="0" presId="urn:microsoft.com/office/officeart/2005/8/layout/process4"/>
    <dgm:cxn modelId="{73FD6267-382D-48F1-B938-CBDB75507B0C}" type="presParOf" srcId="{6E1C3088-CFF0-4D2F-AD1A-1679CA0D0019}" destId="{D1879DF7-8774-41F0-8184-73F70E83A515}" srcOrd="0" destOrd="0" presId="urn:microsoft.com/office/officeart/2005/8/layout/process4"/>
    <dgm:cxn modelId="{B879E4C0-D346-45B7-89E2-E7BE8F2B91C0}" type="presParOf" srcId="{6E1C3088-CFF0-4D2F-AD1A-1679CA0D0019}" destId="{3202FCF6-52FE-4CB0-BD33-CDBF068499E7}" srcOrd="1" destOrd="0" presId="urn:microsoft.com/office/officeart/2005/8/layout/process4"/>
    <dgm:cxn modelId="{B985CAEB-25ED-4D82-AF65-F8CDCC1FE424}" type="presParOf" srcId="{6E1C3088-CFF0-4D2F-AD1A-1679CA0D0019}" destId="{CF9ECCEF-A571-46E7-A8C5-F8A788F39909}" srcOrd="2" destOrd="0" presId="urn:microsoft.com/office/officeart/2005/8/layout/process4"/>
    <dgm:cxn modelId="{9DE528C3-865E-4E3F-85DD-CA49590B78F1}" type="presParOf" srcId="{CF9ECCEF-A571-46E7-A8C5-F8A788F39909}" destId="{9A206C1A-13F7-4BF9-80B6-EDB57D7A2582}" srcOrd="0" destOrd="0" presId="urn:microsoft.com/office/officeart/2005/8/layout/process4"/>
    <dgm:cxn modelId="{900C16B6-180A-4705-857E-A63E09302028}" type="presParOf" srcId="{A6808822-469B-4D16-82E4-AA7547CBEB49}" destId="{F5758663-72F0-46B2-BBC1-C16BEF296F3A}" srcOrd="1" destOrd="0" presId="urn:microsoft.com/office/officeart/2005/8/layout/process4"/>
    <dgm:cxn modelId="{62F9ADDC-6DDC-4C09-83CA-E1CEDB806521}" type="presParOf" srcId="{A6808822-469B-4D16-82E4-AA7547CBEB49}" destId="{62A48FA5-3743-4CD0-8F8C-A4323955028F}" srcOrd="2" destOrd="0" presId="urn:microsoft.com/office/officeart/2005/8/layout/process4"/>
    <dgm:cxn modelId="{B3CCF844-68F2-4529-99CC-0A8BFC41AE03}" type="presParOf" srcId="{62A48FA5-3743-4CD0-8F8C-A4323955028F}" destId="{827017E2-ACAD-4199-9A12-38944DF75B81}" srcOrd="0" destOrd="0" presId="urn:microsoft.com/office/officeart/2005/8/layout/process4"/>
    <dgm:cxn modelId="{D534D3DF-F6EA-444A-9F55-681D1B16F022}" type="presParOf" srcId="{62A48FA5-3743-4CD0-8F8C-A4323955028F}" destId="{22453353-5456-4D72-BC7C-7282AD76C061}" srcOrd="1" destOrd="0" presId="urn:microsoft.com/office/officeart/2005/8/layout/process4"/>
    <dgm:cxn modelId="{CB0E6DEA-08BD-415C-9E03-318817EA4858}" type="presParOf" srcId="{62A48FA5-3743-4CD0-8F8C-A4323955028F}" destId="{C493DECA-B737-4F9D-B728-9F8640A8E714}" srcOrd="2" destOrd="0" presId="urn:microsoft.com/office/officeart/2005/8/layout/process4"/>
    <dgm:cxn modelId="{A12DA7F8-DF2B-4776-90D8-B28D5A4FB4C0}" type="presParOf" srcId="{C493DECA-B737-4F9D-B728-9F8640A8E714}" destId="{C65B7653-0AA1-48C0-BFF2-089DA9F7088A}"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49244FC-8BCD-4D57-8ABB-75984186FD34}" type="doc">
      <dgm:prSet loTypeId="urn:microsoft.com/office/officeart/2005/8/layout/process4" loCatId="process" qsTypeId="urn:microsoft.com/office/officeart/2005/8/quickstyle/simple1" qsCatId="simple" csTypeId="urn:microsoft.com/office/officeart/2005/8/colors/accent2_2" csCatId="accent2" phldr="1"/>
      <dgm:spPr/>
      <dgm:t>
        <a:bodyPr/>
        <a:lstStyle/>
        <a:p>
          <a:endParaRPr lang="en-US"/>
        </a:p>
      </dgm:t>
    </dgm:pt>
    <dgm:pt modelId="{F884CEA8-8049-46F6-B8BE-45F1C432BE7F}">
      <dgm:prSet phldrT="[Text]" custT="1"/>
      <dgm:spPr/>
      <dgm:t>
        <a:bodyPr/>
        <a:lstStyle/>
        <a:p>
          <a:r>
            <a:rPr lang="en-US" sz="2500" dirty="0"/>
            <a:t>How many primary AEs are there?</a:t>
          </a:r>
        </a:p>
      </dgm:t>
    </dgm:pt>
    <dgm:pt modelId="{AE5FB24D-844C-469D-9D61-92F1CB9AB3F0}" type="parTrans" cxnId="{2F964852-7191-45D0-82D5-033D26F441FA}">
      <dgm:prSet/>
      <dgm:spPr/>
      <dgm:t>
        <a:bodyPr/>
        <a:lstStyle/>
        <a:p>
          <a:endParaRPr lang="en-US" sz="2500"/>
        </a:p>
      </dgm:t>
    </dgm:pt>
    <dgm:pt modelId="{2EB99231-BECF-4596-9991-CF257C521C41}" type="sibTrans" cxnId="{2F964852-7191-45D0-82D5-033D26F441FA}">
      <dgm:prSet/>
      <dgm:spPr/>
      <dgm:t>
        <a:bodyPr/>
        <a:lstStyle/>
        <a:p>
          <a:endParaRPr lang="en-US" sz="2500"/>
        </a:p>
      </dgm:t>
    </dgm:pt>
    <dgm:pt modelId="{C00B00E2-70C1-4274-84E6-61C8D93BE82C}">
      <dgm:prSet phldrT="[Text]" custT="1"/>
      <dgm:spPr/>
      <dgm:t>
        <a:bodyPr/>
        <a:lstStyle/>
        <a:p>
          <a:r>
            <a:rPr lang="en-US" sz="2500" dirty="0"/>
            <a:t>Acute renal failure, gastroesophageal reflux</a:t>
          </a:r>
        </a:p>
      </dgm:t>
    </dgm:pt>
    <dgm:pt modelId="{7C5DBDC4-A229-420B-8F6B-1368E3E6DDE1}" type="parTrans" cxnId="{FB8DB0F3-63B6-4F95-9EF3-F01EC5642401}">
      <dgm:prSet/>
      <dgm:spPr/>
      <dgm:t>
        <a:bodyPr/>
        <a:lstStyle/>
        <a:p>
          <a:endParaRPr lang="en-US" sz="2500"/>
        </a:p>
      </dgm:t>
    </dgm:pt>
    <dgm:pt modelId="{0523EDAB-3DAD-4204-AB02-A4A37F82EEDD}" type="sibTrans" cxnId="{FB8DB0F3-63B6-4F95-9EF3-F01EC5642401}">
      <dgm:prSet/>
      <dgm:spPr/>
      <dgm:t>
        <a:bodyPr/>
        <a:lstStyle/>
        <a:p>
          <a:endParaRPr lang="en-US" sz="2500"/>
        </a:p>
      </dgm:t>
    </dgm:pt>
    <dgm:pt modelId="{52E74FD3-C3AD-46B9-8CA8-F4EF85A758B1}">
      <dgm:prSet phldrT="[Text]" custT="1"/>
      <dgm:spPr/>
      <dgm:t>
        <a:bodyPr/>
        <a:lstStyle/>
        <a:p>
          <a:r>
            <a:rPr lang="en-US" sz="2500" b="0" dirty="0"/>
            <a:t>Events that are not clearly associated with the primary AE should be reported as separate events</a:t>
          </a:r>
          <a:endParaRPr lang="en-US" sz="2500" dirty="0"/>
        </a:p>
      </dgm:t>
    </dgm:pt>
    <dgm:pt modelId="{D351B31B-6749-44F9-B243-8031ADB44E76}" type="parTrans" cxnId="{623776E3-CB5F-48FD-AE93-1EB270073254}">
      <dgm:prSet/>
      <dgm:spPr/>
      <dgm:t>
        <a:bodyPr/>
        <a:lstStyle/>
        <a:p>
          <a:endParaRPr lang="en-US" sz="2500"/>
        </a:p>
      </dgm:t>
    </dgm:pt>
    <dgm:pt modelId="{BD3841A6-7B16-4D0E-AFB1-6887BFDCBAD1}" type="sibTrans" cxnId="{623776E3-CB5F-48FD-AE93-1EB270073254}">
      <dgm:prSet/>
      <dgm:spPr/>
      <dgm:t>
        <a:bodyPr/>
        <a:lstStyle/>
        <a:p>
          <a:endParaRPr lang="en-US" sz="2500"/>
        </a:p>
      </dgm:t>
    </dgm:pt>
    <dgm:pt modelId="{FAC299B4-BE09-4055-915C-FD5A681472F2}">
      <dgm:prSet phldrT="[Text]" custT="1"/>
      <dgm:spPr/>
      <dgm:t>
        <a:bodyPr/>
        <a:lstStyle/>
        <a:p>
          <a:r>
            <a:rPr lang="en-US" sz="2500" dirty="0"/>
            <a:t>Acute renal failure</a:t>
          </a:r>
        </a:p>
      </dgm:t>
    </dgm:pt>
    <dgm:pt modelId="{52AA21F2-AD1D-4CB1-960E-99334A59CC3F}" type="parTrans" cxnId="{B3D55E31-BD9C-4A9A-AFE3-C9C401D3207E}">
      <dgm:prSet/>
      <dgm:spPr/>
      <dgm:t>
        <a:bodyPr/>
        <a:lstStyle/>
        <a:p>
          <a:endParaRPr lang="en-US" sz="2500"/>
        </a:p>
      </dgm:t>
    </dgm:pt>
    <dgm:pt modelId="{D8E43D3E-5D5D-4111-B4F3-5B02C77B5006}" type="sibTrans" cxnId="{B3D55E31-BD9C-4A9A-AFE3-C9C401D3207E}">
      <dgm:prSet/>
      <dgm:spPr/>
      <dgm:t>
        <a:bodyPr/>
        <a:lstStyle/>
        <a:p>
          <a:endParaRPr lang="en-US" sz="2500"/>
        </a:p>
      </dgm:t>
    </dgm:pt>
    <dgm:pt modelId="{3290AC29-2B5B-43BE-A643-3BB97A5EDDFB}">
      <dgm:prSet phldrT="[Text]" custT="1"/>
      <dgm:spPr/>
      <dgm:t>
        <a:bodyPr/>
        <a:lstStyle/>
        <a:p>
          <a:r>
            <a:rPr lang="en-US" sz="2500" dirty="0"/>
            <a:t>Gastroesophageal reflux</a:t>
          </a:r>
        </a:p>
      </dgm:t>
    </dgm:pt>
    <dgm:pt modelId="{A0744D73-158E-4D81-A6FC-843F753914B2}" type="parTrans" cxnId="{3562A42A-3612-4CFB-8440-8314B044C68E}">
      <dgm:prSet/>
      <dgm:spPr/>
      <dgm:t>
        <a:bodyPr/>
        <a:lstStyle/>
        <a:p>
          <a:endParaRPr lang="en-US" sz="2500"/>
        </a:p>
      </dgm:t>
    </dgm:pt>
    <dgm:pt modelId="{352ED7A6-EB44-4639-8478-00E027844A46}" type="sibTrans" cxnId="{3562A42A-3612-4CFB-8440-8314B044C68E}">
      <dgm:prSet/>
      <dgm:spPr/>
      <dgm:t>
        <a:bodyPr/>
        <a:lstStyle/>
        <a:p>
          <a:endParaRPr lang="en-US" sz="2500"/>
        </a:p>
      </dgm:t>
    </dgm:pt>
    <dgm:pt modelId="{E8DF200F-2D27-4CC2-B900-1427B59F0532}" type="pres">
      <dgm:prSet presAssocID="{949244FC-8BCD-4D57-8ABB-75984186FD34}" presName="Name0" presStyleCnt="0">
        <dgm:presLayoutVars>
          <dgm:dir/>
          <dgm:animLvl val="lvl"/>
          <dgm:resizeHandles val="exact"/>
        </dgm:presLayoutVars>
      </dgm:prSet>
      <dgm:spPr/>
    </dgm:pt>
    <dgm:pt modelId="{916AA487-275B-4844-AEAC-52346F6D76AD}" type="pres">
      <dgm:prSet presAssocID="{52E74FD3-C3AD-46B9-8CA8-F4EF85A758B1}" presName="boxAndChildren" presStyleCnt="0"/>
      <dgm:spPr/>
    </dgm:pt>
    <dgm:pt modelId="{2E96CBA1-E248-4DD8-AB62-7153803DB1EB}" type="pres">
      <dgm:prSet presAssocID="{52E74FD3-C3AD-46B9-8CA8-F4EF85A758B1}" presName="parentTextBox" presStyleLbl="node1" presStyleIdx="0" presStyleCnt="2"/>
      <dgm:spPr/>
    </dgm:pt>
    <dgm:pt modelId="{7715D4BA-A403-4A3B-8F31-7F855F7402F7}" type="pres">
      <dgm:prSet presAssocID="{52E74FD3-C3AD-46B9-8CA8-F4EF85A758B1}" presName="entireBox" presStyleLbl="node1" presStyleIdx="0" presStyleCnt="2"/>
      <dgm:spPr/>
    </dgm:pt>
    <dgm:pt modelId="{961FF780-814A-4087-9951-61CAFEFDD663}" type="pres">
      <dgm:prSet presAssocID="{52E74FD3-C3AD-46B9-8CA8-F4EF85A758B1}" presName="descendantBox" presStyleCnt="0"/>
      <dgm:spPr/>
    </dgm:pt>
    <dgm:pt modelId="{5B074991-6EB1-42D3-98F9-50486F266013}" type="pres">
      <dgm:prSet presAssocID="{FAC299B4-BE09-4055-915C-FD5A681472F2}" presName="childTextBox" presStyleLbl="fgAccFollowNode1" presStyleIdx="0" presStyleCnt="3">
        <dgm:presLayoutVars>
          <dgm:bulletEnabled val="1"/>
        </dgm:presLayoutVars>
      </dgm:prSet>
      <dgm:spPr/>
    </dgm:pt>
    <dgm:pt modelId="{C9E1F284-3706-4284-AF6E-8AC19CC17663}" type="pres">
      <dgm:prSet presAssocID="{3290AC29-2B5B-43BE-A643-3BB97A5EDDFB}" presName="childTextBox" presStyleLbl="fgAccFollowNode1" presStyleIdx="1" presStyleCnt="3">
        <dgm:presLayoutVars>
          <dgm:bulletEnabled val="1"/>
        </dgm:presLayoutVars>
      </dgm:prSet>
      <dgm:spPr/>
    </dgm:pt>
    <dgm:pt modelId="{5066B2AF-39AE-455C-8142-D21896DDAE34}" type="pres">
      <dgm:prSet presAssocID="{2EB99231-BECF-4596-9991-CF257C521C41}" presName="sp" presStyleCnt="0"/>
      <dgm:spPr/>
    </dgm:pt>
    <dgm:pt modelId="{4A1B63B3-A5D8-4598-B2C6-B771DAC0AFD0}" type="pres">
      <dgm:prSet presAssocID="{F884CEA8-8049-46F6-B8BE-45F1C432BE7F}" presName="arrowAndChildren" presStyleCnt="0"/>
      <dgm:spPr/>
    </dgm:pt>
    <dgm:pt modelId="{19B033BC-AC81-49FD-837F-1DA87F024EA1}" type="pres">
      <dgm:prSet presAssocID="{F884CEA8-8049-46F6-B8BE-45F1C432BE7F}" presName="parentTextArrow" presStyleLbl="node1" presStyleIdx="0" presStyleCnt="2"/>
      <dgm:spPr/>
    </dgm:pt>
    <dgm:pt modelId="{7A20A53B-B355-4D15-86EC-01BB6D17D081}" type="pres">
      <dgm:prSet presAssocID="{F884CEA8-8049-46F6-B8BE-45F1C432BE7F}" presName="arrow" presStyleLbl="node1" presStyleIdx="1" presStyleCnt="2"/>
      <dgm:spPr/>
    </dgm:pt>
    <dgm:pt modelId="{5F8F3740-3E33-4AE4-8075-95D2128DB59E}" type="pres">
      <dgm:prSet presAssocID="{F884CEA8-8049-46F6-B8BE-45F1C432BE7F}" presName="descendantArrow" presStyleCnt="0"/>
      <dgm:spPr/>
    </dgm:pt>
    <dgm:pt modelId="{AA15EA12-B7EC-499B-99D0-DF862565D1E4}" type="pres">
      <dgm:prSet presAssocID="{C00B00E2-70C1-4274-84E6-61C8D93BE82C}" presName="childTextArrow" presStyleLbl="fgAccFollowNode1" presStyleIdx="2" presStyleCnt="3">
        <dgm:presLayoutVars>
          <dgm:bulletEnabled val="1"/>
        </dgm:presLayoutVars>
      </dgm:prSet>
      <dgm:spPr/>
    </dgm:pt>
  </dgm:ptLst>
  <dgm:cxnLst>
    <dgm:cxn modelId="{A8B71222-F176-4147-94F7-C8735F5E5C88}" type="presOf" srcId="{949244FC-8BCD-4D57-8ABB-75984186FD34}" destId="{E8DF200F-2D27-4CC2-B900-1427B59F0532}" srcOrd="0" destOrd="0" presId="urn:microsoft.com/office/officeart/2005/8/layout/process4"/>
    <dgm:cxn modelId="{C54EC022-DA3D-458D-B3C3-00E53EA1CD17}" type="presOf" srcId="{52E74FD3-C3AD-46B9-8CA8-F4EF85A758B1}" destId="{2E96CBA1-E248-4DD8-AB62-7153803DB1EB}" srcOrd="0" destOrd="0" presId="urn:microsoft.com/office/officeart/2005/8/layout/process4"/>
    <dgm:cxn modelId="{3562A42A-3612-4CFB-8440-8314B044C68E}" srcId="{52E74FD3-C3AD-46B9-8CA8-F4EF85A758B1}" destId="{3290AC29-2B5B-43BE-A643-3BB97A5EDDFB}" srcOrd="1" destOrd="0" parTransId="{A0744D73-158E-4D81-A6FC-843F753914B2}" sibTransId="{352ED7A6-EB44-4639-8478-00E027844A46}"/>
    <dgm:cxn modelId="{B3D55E31-BD9C-4A9A-AFE3-C9C401D3207E}" srcId="{52E74FD3-C3AD-46B9-8CA8-F4EF85A758B1}" destId="{FAC299B4-BE09-4055-915C-FD5A681472F2}" srcOrd="0" destOrd="0" parTransId="{52AA21F2-AD1D-4CB1-960E-99334A59CC3F}" sibTransId="{D8E43D3E-5D5D-4111-B4F3-5B02C77B5006}"/>
    <dgm:cxn modelId="{1DC5805D-C581-42E0-8C91-0BAA72958FB7}" type="presOf" srcId="{FAC299B4-BE09-4055-915C-FD5A681472F2}" destId="{5B074991-6EB1-42D3-98F9-50486F266013}" srcOrd="0" destOrd="0" presId="urn:microsoft.com/office/officeart/2005/8/layout/process4"/>
    <dgm:cxn modelId="{2F964852-7191-45D0-82D5-033D26F441FA}" srcId="{949244FC-8BCD-4D57-8ABB-75984186FD34}" destId="{F884CEA8-8049-46F6-B8BE-45F1C432BE7F}" srcOrd="0" destOrd="0" parTransId="{AE5FB24D-844C-469D-9D61-92F1CB9AB3F0}" sibTransId="{2EB99231-BECF-4596-9991-CF257C521C41}"/>
    <dgm:cxn modelId="{BCC47257-F003-4335-84C6-2161F0E2655B}" type="presOf" srcId="{C00B00E2-70C1-4274-84E6-61C8D93BE82C}" destId="{AA15EA12-B7EC-499B-99D0-DF862565D1E4}" srcOrd="0" destOrd="0" presId="urn:microsoft.com/office/officeart/2005/8/layout/process4"/>
    <dgm:cxn modelId="{12A39882-1BE8-43DE-9D8D-9FC18920ECF0}" type="presOf" srcId="{F884CEA8-8049-46F6-B8BE-45F1C432BE7F}" destId="{7A20A53B-B355-4D15-86EC-01BB6D17D081}" srcOrd="1" destOrd="0" presId="urn:microsoft.com/office/officeart/2005/8/layout/process4"/>
    <dgm:cxn modelId="{5A51AD8A-9598-419B-8A72-873F2CE38302}" type="presOf" srcId="{3290AC29-2B5B-43BE-A643-3BB97A5EDDFB}" destId="{C9E1F284-3706-4284-AF6E-8AC19CC17663}" srcOrd="0" destOrd="0" presId="urn:microsoft.com/office/officeart/2005/8/layout/process4"/>
    <dgm:cxn modelId="{3BD0F2D9-9E53-4F81-AE30-3DCB0A0456DA}" type="presOf" srcId="{F884CEA8-8049-46F6-B8BE-45F1C432BE7F}" destId="{19B033BC-AC81-49FD-837F-1DA87F024EA1}" srcOrd="0" destOrd="0" presId="urn:microsoft.com/office/officeart/2005/8/layout/process4"/>
    <dgm:cxn modelId="{AB9993DB-4C8F-43C8-A675-D0002B27873E}" type="presOf" srcId="{52E74FD3-C3AD-46B9-8CA8-F4EF85A758B1}" destId="{7715D4BA-A403-4A3B-8F31-7F855F7402F7}" srcOrd="1" destOrd="0" presId="urn:microsoft.com/office/officeart/2005/8/layout/process4"/>
    <dgm:cxn modelId="{623776E3-CB5F-48FD-AE93-1EB270073254}" srcId="{949244FC-8BCD-4D57-8ABB-75984186FD34}" destId="{52E74FD3-C3AD-46B9-8CA8-F4EF85A758B1}" srcOrd="1" destOrd="0" parTransId="{D351B31B-6749-44F9-B243-8031ADB44E76}" sibTransId="{BD3841A6-7B16-4D0E-AFB1-6887BFDCBAD1}"/>
    <dgm:cxn modelId="{FB8DB0F3-63B6-4F95-9EF3-F01EC5642401}" srcId="{F884CEA8-8049-46F6-B8BE-45F1C432BE7F}" destId="{C00B00E2-70C1-4274-84E6-61C8D93BE82C}" srcOrd="0" destOrd="0" parTransId="{7C5DBDC4-A229-420B-8F6B-1368E3E6DDE1}" sibTransId="{0523EDAB-3DAD-4204-AB02-A4A37F82EEDD}"/>
    <dgm:cxn modelId="{05B134CB-CB63-4D6E-ADA0-02DB72B73020}" type="presParOf" srcId="{E8DF200F-2D27-4CC2-B900-1427B59F0532}" destId="{916AA487-275B-4844-AEAC-52346F6D76AD}" srcOrd="0" destOrd="0" presId="urn:microsoft.com/office/officeart/2005/8/layout/process4"/>
    <dgm:cxn modelId="{A629C0D8-4ACD-4D9A-B36D-2FC710E1E2BD}" type="presParOf" srcId="{916AA487-275B-4844-AEAC-52346F6D76AD}" destId="{2E96CBA1-E248-4DD8-AB62-7153803DB1EB}" srcOrd="0" destOrd="0" presId="urn:microsoft.com/office/officeart/2005/8/layout/process4"/>
    <dgm:cxn modelId="{67BD5820-00BF-4E79-990F-0F7A46A174E4}" type="presParOf" srcId="{916AA487-275B-4844-AEAC-52346F6D76AD}" destId="{7715D4BA-A403-4A3B-8F31-7F855F7402F7}" srcOrd="1" destOrd="0" presId="urn:microsoft.com/office/officeart/2005/8/layout/process4"/>
    <dgm:cxn modelId="{FF206557-5A84-433A-8C67-28E4DACF41F2}" type="presParOf" srcId="{916AA487-275B-4844-AEAC-52346F6D76AD}" destId="{961FF780-814A-4087-9951-61CAFEFDD663}" srcOrd="2" destOrd="0" presId="urn:microsoft.com/office/officeart/2005/8/layout/process4"/>
    <dgm:cxn modelId="{82F45E23-649D-4655-9E5D-CA564EE8F986}" type="presParOf" srcId="{961FF780-814A-4087-9951-61CAFEFDD663}" destId="{5B074991-6EB1-42D3-98F9-50486F266013}" srcOrd="0" destOrd="0" presId="urn:microsoft.com/office/officeart/2005/8/layout/process4"/>
    <dgm:cxn modelId="{E8C9C5C0-F4A6-4B0C-AE5F-4D91A490404C}" type="presParOf" srcId="{961FF780-814A-4087-9951-61CAFEFDD663}" destId="{C9E1F284-3706-4284-AF6E-8AC19CC17663}" srcOrd="1" destOrd="0" presId="urn:microsoft.com/office/officeart/2005/8/layout/process4"/>
    <dgm:cxn modelId="{1A8749EC-B588-41F4-AA20-86735CAB2A06}" type="presParOf" srcId="{E8DF200F-2D27-4CC2-B900-1427B59F0532}" destId="{5066B2AF-39AE-455C-8142-D21896DDAE34}" srcOrd="1" destOrd="0" presId="urn:microsoft.com/office/officeart/2005/8/layout/process4"/>
    <dgm:cxn modelId="{C7A4A9E0-43B5-4B49-901E-F3D12B0D3742}" type="presParOf" srcId="{E8DF200F-2D27-4CC2-B900-1427B59F0532}" destId="{4A1B63B3-A5D8-4598-B2C6-B771DAC0AFD0}" srcOrd="2" destOrd="0" presId="urn:microsoft.com/office/officeart/2005/8/layout/process4"/>
    <dgm:cxn modelId="{F230CA00-8329-46D0-A2E7-561F0B10C997}" type="presParOf" srcId="{4A1B63B3-A5D8-4598-B2C6-B771DAC0AFD0}" destId="{19B033BC-AC81-49FD-837F-1DA87F024EA1}" srcOrd="0" destOrd="0" presId="urn:microsoft.com/office/officeart/2005/8/layout/process4"/>
    <dgm:cxn modelId="{7F626E00-1625-4AFB-8817-6CBDE30DD538}" type="presParOf" srcId="{4A1B63B3-A5D8-4598-B2C6-B771DAC0AFD0}" destId="{7A20A53B-B355-4D15-86EC-01BB6D17D081}" srcOrd="1" destOrd="0" presId="urn:microsoft.com/office/officeart/2005/8/layout/process4"/>
    <dgm:cxn modelId="{65D16D6E-6E76-4C34-9B71-57D0A2850495}" type="presParOf" srcId="{4A1B63B3-A5D8-4598-B2C6-B771DAC0AFD0}" destId="{5F8F3740-3E33-4AE4-8075-95D2128DB59E}" srcOrd="2" destOrd="0" presId="urn:microsoft.com/office/officeart/2005/8/layout/process4"/>
    <dgm:cxn modelId="{B1EA861B-1522-40DD-AEC2-3FBBFCFE228E}" type="presParOf" srcId="{5F8F3740-3E33-4AE4-8075-95D2128DB59E}" destId="{AA15EA12-B7EC-499B-99D0-DF862565D1E4}"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FD0681-426C-4A28-A6D5-7606173FFC2B}">
      <dsp:nvSpPr>
        <dsp:cNvPr id="0" name=""/>
        <dsp:cNvSpPr/>
      </dsp:nvSpPr>
      <dsp:spPr>
        <a:xfrm>
          <a:off x="1176374" y="1352"/>
          <a:ext cx="2611933" cy="1305966"/>
        </a:xfrm>
        <a:prstGeom prst="roundRect">
          <a:avLst>
            <a:gd name="adj" fmla="val 10000"/>
          </a:avLst>
        </a:prstGeom>
        <a:solidFill>
          <a:schemeClr val="accent2">
            <a:shade val="8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0965" tIns="67310" rIns="100965" bIns="67310" numCol="1" spcCol="1270" anchor="ctr" anchorCtr="0">
          <a:noAutofit/>
        </a:bodyPr>
        <a:lstStyle/>
        <a:p>
          <a:pPr marL="0" lvl="0" indent="0" algn="ctr" defTabSz="2355850">
            <a:lnSpc>
              <a:spcPct val="90000"/>
            </a:lnSpc>
            <a:spcBef>
              <a:spcPct val="0"/>
            </a:spcBef>
            <a:spcAft>
              <a:spcPct val="35000"/>
            </a:spcAft>
            <a:buNone/>
          </a:pPr>
          <a:r>
            <a:rPr lang="en-US" sz="5300" kern="1200" dirty="0"/>
            <a:t>SAE</a:t>
          </a:r>
        </a:p>
      </dsp:txBody>
      <dsp:txXfrm>
        <a:off x="1214624" y="39602"/>
        <a:ext cx="2535433" cy="1229466"/>
      </dsp:txXfrm>
    </dsp:sp>
    <dsp:sp modelId="{442A76F3-242F-46DD-AD0E-60B62395C34B}">
      <dsp:nvSpPr>
        <dsp:cNvPr id="0" name=""/>
        <dsp:cNvSpPr/>
      </dsp:nvSpPr>
      <dsp:spPr>
        <a:xfrm>
          <a:off x="1437568" y="1307318"/>
          <a:ext cx="261193" cy="979475"/>
        </a:xfrm>
        <a:custGeom>
          <a:avLst/>
          <a:gdLst/>
          <a:ahLst/>
          <a:cxnLst/>
          <a:rect l="0" t="0" r="0" b="0"/>
          <a:pathLst>
            <a:path>
              <a:moveTo>
                <a:pt x="0" y="0"/>
              </a:moveTo>
              <a:lnTo>
                <a:pt x="0" y="979475"/>
              </a:lnTo>
              <a:lnTo>
                <a:pt x="261193" y="979475"/>
              </a:lnTo>
            </a:path>
          </a:pathLst>
        </a:custGeom>
        <a:noFill/>
        <a:ln w="25400" cap="flat" cmpd="sng" algn="ctr">
          <a:solidFill>
            <a:schemeClr val="accent2">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DAD7BD-61D8-4B01-A86F-CA4269BE15EC}">
      <dsp:nvSpPr>
        <dsp:cNvPr id="0" name=""/>
        <dsp:cNvSpPr/>
      </dsp:nvSpPr>
      <dsp:spPr>
        <a:xfrm>
          <a:off x="1698761" y="1633810"/>
          <a:ext cx="2089546" cy="1305966"/>
        </a:xfrm>
        <a:prstGeom prst="roundRect">
          <a:avLst>
            <a:gd name="adj" fmla="val 10000"/>
          </a:avLst>
        </a:prstGeom>
        <a:solidFill>
          <a:schemeClr val="lt1">
            <a:alpha val="9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kern="1200" dirty="0"/>
            <a:t>Sponsor</a:t>
          </a:r>
        </a:p>
      </dsp:txBody>
      <dsp:txXfrm>
        <a:off x="1737011" y="1672060"/>
        <a:ext cx="2013046" cy="1229466"/>
      </dsp:txXfrm>
    </dsp:sp>
    <dsp:sp modelId="{7A72CA03-7293-4451-B756-7469A6F7ABB4}">
      <dsp:nvSpPr>
        <dsp:cNvPr id="0" name=""/>
        <dsp:cNvSpPr/>
      </dsp:nvSpPr>
      <dsp:spPr>
        <a:xfrm>
          <a:off x="4441291" y="1352"/>
          <a:ext cx="2611933" cy="1305966"/>
        </a:xfrm>
        <a:prstGeom prst="roundRect">
          <a:avLst>
            <a:gd name="adj" fmla="val 10000"/>
          </a:avLst>
        </a:prstGeom>
        <a:solidFill>
          <a:schemeClr val="accent2">
            <a:shade val="80000"/>
            <a:hueOff val="0"/>
            <a:satOff val="-28019"/>
            <a:lumOff val="31752"/>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0965" tIns="67310" rIns="100965" bIns="67310" numCol="1" spcCol="1270" anchor="ctr" anchorCtr="0">
          <a:noAutofit/>
        </a:bodyPr>
        <a:lstStyle/>
        <a:p>
          <a:pPr marL="0" lvl="0" indent="0" algn="ctr" defTabSz="2355850">
            <a:lnSpc>
              <a:spcPct val="90000"/>
            </a:lnSpc>
            <a:spcBef>
              <a:spcPct val="0"/>
            </a:spcBef>
            <a:spcAft>
              <a:spcPct val="35000"/>
            </a:spcAft>
            <a:buNone/>
          </a:pPr>
          <a:r>
            <a:rPr lang="en-US" sz="5300" kern="1200" dirty="0"/>
            <a:t>SUSAR</a:t>
          </a:r>
        </a:p>
      </dsp:txBody>
      <dsp:txXfrm>
        <a:off x="4479541" y="39602"/>
        <a:ext cx="2535433" cy="1229466"/>
      </dsp:txXfrm>
    </dsp:sp>
    <dsp:sp modelId="{EB3F3295-BC99-49D6-9175-C48749251CAF}">
      <dsp:nvSpPr>
        <dsp:cNvPr id="0" name=""/>
        <dsp:cNvSpPr/>
      </dsp:nvSpPr>
      <dsp:spPr>
        <a:xfrm>
          <a:off x="4702485" y="1307318"/>
          <a:ext cx="261193" cy="979475"/>
        </a:xfrm>
        <a:custGeom>
          <a:avLst/>
          <a:gdLst/>
          <a:ahLst/>
          <a:cxnLst/>
          <a:rect l="0" t="0" r="0" b="0"/>
          <a:pathLst>
            <a:path>
              <a:moveTo>
                <a:pt x="0" y="0"/>
              </a:moveTo>
              <a:lnTo>
                <a:pt x="0" y="979475"/>
              </a:lnTo>
              <a:lnTo>
                <a:pt x="261193" y="979475"/>
              </a:lnTo>
            </a:path>
          </a:pathLst>
        </a:custGeom>
        <a:noFill/>
        <a:ln w="25400" cap="flat" cmpd="sng" algn="ctr">
          <a:solidFill>
            <a:schemeClr val="accent2">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6E2F36-DDA6-4CDE-B75E-CA0D92D3A3A9}">
      <dsp:nvSpPr>
        <dsp:cNvPr id="0" name=""/>
        <dsp:cNvSpPr/>
      </dsp:nvSpPr>
      <dsp:spPr>
        <a:xfrm>
          <a:off x="4963678" y="1633810"/>
          <a:ext cx="2089546" cy="1305966"/>
        </a:xfrm>
        <a:prstGeom prst="roundRect">
          <a:avLst>
            <a:gd name="adj" fmla="val 10000"/>
          </a:avLst>
        </a:prstGeom>
        <a:solidFill>
          <a:schemeClr val="lt1">
            <a:alpha val="90000"/>
            <a:hueOff val="0"/>
            <a:satOff val="0"/>
            <a:lumOff val="0"/>
            <a:alphaOff val="0"/>
          </a:schemeClr>
        </a:solidFill>
        <a:ln w="25400" cap="flat" cmpd="sng" algn="ctr">
          <a:solidFill>
            <a:schemeClr val="accent2">
              <a:shade val="80000"/>
              <a:hueOff val="0"/>
              <a:satOff val="-14010"/>
              <a:lumOff val="1587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kern="1200" dirty="0"/>
            <a:t>Site Physician</a:t>
          </a:r>
        </a:p>
      </dsp:txBody>
      <dsp:txXfrm>
        <a:off x="5001928" y="1672060"/>
        <a:ext cx="2013046" cy="1229466"/>
      </dsp:txXfrm>
    </dsp:sp>
    <dsp:sp modelId="{3A90EF47-8D83-441C-8F7A-3F01408F541C}">
      <dsp:nvSpPr>
        <dsp:cNvPr id="0" name=""/>
        <dsp:cNvSpPr/>
      </dsp:nvSpPr>
      <dsp:spPr>
        <a:xfrm>
          <a:off x="4702485" y="1307318"/>
          <a:ext cx="261193" cy="2611933"/>
        </a:xfrm>
        <a:custGeom>
          <a:avLst/>
          <a:gdLst/>
          <a:ahLst/>
          <a:cxnLst/>
          <a:rect l="0" t="0" r="0" b="0"/>
          <a:pathLst>
            <a:path>
              <a:moveTo>
                <a:pt x="0" y="0"/>
              </a:moveTo>
              <a:lnTo>
                <a:pt x="0" y="2611933"/>
              </a:lnTo>
              <a:lnTo>
                <a:pt x="261193" y="2611933"/>
              </a:lnTo>
            </a:path>
          </a:pathLst>
        </a:custGeom>
        <a:noFill/>
        <a:ln w="25400" cap="flat" cmpd="sng" algn="ctr">
          <a:solidFill>
            <a:schemeClr val="accent2">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E5C639-8C0B-4979-923F-6AB611B505B1}">
      <dsp:nvSpPr>
        <dsp:cNvPr id="0" name=""/>
        <dsp:cNvSpPr/>
      </dsp:nvSpPr>
      <dsp:spPr>
        <a:xfrm>
          <a:off x="4963678" y="3266269"/>
          <a:ext cx="2089546" cy="1305966"/>
        </a:xfrm>
        <a:prstGeom prst="roundRect">
          <a:avLst>
            <a:gd name="adj" fmla="val 10000"/>
          </a:avLst>
        </a:prstGeom>
        <a:solidFill>
          <a:schemeClr val="lt1">
            <a:alpha val="90000"/>
            <a:hueOff val="0"/>
            <a:satOff val="0"/>
            <a:lumOff val="0"/>
            <a:alphaOff val="0"/>
          </a:schemeClr>
        </a:solidFill>
        <a:ln w="25400" cap="flat" cmpd="sng" algn="ctr">
          <a:solidFill>
            <a:schemeClr val="accent2">
              <a:shade val="80000"/>
              <a:hueOff val="0"/>
              <a:satOff val="-28019"/>
              <a:lumOff val="3175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kern="1200" dirty="0"/>
            <a:t>Sponsor</a:t>
          </a:r>
        </a:p>
      </dsp:txBody>
      <dsp:txXfrm>
        <a:off x="5001928" y="3304519"/>
        <a:ext cx="2013046" cy="12294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02FCF6-52FE-4CB0-BD33-CDBF068499E7}">
      <dsp:nvSpPr>
        <dsp:cNvPr id="0" name=""/>
        <dsp:cNvSpPr/>
      </dsp:nvSpPr>
      <dsp:spPr>
        <a:xfrm>
          <a:off x="0" y="2760402"/>
          <a:ext cx="8229600" cy="181112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n-US" sz="2500" kern="1200" dirty="0"/>
            <a:t>What is the primary AE given the additional information (i.e., EKG findings) surrounding the events? </a:t>
          </a:r>
        </a:p>
      </dsp:txBody>
      <dsp:txXfrm>
        <a:off x="0" y="2760402"/>
        <a:ext cx="8229600" cy="978006"/>
      </dsp:txXfrm>
    </dsp:sp>
    <dsp:sp modelId="{9A206C1A-13F7-4BF9-80B6-EDB57D7A2582}">
      <dsp:nvSpPr>
        <dsp:cNvPr id="0" name=""/>
        <dsp:cNvSpPr/>
      </dsp:nvSpPr>
      <dsp:spPr>
        <a:xfrm>
          <a:off x="0" y="3702186"/>
          <a:ext cx="8229600" cy="833116"/>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Myocardial Infarction</a:t>
          </a:r>
        </a:p>
      </dsp:txBody>
      <dsp:txXfrm>
        <a:off x="0" y="3702186"/>
        <a:ext cx="8229600" cy="833116"/>
      </dsp:txXfrm>
    </dsp:sp>
    <dsp:sp modelId="{22453353-5456-4D72-BC7C-7282AD76C061}">
      <dsp:nvSpPr>
        <dsp:cNvPr id="0" name=""/>
        <dsp:cNvSpPr/>
      </dsp:nvSpPr>
      <dsp:spPr>
        <a:xfrm rot="10800000">
          <a:off x="0" y="2062"/>
          <a:ext cx="8229600" cy="2785507"/>
        </a:xfrm>
        <a:prstGeom prst="upArrowCallou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n-US" sz="2500" kern="1200" dirty="0"/>
            <a:t>Is there an AE?</a:t>
          </a:r>
        </a:p>
      </dsp:txBody>
      <dsp:txXfrm rot="-10800000">
        <a:off x="0" y="2062"/>
        <a:ext cx="8229600" cy="977713"/>
      </dsp:txXfrm>
    </dsp:sp>
    <dsp:sp modelId="{C65B7653-0AA1-48C0-BFF2-089DA9F7088A}">
      <dsp:nvSpPr>
        <dsp:cNvPr id="0" name=""/>
        <dsp:cNvSpPr/>
      </dsp:nvSpPr>
      <dsp:spPr>
        <a:xfrm>
          <a:off x="0" y="979775"/>
          <a:ext cx="8229600" cy="832866"/>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Chest pain, dyspnea</a:t>
          </a:r>
        </a:p>
      </dsp:txBody>
      <dsp:txXfrm>
        <a:off x="0" y="979775"/>
        <a:ext cx="8229600" cy="8328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15D4BA-A403-4A3B-8F31-7F855F7402F7}">
      <dsp:nvSpPr>
        <dsp:cNvPr id="0" name=""/>
        <dsp:cNvSpPr/>
      </dsp:nvSpPr>
      <dsp:spPr>
        <a:xfrm>
          <a:off x="0" y="2760402"/>
          <a:ext cx="8229600" cy="181112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n-US" sz="2500" b="0" kern="1200" dirty="0"/>
            <a:t>Events that are not clearly associated with the primary AE should be reported as separate events</a:t>
          </a:r>
          <a:endParaRPr lang="en-US" sz="2500" kern="1200" dirty="0"/>
        </a:p>
      </dsp:txBody>
      <dsp:txXfrm>
        <a:off x="0" y="2760402"/>
        <a:ext cx="8229600" cy="978006"/>
      </dsp:txXfrm>
    </dsp:sp>
    <dsp:sp modelId="{5B074991-6EB1-42D3-98F9-50486F266013}">
      <dsp:nvSpPr>
        <dsp:cNvPr id="0" name=""/>
        <dsp:cNvSpPr/>
      </dsp:nvSpPr>
      <dsp:spPr>
        <a:xfrm>
          <a:off x="0" y="3702186"/>
          <a:ext cx="4114799" cy="833116"/>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Acute renal failure</a:t>
          </a:r>
        </a:p>
      </dsp:txBody>
      <dsp:txXfrm>
        <a:off x="0" y="3702186"/>
        <a:ext cx="4114799" cy="833116"/>
      </dsp:txXfrm>
    </dsp:sp>
    <dsp:sp modelId="{C9E1F284-3706-4284-AF6E-8AC19CC17663}">
      <dsp:nvSpPr>
        <dsp:cNvPr id="0" name=""/>
        <dsp:cNvSpPr/>
      </dsp:nvSpPr>
      <dsp:spPr>
        <a:xfrm>
          <a:off x="4114800" y="3702186"/>
          <a:ext cx="4114799" cy="833116"/>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Gastroesophageal reflux</a:t>
          </a:r>
        </a:p>
      </dsp:txBody>
      <dsp:txXfrm>
        <a:off x="4114800" y="3702186"/>
        <a:ext cx="4114799" cy="833116"/>
      </dsp:txXfrm>
    </dsp:sp>
    <dsp:sp modelId="{7A20A53B-B355-4D15-86EC-01BB6D17D081}">
      <dsp:nvSpPr>
        <dsp:cNvPr id="0" name=""/>
        <dsp:cNvSpPr/>
      </dsp:nvSpPr>
      <dsp:spPr>
        <a:xfrm rot="10800000">
          <a:off x="0" y="2062"/>
          <a:ext cx="8229600" cy="2785507"/>
        </a:xfrm>
        <a:prstGeom prst="upArrowCallou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n-US" sz="2500" kern="1200" dirty="0"/>
            <a:t>How many primary AEs are there?</a:t>
          </a:r>
        </a:p>
      </dsp:txBody>
      <dsp:txXfrm rot="-10800000">
        <a:off x="0" y="2062"/>
        <a:ext cx="8229600" cy="977713"/>
      </dsp:txXfrm>
    </dsp:sp>
    <dsp:sp modelId="{AA15EA12-B7EC-499B-99D0-DF862565D1E4}">
      <dsp:nvSpPr>
        <dsp:cNvPr id="0" name=""/>
        <dsp:cNvSpPr/>
      </dsp:nvSpPr>
      <dsp:spPr>
        <a:xfrm>
          <a:off x="0" y="979775"/>
          <a:ext cx="8229600" cy="832866"/>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Acute renal failure, gastroesophageal reflux</a:t>
          </a:r>
        </a:p>
      </dsp:txBody>
      <dsp:txXfrm>
        <a:off x="0" y="979775"/>
        <a:ext cx="8229600" cy="83286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6658" name="Rectangle 2"/>
          <p:cNvSpPr>
            <a:spLocks noGrp="1" noChangeArrowheads="1"/>
          </p:cNvSpPr>
          <p:nvPr>
            <p:ph type="hdr" sz="quarter"/>
          </p:nvPr>
        </p:nvSpPr>
        <p:spPr bwMode="auto">
          <a:xfrm>
            <a:off x="0" y="0"/>
            <a:ext cx="3004820" cy="459750"/>
          </a:xfrm>
          <a:prstGeom prst="rect">
            <a:avLst/>
          </a:prstGeom>
          <a:noFill/>
          <a:ln w="9525">
            <a:noFill/>
            <a:miter lim="800000"/>
            <a:headEnd/>
            <a:tailEnd/>
          </a:ln>
          <a:effectLst/>
        </p:spPr>
        <p:txBody>
          <a:bodyPr vert="horz" wrap="square" lIns="92286" tIns="46144" rIns="92286" bIns="46144" numCol="1" anchor="t" anchorCtr="0" compatLnSpc="1">
            <a:prstTxWarp prst="textNoShape">
              <a:avLst/>
            </a:prstTxWarp>
          </a:bodyPr>
          <a:lstStyle>
            <a:lvl1pPr defTabSz="923034">
              <a:defRPr sz="1200" b="0">
                <a:latin typeface="Arial" pitchFamily="34" charset="0"/>
              </a:defRPr>
            </a:lvl1pPr>
          </a:lstStyle>
          <a:p>
            <a:pPr>
              <a:defRPr/>
            </a:pPr>
            <a:endParaRPr lang="en-US" dirty="0"/>
          </a:p>
        </p:txBody>
      </p:sp>
      <p:sp>
        <p:nvSpPr>
          <p:cNvPr id="326659" name="Rectangle 3"/>
          <p:cNvSpPr>
            <a:spLocks noGrp="1" noChangeArrowheads="1"/>
          </p:cNvSpPr>
          <p:nvPr>
            <p:ph type="dt" sz="quarter" idx="1"/>
          </p:nvPr>
        </p:nvSpPr>
        <p:spPr bwMode="auto">
          <a:xfrm>
            <a:off x="3927775" y="0"/>
            <a:ext cx="3004820" cy="459750"/>
          </a:xfrm>
          <a:prstGeom prst="rect">
            <a:avLst/>
          </a:prstGeom>
          <a:noFill/>
          <a:ln w="9525">
            <a:noFill/>
            <a:miter lim="800000"/>
            <a:headEnd/>
            <a:tailEnd/>
          </a:ln>
          <a:effectLst/>
        </p:spPr>
        <p:txBody>
          <a:bodyPr vert="horz" wrap="square" lIns="92286" tIns="46144" rIns="92286" bIns="46144" numCol="1" anchor="t" anchorCtr="0" compatLnSpc="1">
            <a:prstTxWarp prst="textNoShape">
              <a:avLst/>
            </a:prstTxWarp>
          </a:bodyPr>
          <a:lstStyle>
            <a:lvl1pPr algn="r" defTabSz="923034">
              <a:defRPr sz="1200" b="0">
                <a:latin typeface="Arial" pitchFamily="34" charset="0"/>
              </a:defRPr>
            </a:lvl1pPr>
          </a:lstStyle>
          <a:p>
            <a:pPr>
              <a:defRPr/>
            </a:pPr>
            <a:endParaRPr lang="en-US" dirty="0"/>
          </a:p>
        </p:txBody>
      </p:sp>
      <p:sp>
        <p:nvSpPr>
          <p:cNvPr id="326660" name="Rectangle 4"/>
          <p:cNvSpPr>
            <a:spLocks noGrp="1" noChangeArrowheads="1"/>
          </p:cNvSpPr>
          <p:nvPr>
            <p:ph type="ftr" sz="quarter" idx="2"/>
          </p:nvPr>
        </p:nvSpPr>
        <p:spPr bwMode="auto">
          <a:xfrm>
            <a:off x="0" y="8758876"/>
            <a:ext cx="3004820" cy="459750"/>
          </a:xfrm>
          <a:prstGeom prst="rect">
            <a:avLst/>
          </a:prstGeom>
          <a:noFill/>
          <a:ln w="9525">
            <a:noFill/>
            <a:miter lim="800000"/>
            <a:headEnd/>
            <a:tailEnd/>
          </a:ln>
          <a:effectLst/>
        </p:spPr>
        <p:txBody>
          <a:bodyPr vert="horz" wrap="square" lIns="92286" tIns="46144" rIns="92286" bIns="46144" numCol="1" anchor="b" anchorCtr="0" compatLnSpc="1">
            <a:prstTxWarp prst="textNoShape">
              <a:avLst/>
            </a:prstTxWarp>
          </a:bodyPr>
          <a:lstStyle>
            <a:lvl1pPr defTabSz="923034">
              <a:defRPr sz="1200" b="0">
                <a:latin typeface="Arial" pitchFamily="34" charset="0"/>
              </a:defRPr>
            </a:lvl1pPr>
          </a:lstStyle>
          <a:p>
            <a:pPr>
              <a:defRPr/>
            </a:pPr>
            <a:endParaRPr lang="en-US" dirty="0"/>
          </a:p>
        </p:txBody>
      </p:sp>
      <p:sp>
        <p:nvSpPr>
          <p:cNvPr id="326661" name="Rectangle 5"/>
          <p:cNvSpPr>
            <a:spLocks noGrp="1" noChangeArrowheads="1"/>
          </p:cNvSpPr>
          <p:nvPr>
            <p:ph type="sldNum" sz="quarter" idx="3"/>
          </p:nvPr>
        </p:nvSpPr>
        <p:spPr bwMode="auto">
          <a:xfrm>
            <a:off x="3927775" y="8758876"/>
            <a:ext cx="3004820" cy="459750"/>
          </a:xfrm>
          <a:prstGeom prst="rect">
            <a:avLst/>
          </a:prstGeom>
          <a:noFill/>
          <a:ln w="9525">
            <a:noFill/>
            <a:miter lim="800000"/>
            <a:headEnd/>
            <a:tailEnd/>
          </a:ln>
          <a:effectLst/>
        </p:spPr>
        <p:txBody>
          <a:bodyPr vert="horz" wrap="square" lIns="92286" tIns="46144" rIns="92286" bIns="46144" numCol="1" anchor="b" anchorCtr="0" compatLnSpc="1">
            <a:prstTxWarp prst="textNoShape">
              <a:avLst/>
            </a:prstTxWarp>
          </a:bodyPr>
          <a:lstStyle>
            <a:lvl1pPr algn="r" defTabSz="923034">
              <a:defRPr sz="1200" b="0">
                <a:latin typeface="Arial" pitchFamily="34" charset="0"/>
              </a:defRPr>
            </a:lvl1pPr>
          </a:lstStyle>
          <a:p>
            <a:pPr>
              <a:defRPr/>
            </a:pPr>
            <a:fld id="{61D36559-4C3F-4155-8596-80A35D2DC814}" type="slidenum">
              <a:rPr lang="en-US"/>
              <a:pPr>
                <a:defRPr/>
              </a:pPr>
              <a:t>‹#›</a:t>
            </a:fld>
            <a:endParaRPr lang="en-US" dirty="0"/>
          </a:p>
        </p:txBody>
      </p:sp>
    </p:spTree>
    <p:extLst>
      <p:ext uri="{BB962C8B-B14F-4D97-AF65-F5344CB8AC3E}">
        <p14:creationId xmlns:p14="http://schemas.microsoft.com/office/powerpoint/2010/main" val="33746376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04820" cy="459750"/>
          </a:xfrm>
          <a:prstGeom prst="rect">
            <a:avLst/>
          </a:prstGeom>
          <a:noFill/>
          <a:ln w="9525">
            <a:noFill/>
            <a:miter lim="800000"/>
            <a:headEnd/>
            <a:tailEnd/>
          </a:ln>
          <a:effectLst/>
        </p:spPr>
        <p:txBody>
          <a:bodyPr vert="horz" wrap="square" lIns="92286" tIns="46144" rIns="92286" bIns="46144" numCol="1" anchor="t" anchorCtr="0" compatLnSpc="1">
            <a:prstTxWarp prst="textNoShape">
              <a:avLst/>
            </a:prstTxWarp>
          </a:bodyPr>
          <a:lstStyle>
            <a:lvl1pPr defTabSz="923034">
              <a:defRPr sz="1200" b="0">
                <a:latin typeface="Arial" pitchFamily="34" charset="0"/>
              </a:defRPr>
            </a:lvl1pPr>
          </a:lstStyle>
          <a:p>
            <a:pPr>
              <a:defRPr/>
            </a:pPr>
            <a:endParaRPr lang="en-US" dirty="0"/>
          </a:p>
        </p:txBody>
      </p:sp>
      <p:sp>
        <p:nvSpPr>
          <p:cNvPr id="4099" name="Rectangle 3"/>
          <p:cNvSpPr>
            <a:spLocks noGrp="1" noChangeArrowheads="1"/>
          </p:cNvSpPr>
          <p:nvPr>
            <p:ph type="dt" idx="1"/>
          </p:nvPr>
        </p:nvSpPr>
        <p:spPr bwMode="auto">
          <a:xfrm>
            <a:off x="3927775" y="0"/>
            <a:ext cx="3004820" cy="459750"/>
          </a:xfrm>
          <a:prstGeom prst="rect">
            <a:avLst/>
          </a:prstGeom>
          <a:noFill/>
          <a:ln w="9525">
            <a:noFill/>
            <a:miter lim="800000"/>
            <a:headEnd/>
            <a:tailEnd/>
          </a:ln>
          <a:effectLst/>
        </p:spPr>
        <p:txBody>
          <a:bodyPr vert="horz" wrap="square" lIns="92286" tIns="46144" rIns="92286" bIns="46144" numCol="1" anchor="t" anchorCtr="0" compatLnSpc="1">
            <a:prstTxWarp prst="textNoShape">
              <a:avLst/>
            </a:prstTxWarp>
          </a:bodyPr>
          <a:lstStyle>
            <a:lvl1pPr algn="r" defTabSz="923034">
              <a:defRPr sz="1200" b="0">
                <a:latin typeface="Arial" pitchFamily="34" charset="0"/>
              </a:defRPr>
            </a:lvl1pPr>
          </a:lstStyle>
          <a:p>
            <a:pPr>
              <a:defRPr/>
            </a:pPr>
            <a:endParaRPr lang="en-US" dirty="0"/>
          </a:p>
        </p:txBody>
      </p:sp>
      <p:sp>
        <p:nvSpPr>
          <p:cNvPr id="73732" name="Rectangle 4"/>
          <p:cNvSpPr>
            <a:spLocks noGrp="1" noRot="1" noChangeAspect="1" noChangeArrowheads="1" noTextEdit="1"/>
          </p:cNvSpPr>
          <p:nvPr>
            <p:ph type="sldImg" idx="2"/>
          </p:nvPr>
        </p:nvSpPr>
        <p:spPr bwMode="auto">
          <a:xfrm>
            <a:off x="1162050" y="692150"/>
            <a:ext cx="4611688" cy="3457575"/>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93420" y="4380226"/>
            <a:ext cx="5547360" cy="4147201"/>
          </a:xfrm>
          <a:prstGeom prst="rect">
            <a:avLst/>
          </a:prstGeom>
          <a:noFill/>
          <a:ln w="9525">
            <a:noFill/>
            <a:miter lim="800000"/>
            <a:headEnd/>
            <a:tailEnd/>
          </a:ln>
          <a:effectLst/>
        </p:spPr>
        <p:txBody>
          <a:bodyPr vert="horz" wrap="square" lIns="92286" tIns="46144" rIns="92286" bIns="4614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8758876"/>
            <a:ext cx="3004820" cy="459750"/>
          </a:xfrm>
          <a:prstGeom prst="rect">
            <a:avLst/>
          </a:prstGeom>
          <a:noFill/>
          <a:ln w="9525">
            <a:noFill/>
            <a:miter lim="800000"/>
            <a:headEnd/>
            <a:tailEnd/>
          </a:ln>
          <a:effectLst/>
        </p:spPr>
        <p:txBody>
          <a:bodyPr vert="horz" wrap="square" lIns="92286" tIns="46144" rIns="92286" bIns="46144" numCol="1" anchor="b" anchorCtr="0" compatLnSpc="1">
            <a:prstTxWarp prst="textNoShape">
              <a:avLst/>
            </a:prstTxWarp>
          </a:bodyPr>
          <a:lstStyle>
            <a:lvl1pPr defTabSz="923034">
              <a:defRPr sz="1200" b="0">
                <a:latin typeface="Arial" pitchFamily="34" charset="0"/>
              </a:defRPr>
            </a:lvl1pPr>
          </a:lstStyle>
          <a:p>
            <a:pPr>
              <a:defRPr/>
            </a:pPr>
            <a:endParaRPr lang="en-US" dirty="0"/>
          </a:p>
        </p:txBody>
      </p:sp>
      <p:sp>
        <p:nvSpPr>
          <p:cNvPr id="4103" name="Rectangle 7"/>
          <p:cNvSpPr>
            <a:spLocks noGrp="1" noChangeArrowheads="1"/>
          </p:cNvSpPr>
          <p:nvPr>
            <p:ph type="sldNum" sz="quarter" idx="5"/>
          </p:nvPr>
        </p:nvSpPr>
        <p:spPr bwMode="auto">
          <a:xfrm>
            <a:off x="3927775" y="8758876"/>
            <a:ext cx="3004820" cy="459750"/>
          </a:xfrm>
          <a:prstGeom prst="rect">
            <a:avLst/>
          </a:prstGeom>
          <a:noFill/>
          <a:ln w="9525">
            <a:noFill/>
            <a:miter lim="800000"/>
            <a:headEnd/>
            <a:tailEnd/>
          </a:ln>
          <a:effectLst/>
        </p:spPr>
        <p:txBody>
          <a:bodyPr vert="horz" wrap="square" lIns="92286" tIns="46144" rIns="92286" bIns="46144" numCol="1" anchor="b" anchorCtr="0" compatLnSpc="1">
            <a:prstTxWarp prst="textNoShape">
              <a:avLst/>
            </a:prstTxWarp>
          </a:bodyPr>
          <a:lstStyle>
            <a:lvl1pPr algn="r" defTabSz="923034">
              <a:defRPr sz="1200" b="0">
                <a:latin typeface="Arial" pitchFamily="34" charset="0"/>
              </a:defRPr>
            </a:lvl1pPr>
          </a:lstStyle>
          <a:p>
            <a:pPr>
              <a:defRPr/>
            </a:pPr>
            <a:fld id="{368669BA-BC69-4D35-9347-C3269AC20053}" type="slidenum">
              <a:rPr lang="en-US"/>
              <a:pPr>
                <a:defRPr/>
              </a:pPr>
              <a:t>‹#›</a:t>
            </a:fld>
            <a:endParaRPr lang="en-US" dirty="0"/>
          </a:p>
        </p:txBody>
      </p:sp>
    </p:spTree>
    <p:extLst>
      <p:ext uri="{BB962C8B-B14F-4D97-AF65-F5344CB8AC3E}">
        <p14:creationId xmlns:p14="http://schemas.microsoft.com/office/powerpoint/2010/main" val="3416386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www.cdc.gov/ncbddd/birthdefects/index.html"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www.nbdpn.org/current/resources/sgm/appendix3-1.pdf" TargetMode="Externa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pPr defTabSz="912813"/>
            <a:fld id="{EF12B819-C2D8-4794-A693-993AB33266E3}" type="slidenum">
              <a:rPr lang="en-US" smtClean="0"/>
              <a:pPr defTabSz="912813"/>
              <a:t>1</a:t>
            </a:fld>
            <a:endParaRPr lang="en-US" dirty="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p:spPr>
        <p:txBody>
          <a:bodyPr/>
          <a:lstStyle/>
          <a:p>
            <a:pPr eaLnBrk="1" hangingPunct="1"/>
            <a:endParaRPr lang="en-US" i="1" dirty="0"/>
          </a:p>
        </p:txBody>
      </p:sp>
    </p:spTree>
    <p:extLst>
      <p:ext uri="{BB962C8B-B14F-4D97-AF65-F5344CB8AC3E}">
        <p14:creationId xmlns:p14="http://schemas.microsoft.com/office/powerpoint/2010/main" val="4832289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10</a:t>
            </a:fld>
            <a:endParaRPr lang="en-US" dirty="0"/>
          </a:p>
        </p:txBody>
      </p:sp>
    </p:spTree>
    <p:extLst>
      <p:ext uri="{BB962C8B-B14F-4D97-AF65-F5344CB8AC3E}">
        <p14:creationId xmlns:p14="http://schemas.microsoft.com/office/powerpoint/2010/main" val="26290804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Why? What SAE criteria does the event fall under? The SAE criteria is death.</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11</a:t>
            </a:fld>
            <a:endParaRPr lang="en-US" dirty="0"/>
          </a:p>
        </p:txBody>
      </p:sp>
    </p:spTree>
    <p:extLst>
      <p:ext uri="{BB962C8B-B14F-4D97-AF65-F5344CB8AC3E}">
        <p14:creationId xmlns:p14="http://schemas.microsoft.com/office/powerpoint/2010/main" val="10938141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Why?: The death certificate said “Sudden Death”.</a:t>
            </a:r>
          </a:p>
          <a:p>
            <a:r>
              <a:rPr lang="en-US" baseline="0" dirty="0"/>
              <a:t>Death is not the right choice since </a:t>
            </a:r>
            <a:r>
              <a:rPr lang="en-US" b="0" baseline="0" dirty="0"/>
              <a:t>d</a:t>
            </a:r>
            <a:r>
              <a:rPr lang="en-US" sz="1200" b="0" dirty="0">
                <a:solidFill>
                  <a:srgbClr val="371C68"/>
                </a:solidFill>
              </a:rPr>
              <a:t>eath in and of itself is not an AE; it is an outcome of </a:t>
            </a:r>
            <a:r>
              <a:rPr lang="en-US" sz="1200" b="0" dirty="0"/>
              <a:t>an</a:t>
            </a:r>
            <a:r>
              <a:rPr lang="en-US" sz="1200" b="0" dirty="0">
                <a:solidFill>
                  <a:srgbClr val="371C68"/>
                </a:solidFill>
              </a:rPr>
              <a:t> AE.</a:t>
            </a:r>
          </a:p>
          <a:p>
            <a:r>
              <a:rPr lang="en-US" sz="1200" b="0" dirty="0">
                <a:solidFill>
                  <a:srgbClr val="371C68"/>
                </a:solidFill>
              </a:rPr>
              <a:t>Not</a:t>
            </a:r>
            <a:r>
              <a:rPr lang="en-US" sz="1200" b="0" baseline="0" dirty="0">
                <a:solidFill>
                  <a:srgbClr val="371C68"/>
                </a:solidFill>
              </a:rPr>
              <a:t> enough info for Drug Overdose.</a:t>
            </a:r>
          </a:p>
          <a:p>
            <a:r>
              <a:rPr lang="en-US" sz="1200" b="0" baseline="0" dirty="0">
                <a:solidFill>
                  <a:srgbClr val="371C68"/>
                </a:solidFill>
              </a:rPr>
              <a:t>Sudden death is a more “specific” term and it is also how the death was reported in the death certificate (although it is not an ideal case). Death due to unknown cause is also an appropriate AE term since no cause of death was identified. As mentioned, sites can update the AE term once they have more information on the event/cause of death.</a:t>
            </a:r>
            <a:endParaRPr lang="en-US" sz="1200" b="0" dirty="0">
              <a:solidFill>
                <a:srgbClr val="371C68"/>
              </a:solidFill>
            </a:endParaRPr>
          </a:p>
          <a:p>
            <a:endParaRPr lang="en-US" sz="1200" b="0" baseline="0" dirty="0">
              <a:solidFill>
                <a:srgbClr val="371C68"/>
              </a:solidFill>
            </a:endParaRPr>
          </a:p>
          <a:p>
            <a:endParaRPr lang="en-US" sz="1200" b="0" dirty="0">
              <a:solidFill>
                <a:srgbClr val="371C68"/>
              </a:solidFill>
            </a:endParaRPr>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12</a:t>
            </a:fld>
            <a:endParaRPr lang="en-US" dirty="0"/>
          </a:p>
        </p:txBody>
      </p:sp>
    </p:spTree>
    <p:extLst>
      <p:ext uri="{BB962C8B-B14F-4D97-AF65-F5344CB8AC3E}">
        <p14:creationId xmlns:p14="http://schemas.microsoft.com/office/powerpoint/2010/main" val="22014027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latin typeface="Arial" charset="0"/>
              </a:rPr>
              <a:t>As defined in the</a:t>
            </a:r>
            <a:r>
              <a:rPr lang="en-US" i="1" baseline="0" dirty="0">
                <a:latin typeface="Arial" charset="0"/>
              </a:rPr>
              <a:t> EAE Manual v2.0 in accordance with the ICH definition: a life-threatening event means that the participant was “at immediate risk of death at the time of the event.” Classic example: ventricular tachycardia.</a:t>
            </a:r>
          </a:p>
          <a:p>
            <a:r>
              <a:rPr lang="en-US" i="1" baseline="0" dirty="0">
                <a:latin typeface="Arial" charset="0"/>
              </a:rPr>
              <a:t>Clarification on severity grade 4: severity grade assessment usually follows a grading table as defined in the protocol and could signify that an adverse event’s intensity/severity is at a level that is “potentially life-threatening.”  But having a grade 4 severity does not make automatically mean an event meets the definition of the life threatening seriousness criterion.</a:t>
            </a:r>
            <a:endParaRPr lang="en-US" i="1" dirty="0">
              <a:latin typeface="Arial" charset="0"/>
            </a:endParaRPr>
          </a:p>
          <a:p>
            <a:endParaRPr lang="en-US" i="1" dirty="0">
              <a:latin typeface="Arial" charset="0"/>
            </a:endParaRPr>
          </a:p>
          <a:p>
            <a:endParaRPr lang="en-US" i="1" dirty="0">
              <a:latin typeface="Arial" charset="0"/>
            </a:endParaRPr>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13</a:t>
            </a:fld>
            <a:endParaRPr lang="en-US" dirty="0"/>
          </a:p>
        </p:txBody>
      </p:sp>
    </p:spTree>
    <p:extLst>
      <p:ext uri="{BB962C8B-B14F-4D97-AF65-F5344CB8AC3E}">
        <p14:creationId xmlns:p14="http://schemas.microsoft.com/office/powerpoint/2010/main" val="6173252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14</a:t>
            </a:fld>
            <a:endParaRPr lang="en-US" dirty="0"/>
          </a:p>
        </p:txBody>
      </p:sp>
    </p:spTree>
    <p:extLst>
      <p:ext uri="{BB962C8B-B14F-4D97-AF65-F5344CB8AC3E}">
        <p14:creationId xmlns:p14="http://schemas.microsoft.com/office/powerpoint/2010/main" val="37037567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Why?: The SAE criteria is life-threatening. </a:t>
            </a:r>
            <a:r>
              <a:rPr lang="en-US" sz="1200" dirty="0"/>
              <a:t>The participant was at immediate risk of death at the time of the event. Also meets</a:t>
            </a:r>
            <a:r>
              <a:rPr lang="en-US" sz="1200" baseline="0" dirty="0"/>
              <a:t> </a:t>
            </a:r>
            <a:r>
              <a:rPr lang="en-US" sz="1200" dirty="0"/>
              <a:t>hospitalization SAE criteria.</a:t>
            </a:r>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15</a:t>
            </a:fld>
            <a:endParaRPr lang="en-US" dirty="0"/>
          </a:p>
        </p:txBody>
      </p:sp>
    </p:spTree>
    <p:extLst>
      <p:ext uri="{BB962C8B-B14F-4D97-AF65-F5344CB8AC3E}">
        <p14:creationId xmlns:p14="http://schemas.microsoft.com/office/powerpoint/2010/main" val="19329333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Why?: The tests confirmed CVA.</a:t>
            </a:r>
          </a:p>
          <a:p>
            <a:r>
              <a:rPr lang="en-US" sz="1200" b="0" dirty="0">
                <a:solidFill>
                  <a:srgbClr val="371C68"/>
                </a:solidFill>
              </a:rPr>
              <a:t>Apnea and Leg weakness are symptoms,</a:t>
            </a:r>
            <a:r>
              <a:rPr lang="en-US" sz="1200" b="0" baseline="0" dirty="0">
                <a:solidFill>
                  <a:srgbClr val="371C68"/>
                </a:solidFill>
              </a:rPr>
              <a:t> report overall diagnosis when available. </a:t>
            </a:r>
          </a:p>
          <a:p>
            <a:r>
              <a:rPr lang="en-US" sz="1200" b="0" baseline="0" dirty="0">
                <a:solidFill>
                  <a:srgbClr val="371C68"/>
                </a:solidFill>
              </a:rPr>
              <a:t>Stroke wasn’t the exact term provided.</a:t>
            </a:r>
            <a:endParaRPr lang="en-US" sz="1200" b="0" dirty="0">
              <a:solidFill>
                <a:srgbClr val="371C68"/>
              </a:solidFill>
            </a:endParaRPr>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16</a:t>
            </a:fld>
            <a:endParaRPr lang="en-US" dirty="0"/>
          </a:p>
        </p:txBody>
      </p:sp>
    </p:spTree>
    <p:extLst>
      <p:ext uri="{BB962C8B-B14F-4D97-AF65-F5344CB8AC3E}">
        <p14:creationId xmlns:p14="http://schemas.microsoft.com/office/powerpoint/2010/main" val="27719515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17</a:t>
            </a:fld>
            <a:endParaRPr lang="en-US" dirty="0"/>
          </a:p>
        </p:txBody>
      </p:sp>
    </p:spTree>
    <p:extLst>
      <p:ext uri="{BB962C8B-B14F-4D97-AF65-F5344CB8AC3E}">
        <p14:creationId xmlns:p14="http://schemas.microsoft.com/office/powerpoint/2010/main" val="7763522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1200"/>
              </a:spcAft>
            </a:pPr>
            <a:r>
              <a:rPr lang="en-US" baseline="0" dirty="0"/>
              <a:t>Why? What seriousness category would the event fall under?: In this situation we are going to consider this an “important medical event” which would make it reportable. However, if the study physician did not consider it an “important medical event”, it would not be reportable. [IME seriousness criterion will be reviewed later.]T</a:t>
            </a:r>
            <a:r>
              <a:rPr lang="en-US" dirty="0"/>
              <a:t>he participant was asymptomatic and therefore not at immediate risk of death at the time of the event, so it cannot be considered life-threatening.</a:t>
            </a:r>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18</a:t>
            </a:fld>
            <a:endParaRPr lang="en-US" dirty="0"/>
          </a:p>
        </p:txBody>
      </p:sp>
    </p:spTree>
    <p:extLst>
      <p:ext uri="{BB962C8B-B14F-4D97-AF65-F5344CB8AC3E}">
        <p14:creationId xmlns:p14="http://schemas.microsoft.com/office/powerpoint/2010/main" val="21804900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6137">
              <a:defRPr/>
            </a:pPr>
            <a:r>
              <a:rPr lang="en-US" baseline="0" dirty="0"/>
              <a:t>Why?: Elevated ALT was specified. Other options are too general.</a:t>
            </a:r>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19</a:t>
            </a:fld>
            <a:endParaRPr lang="en-US" dirty="0"/>
          </a:p>
        </p:txBody>
      </p:sp>
    </p:spTree>
    <p:extLst>
      <p:ext uri="{BB962C8B-B14F-4D97-AF65-F5344CB8AC3E}">
        <p14:creationId xmlns:p14="http://schemas.microsoft.com/office/powerpoint/2010/main" val="551219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pPr>
            <a:r>
              <a:rPr lang="en-US" altLang="en-US" dirty="0"/>
              <a:t>DAIDS</a:t>
            </a:r>
            <a:r>
              <a:rPr lang="en-US" altLang="en-US" dirty="0">
                <a:sym typeface="Wingdings" panose="05000000000000000000" pitchFamily="2" charset="2"/>
              </a:rPr>
              <a:t> DAIDS SPT</a:t>
            </a:r>
          </a:p>
          <a:p>
            <a:pPr>
              <a:lnSpc>
                <a:spcPct val="90000"/>
              </a:lnSpc>
            </a:pPr>
            <a:r>
              <a:rPr lang="en-US" altLang="en-US" dirty="0"/>
              <a:t>Establishes standards for safety and pharmacovigilance across DAIDS clinical trials</a:t>
            </a:r>
          </a:p>
          <a:p>
            <a:pPr>
              <a:lnSpc>
                <a:spcPct val="90000"/>
              </a:lnSpc>
            </a:pPr>
            <a:r>
              <a:rPr lang="en-US" altLang="en-US" dirty="0"/>
              <a:t>Serves as the subject matter expert and advisor in matters related to safety and pharmacovigilance</a:t>
            </a:r>
          </a:p>
          <a:p>
            <a:pPr>
              <a:lnSpc>
                <a:spcPct val="90000"/>
              </a:lnSpc>
            </a:pPr>
            <a:r>
              <a:rPr lang="en-US" altLang="en-US" dirty="0"/>
              <a:t>Develops relevant safety-related policies, standard operating procedures, guidance, and training </a:t>
            </a:r>
          </a:p>
          <a:p>
            <a:pPr>
              <a:lnSpc>
                <a:spcPct val="90000"/>
              </a:lnSpc>
            </a:pPr>
            <a:r>
              <a:rPr lang="en-US" altLang="en-US" dirty="0"/>
              <a:t>Works with the DAIDS RSC Safety Office in all areas related to expedited reporting of adverse events</a:t>
            </a:r>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2</a:t>
            </a:fld>
            <a:endParaRPr lang="en-US" dirty="0"/>
          </a:p>
        </p:txBody>
      </p:sp>
    </p:spTree>
    <p:extLst>
      <p:ext uri="{BB962C8B-B14F-4D97-AF65-F5344CB8AC3E}">
        <p14:creationId xmlns:p14="http://schemas.microsoft.com/office/powerpoint/2010/main" val="24665355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Not all hospital</a:t>
            </a:r>
            <a:r>
              <a:rPr lang="en-US" baseline="0" dirty="0"/>
              <a:t> admissions are reportable to DAIDS. If a hospital admission is not associated with an AE (childbirth, social admission, elective procedure), a protocol-specific admission, or an admission for a pre-existing condition (that did not increase in severity after study enrollment), then it should not be reported as an EAE.	</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20</a:t>
            </a:fld>
            <a:endParaRPr lang="en-US" dirty="0"/>
          </a:p>
        </p:txBody>
      </p:sp>
    </p:spTree>
    <p:extLst>
      <p:ext uri="{BB962C8B-B14F-4D97-AF65-F5344CB8AC3E}">
        <p14:creationId xmlns:p14="http://schemas.microsoft.com/office/powerpoint/2010/main" val="8164493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21</a:t>
            </a:fld>
            <a:endParaRPr lang="en-US" dirty="0"/>
          </a:p>
        </p:txBody>
      </p:sp>
    </p:spTree>
    <p:extLst>
      <p:ext uri="{BB962C8B-B14F-4D97-AF65-F5344CB8AC3E}">
        <p14:creationId xmlns:p14="http://schemas.microsoft.com/office/powerpoint/2010/main" val="20700801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1200"/>
              </a:spcAft>
            </a:pPr>
            <a:r>
              <a:rPr lang="en-US" baseline="0" dirty="0"/>
              <a:t>Why?: Subject was hospitalized</a:t>
            </a:r>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22</a:t>
            </a:fld>
            <a:endParaRPr lang="en-US" dirty="0"/>
          </a:p>
        </p:txBody>
      </p:sp>
    </p:spTree>
    <p:extLst>
      <p:ext uri="{BB962C8B-B14F-4D97-AF65-F5344CB8AC3E}">
        <p14:creationId xmlns:p14="http://schemas.microsoft.com/office/powerpoint/2010/main" val="6401691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Why?: If study physician felt it was likely gastroenteritis, that could be selected. If study physician was not comfortable suggesting the diagnosis, one of the symptoms could be reported then updated when there was more information. It should represent the overall diagnosis. Not “Hospitalization” because h</a:t>
            </a:r>
            <a:r>
              <a:rPr lang="en-US" dirty="0"/>
              <a:t>ospitalization in and of itself is not an AE; it is an outcome of an AE.</a:t>
            </a:r>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23</a:t>
            </a:fld>
            <a:endParaRPr lang="en-US" dirty="0"/>
          </a:p>
        </p:txBody>
      </p:sp>
    </p:spTree>
    <p:extLst>
      <p:ext uri="{BB962C8B-B14F-4D97-AF65-F5344CB8AC3E}">
        <p14:creationId xmlns:p14="http://schemas.microsoft.com/office/powerpoint/2010/main" val="27159360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a:t>Information about congenital anomalies can be found on the Centers for Disease Control and Prevention (CDC) website: </a:t>
            </a:r>
            <a:r>
              <a:rPr lang="en-US" sz="1200" dirty="0">
                <a:hlinkClick r:id="rId3"/>
              </a:rPr>
              <a:t>http://www.cdc.gov/ncbddd/birthdefects/index.html</a:t>
            </a:r>
            <a:endParaRPr lang="en-US" sz="1200" dirty="0"/>
          </a:p>
          <a:p>
            <a:r>
              <a:rPr lang="en-US" sz="1200" dirty="0"/>
              <a:t>Additional information can be found in </a:t>
            </a:r>
            <a:r>
              <a:rPr lang="en-US" sz="1200" i="1" dirty="0"/>
              <a:t>Guidelines for Conducting Birth Defects Surveillance, National Birth Defects Prevention Network (NBDPN), appendix 3.1 </a:t>
            </a:r>
            <a:r>
              <a:rPr lang="en-US" sz="1200" dirty="0"/>
              <a:t>at: </a:t>
            </a:r>
            <a:r>
              <a:rPr lang="en-US" sz="1200" dirty="0">
                <a:hlinkClick r:id="rId4"/>
              </a:rPr>
              <a:t>www.nbdpn.org/current/resources/sgm/appendix3-1.pdf</a:t>
            </a:r>
            <a:r>
              <a:rPr lang="en-US" sz="1200" dirty="0"/>
              <a:t>  </a:t>
            </a:r>
          </a:p>
          <a:p>
            <a:r>
              <a:rPr lang="en-US" sz="1200" dirty="0"/>
              <a:t>These website listings should not restrict the reporting of anomalies that the site investigator deems important for the sponsor to know.</a:t>
            </a:r>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24</a:t>
            </a:fld>
            <a:endParaRPr lang="en-US" dirty="0"/>
          </a:p>
        </p:txBody>
      </p:sp>
    </p:spTree>
    <p:extLst>
      <p:ext uri="{BB962C8B-B14F-4D97-AF65-F5344CB8AC3E}">
        <p14:creationId xmlns:p14="http://schemas.microsoft.com/office/powerpoint/2010/main" val="2425877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ICH E2A definition: “an</a:t>
            </a:r>
            <a:r>
              <a:rPr lang="en-US" baseline="0" dirty="0"/>
              <a:t> important medical event that may not be immediately life-threatening or result in death or hospitalization but may jeopardize the patient or may require intervention to prevent one of the other outcomes listed in the definition above.”</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25</a:t>
            </a:fld>
            <a:endParaRPr lang="en-US" dirty="0"/>
          </a:p>
        </p:txBody>
      </p:sp>
    </p:spTree>
    <p:extLst>
      <p:ext uri="{BB962C8B-B14F-4D97-AF65-F5344CB8AC3E}">
        <p14:creationId xmlns:p14="http://schemas.microsoft.com/office/powerpoint/2010/main" val="20063132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SUSAR: Suspected, Unexpected Serious Adverse</a:t>
            </a:r>
            <a:r>
              <a:rPr lang="en-US" baseline="0" dirty="0"/>
              <a:t> </a:t>
            </a:r>
            <a:r>
              <a:rPr lang="en-US" b="1" u="sng" baseline="0" dirty="0"/>
              <a:t>Reaction</a:t>
            </a:r>
            <a:r>
              <a:rPr lang="en-US" b="0" u="none" baseline="0" dirty="0"/>
              <a:t> [REACTION: term implies a causal relationship is suspected]</a:t>
            </a:r>
          </a:p>
          <a:p>
            <a:r>
              <a:rPr lang="en-US" b="0" u="none" baseline="0" dirty="0"/>
              <a:t>Commonly used as a reporting category for non-IND studies, studies involving FDA-approved products, for products used in approved dosages and indications for the typical target populations.</a:t>
            </a:r>
            <a:endParaRPr lang="en-US" b="1" u="sng" dirty="0"/>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26</a:t>
            </a:fld>
            <a:endParaRPr lang="en-US" dirty="0"/>
          </a:p>
        </p:txBody>
      </p:sp>
    </p:spTree>
    <p:extLst>
      <p:ext uri="{BB962C8B-B14F-4D97-AF65-F5344CB8AC3E}">
        <p14:creationId xmlns:p14="http://schemas.microsoft.com/office/powerpoint/2010/main" val="31874302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3</a:t>
            </a:r>
            <a:r>
              <a:rPr lang="en-US" baseline="30000" dirty="0"/>
              <a:t>rd</a:t>
            </a:r>
            <a:r>
              <a:rPr lang="en-US" dirty="0"/>
              <a:t> bullet: Protocols may</a:t>
            </a:r>
            <a:r>
              <a:rPr lang="en-US" baseline="0" dirty="0"/>
              <a:t> specify that only SUSARs are reported after the protocol-defined reporting period.</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27</a:t>
            </a:fld>
            <a:endParaRPr lang="en-US" dirty="0"/>
          </a:p>
        </p:txBody>
      </p:sp>
    </p:spTree>
    <p:extLst>
      <p:ext uri="{BB962C8B-B14F-4D97-AF65-F5344CB8AC3E}">
        <p14:creationId xmlns:p14="http://schemas.microsoft.com/office/powerpoint/2010/main" val="42529456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28</a:t>
            </a:fld>
            <a:endParaRPr lang="en-US" dirty="0"/>
          </a:p>
        </p:txBody>
      </p:sp>
    </p:spTree>
    <p:extLst>
      <p:ext uri="{BB962C8B-B14F-4D97-AF65-F5344CB8AC3E}">
        <p14:creationId xmlns:p14="http://schemas.microsoft.com/office/powerpoint/2010/main" val="11995721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29</a:t>
            </a:fld>
            <a:endParaRPr lang="en-US" dirty="0"/>
          </a:p>
        </p:txBody>
      </p:sp>
    </p:spTree>
    <p:extLst>
      <p:ext uri="{BB962C8B-B14F-4D97-AF65-F5344CB8AC3E}">
        <p14:creationId xmlns:p14="http://schemas.microsoft.com/office/powerpoint/2010/main" val="1196433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pPr>
            <a:r>
              <a:rPr lang="en-US" altLang="en-US" dirty="0"/>
              <a:t>DAIDS</a:t>
            </a:r>
            <a:r>
              <a:rPr lang="en-US" altLang="en-US" dirty="0">
                <a:sym typeface="Wingdings" panose="05000000000000000000" pitchFamily="2" charset="2"/>
              </a:rPr>
              <a:t> DAIDS SPT</a:t>
            </a:r>
          </a:p>
          <a:p>
            <a:pPr>
              <a:lnSpc>
                <a:spcPct val="90000"/>
              </a:lnSpc>
            </a:pPr>
            <a:r>
              <a:rPr lang="en-US" altLang="en-US" dirty="0"/>
              <a:t>Establishes standards for safety and pharmacovigilance across DAIDS clinical trials</a:t>
            </a:r>
          </a:p>
          <a:p>
            <a:pPr>
              <a:lnSpc>
                <a:spcPct val="90000"/>
              </a:lnSpc>
            </a:pPr>
            <a:r>
              <a:rPr lang="en-US" altLang="en-US" dirty="0"/>
              <a:t>Serves as the subject matter expert and advisor in matters related to safety and pharmacovigilance</a:t>
            </a:r>
          </a:p>
          <a:p>
            <a:pPr>
              <a:lnSpc>
                <a:spcPct val="90000"/>
              </a:lnSpc>
            </a:pPr>
            <a:r>
              <a:rPr lang="en-US" altLang="en-US" dirty="0"/>
              <a:t>Develops relevant safety-related policies, standard operating procedures, guidance, and training </a:t>
            </a:r>
          </a:p>
          <a:p>
            <a:pPr>
              <a:lnSpc>
                <a:spcPct val="90000"/>
              </a:lnSpc>
            </a:pPr>
            <a:r>
              <a:rPr lang="en-US" altLang="en-US" dirty="0"/>
              <a:t>Works with the DAIDS RSC Safety Office in all areas related to expedited reporting of adverse events</a:t>
            </a:r>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3</a:t>
            </a:fld>
            <a:endParaRPr lang="en-US" dirty="0"/>
          </a:p>
        </p:txBody>
      </p:sp>
    </p:spTree>
    <p:extLst>
      <p:ext uri="{BB962C8B-B14F-4D97-AF65-F5344CB8AC3E}">
        <p14:creationId xmlns:p14="http://schemas.microsoft.com/office/powerpoint/2010/main" val="5801077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30</a:t>
            </a:fld>
            <a:endParaRPr lang="en-US" dirty="0"/>
          </a:p>
        </p:txBody>
      </p:sp>
    </p:spTree>
    <p:extLst>
      <p:ext uri="{BB962C8B-B14F-4D97-AF65-F5344CB8AC3E}">
        <p14:creationId xmlns:p14="http://schemas.microsoft.com/office/powerpoint/2010/main" val="41807456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31</a:t>
            </a:fld>
            <a:endParaRPr lang="en-US" dirty="0"/>
          </a:p>
        </p:txBody>
      </p:sp>
    </p:spTree>
    <p:extLst>
      <p:ext uri="{BB962C8B-B14F-4D97-AF65-F5344CB8AC3E}">
        <p14:creationId xmlns:p14="http://schemas.microsoft.com/office/powerpoint/2010/main" val="28991217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32</a:t>
            </a:fld>
            <a:endParaRPr lang="en-US" dirty="0"/>
          </a:p>
        </p:txBody>
      </p:sp>
    </p:spTree>
    <p:extLst>
      <p:ext uri="{BB962C8B-B14F-4D97-AF65-F5344CB8AC3E}">
        <p14:creationId xmlns:p14="http://schemas.microsoft.com/office/powerpoint/2010/main" val="22485372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33</a:t>
            </a:fld>
            <a:endParaRPr lang="en-US" dirty="0"/>
          </a:p>
        </p:txBody>
      </p:sp>
    </p:spTree>
    <p:extLst>
      <p:ext uri="{BB962C8B-B14F-4D97-AF65-F5344CB8AC3E}">
        <p14:creationId xmlns:p14="http://schemas.microsoft.com/office/powerpoint/2010/main" val="42059928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An example of</a:t>
            </a:r>
            <a:r>
              <a:rPr lang="en-US" baseline="0" dirty="0"/>
              <a:t> an AE assessed with a grade 4 severity that does not meet the life threatening seriousness criterion is the earlier case study of an asymptomatic grade 4 elevation in ALT (reported under the IME seriousness criterion).</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34</a:t>
            </a:fld>
            <a:endParaRPr lang="en-US" dirty="0"/>
          </a:p>
        </p:txBody>
      </p:sp>
    </p:spTree>
    <p:extLst>
      <p:ext uri="{BB962C8B-B14F-4D97-AF65-F5344CB8AC3E}">
        <p14:creationId xmlns:p14="http://schemas.microsoft.com/office/powerpoint/2010/main" val="40171627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6137">
              <a:defRPr/>
            </a:pPr>
            <a:r>
              <a:rPr lang="en-US" dirty="0"/>
              <a:t>The following are resources for grading</a:t>
            </a:r>
            <a:r>
              <a:rPr lang="en-US" baseline="0" dirty="0"/>
              <a:t> the severity of AEs. Note that all current DAIDS protocols are using the DAIDS GT v2.0. Protocols may specify how certain events should be graded and identify grading table addenda used for the study.</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35</a:t>
            </a:fld>
            <a:endParaRPr lang="en-US" dirty="0"/>
          </a:p>
        </p:txBody>
      </p:sp>
    </p:spTree>
    <p:extLst>
      <p:ext uri="{BB962C8B-B14F-4D97-AF65-F5344CB8AC3E}">
        <p14:creationId xmlns:p14="http://schemas.microsoft.com/office/powerpoint/2010/main" val="46744596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36</a:t>
            </a:fld>
            <a:endParaRPr lang="en-US" dirty="0"/>
          </a:p>
        </p:txBody>
      </p:sp>
    </p:spTree>
    <p:extLst>
      <p:ext uri="{BB962C8B-B14F-4D97-AF65-F5344CB8AC3E}">
        <p14:creationId xmlns:p14="http://schemas.microsoft.com/office/powerpoint/2010/main" val="150066395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Per the EAE Manual v2.0, when a site</a:t>
            </a:r>
            <a:r>
              <a:rPr lang="en-US" baseline="0" dirty="0"/>
              <a:t> assesses that an EAE is not related to the study products a rationale should be provided. Sites should specify an alternate etiology or diagnosis or explanation as to why the event is not related to study products.</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37</a:t>
            </a:fld>
            <a:endParaRPr lang="en-US" dirty="0"/>
          </a:p>
        </p:txBody>
      </p:sp>
    </p:spTree>
    <p:extLst>
      <p:ext uri="{BB962C8B-B14F-4D97-AF65-F5344CB8AC3E}">
        <p14:creationId xmlns:p14="http://schemas.microsoft.com/office/powerpoint/2010/main" val="35843285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charset="0"/>
            </a:endParaRPr>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38</a:t>
            </a:fld>
            <a:endParaRPr lang="en-US" dirty="0"/>
          </a:p>
        </p:txBody>
      </p:sp>
    </p:spTree>
    <p:extLst>
      <p:ext uri="{BB962C8B-B14F-4D97-AF65-F5344CB8AC3E}">
        <p14:creationId xmlns:p14="http://schemas.microsoft.com/office/powerpoint/2010/main" val="173818408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For</a:t>
            </a:r>
            <a:r>
              <a:rPr lang="en-US" baseline="0" dirty="0"/>
              <a:t> protocols reporting under the SUSAR category, the site PI must first determine if an SAE is unexpected and is related before reporting the event.</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39</a:t>
            </a:fld>
            <a:endParaRPr lang="en-US" dirty="0"/>
          </a:p>
        </p:txBody>
      </p:sp>
    </p:spTree>
    <p:extLst>
      <p:ext uri="{BB962C8B-B14F-4D97-AF65-F5344CB8AC3E}">
        <p14:creationId xmlns:p14="http://schemas.microsoft.com/office/powerpoint/2010/main" val="17448207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600" b="1" dirty="0">
              <a:solidFill>
                <a:srgbClr val="FF0000"/>
              </a:solidFill>
            </a:endParaRPr>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4</a:t>
            </a:fld>
            <a:endParaRPr lang="en-US" dirty="0"/>
          </a:p>
        </p:txBody>
      </p:sp>
    </p:spTree>
    <p:extLst>
      <p:ext uri="{BB962C8B-B14F-4D97-AF65-F5344CB8AC3E}">
        <p14:creationId xmlns:p14="http://schemas.microsoft.com/office/powerpoint/2010/main" val="15821359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40</a:t>
            </a:fld>
            <a:endParaRPr lang="en-US" dirty="0"/>
          </a:p>
        </p:txBody>
      </p:sp>
    </p:spTree>
    <p:extLst>
      <p:ext uri="{BB962C8B-B14F-4D97-AF65-F5344CB8AC3E}">
        <p14:creationId xmlns:p14="http://schemas.microsoft.com/office/powerpoint/2010/main" val="139175440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41</a:t>
            </a:fld>
            <a:endParaRPr lang="en-US" dirty="0"/>
          </a:p>
        </p:txBody>
      </p:sp>
    </p:spTree>
    <p:extLst>
      <p:ext uri="{BB962C8B-B14F-4D97-AF65-F5344CB8AC3E}">
        <p14:creationId xmlns:p14="http://schemas.microsoft.com/office/powerpoint/2010/main" val="207882582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42</a:t>
            </a:fld>
            <a:endParaRPr lang="en-US" dirty="0"/>
          </a:p>
        </p:txBody>
      </p:sp>
    </p:spTree>
    <p:extLst>
      <p:ext uri="{BB962C8B-B14F-4D97-AF65-F5344CB8AC3E}">
        <p14:creationId xmlns:p14="http://schemas.microsoft.com/office/powerpoint/2010/main" val="212458007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43</a:t>
            </a:fld>
            <a:endParaRPr lang="en-US" dirty="0"/>
          </a:p>
        </p:txBody>
      </p:sp>
    </p:spTree>
    <p:extLst>
      <p:ext uri="{BB962C8B-B14F-4D97-AF65-F5344CB8AC3E}">
        <p14:creationId xmlns:p14="http://schemas.microsoft.com/office/powerpoint/2010/main" val="413153466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following slides illustrate the EAE reporting process</a:t>
            </a:r>
            <a:r>
              <a:rPr lang="en-US" baseline="0" dirty="0"/>
              <a:t> and timelines</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44</a:t>
            </a:fld>
            <a:endParaRPr lang="en-US" dirty="0"/>
          </a:p>
        </p:txBody>
      </p:sp>
    </p:spTree>
    <p:extLst>
      <p:ext uri="{BB962C8B-B14F-4D97-AF65-F5344CB8AC3E}">
        <p14:creationId xmlns:p14="http://schemas.microsoft.com/office/powerpoint/2010/main" val="287032624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45</a:t>
            </a:fld>
            <a:endParaRPr lang="en-US" dirty="0"/>
          </a:p>
        </p:txBody>
      </p:sp>
    </p:spTree>
    <p:extLst>
      <p:ext uri="{BB962C8B-B14F-4D97-AF65-F5344CB8AC3E}">
        <p14:creationId xmlns:p14="http://schemas.microsoft.com/office/powerpoint/2010/main" val="157552577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AE occurs, the site physician and staff manage the event</a:t>
            </a:r>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46</a:t>
            </a:fld>
            <a:endParaRPr lang="en-US" dirty="0"/>
          </a:p>
        </p:txBody>
      </p:sp>
    </p:spTree>
    <p:extLst>
      <p:ext uri="{BB962C8B-B14F-4D97-AF65-F5344CB8AC3E}">
        <p14:creationId xmlns:p14="http://schemas.microsoft.com/office/powerpoint/2010/main" val="16753486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Site enters information into the CRF form which is stored in the clinical database</a:t>
            </a:r>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47</a:t>
            </a:fld>
            <a:endParaRPr lang="en-US" dirty="0"/>
          </a:p>
        </p:txBody>
      </p:sp>
    </p:spTree>
    <p:extLst>
      <p:ext uri="{BB962C8B-B14F-4D97-AF65-F5344CB8AC3E}">
        <p14:creationId xmlns:p14="http://schemas.microsoft.com/office/powerpoint/2010/main" val="237522284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At the same time, the site PI should make a determination whether the adverse</a:t>
            </a:r>
            <a:r>
              <a:rPr lang="en-US" baseline="0" dirty="0"/>
              <a:t> event meets EAE reporting criteria (SAE or SUSAR)</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48</a:t>
            </a:fld>
            <a:endParaRPr lang="en-US" dirty="0"/>
          </a:p>
        </p:txBody>
      </p:sp>
    </p:spTree>
    <p:extLst>
      <p:ext uri="{BB962C8B-B14F-4D97-AF65-F5344CB8AC3E}">
        <p14:creationId xmlns:p14="http://schemas.microsoft.com/office/powerpoint/2010/main" val="95427697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If event meets reporting criteria,</a:t>
            </a:r>
            <a:r>
              <a:rPr lang="en-US" baseline="0" dirty="0"/>
              <a:t> the EAE is submitted via DAERS within 3 reporting days of AE awareness</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49</a:t>
            </a:fld>
            <a:endParaRPr lang="en-US" dirty="0"/>
          </a:p>
        </p:txBody>
      </p:sp>
    </p:spTree>
    <p:extLst>
      <p:ext uri="{BB962C8B-B14F-4D97-AF65-F5344CB8AC3E}">
        <p14:creationId xmlns:p14="http://schemas.microsoft.com/office/powerpoint/2010/main" val="29983152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5</a:t>
            </a:fld>
            <a:endParaRPr lang="en-US" dirty="0"/>
          </a:p>
        </p:txBody>
      </p:sp>
    </p:spTree>
    <p:extLst>
      <p:ext uri="{BB962C8B-B14F-4D97-AF65-F5344CB8AC3E}">
        <p14:creationId xmlns:p14="http://schemas.microsoft.com/office/powerpoint/2010/main" val="167309391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DAIDS RSC receives the EAE report,</a:t>
            </a:r>
            <a:r>
              <a:rPr lang="en-US" baseline="0" dirty="0"/>
              <a:t> the regulatory timeline for reporting the event to the FDA begins</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50</a:t>
            </a:fld>
            <a:endParaRPr lang="en-US" dirty="0"/>
          </a:p>
        </p:txBody>
      </p:sp>
    </p:spTree>
    <p:extLst>
      <p:ext uri="{BB962C8B-B14F-4D97-AF65-F5344CB8AC3E}">
        <p14:creationId xmlns:p14="http://schemas.microsoft.com/office/powerpoint/2010/main" val="13895717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51</a:t>
            </a:fld>
            <a:endParaRPr lang="en-US" dirty="0"/>
          </a:p>
        </p:txBody>
      </p:sp>
    </p:spTree>
    <p:extLst>
      <p:ext uri="{BB962C8B-B14F-4D97-AF65-F5344CB8AC3E}">
        <p14:creationId xmlns:p14="http://schemas.microsoft.com/office/powerpoint/2010/main" val="116261149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RSC will send follow-up queries</a:t>
            </a:r>
            <a:r>
              <a:rPr lang="en-US" baseline="0" dirty="0"/>
              <a:t> to the sites if needed. It is the site’s obligation to respond to queries within 1 business day of receipt per DAIDS policy</a:t>
            </a:r>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52</a:t>
            </a:fld>
            <a:endParaRPr lang="en-US" dirty="0"/>
          </a:p>
        </p:txBody>
      </p:sp>
    </p:spTree>
    <p:extLst>
      <p:ext uri="{BB962C8B-B14F-4D97-AF65-F5344CB8AC3E}">
        <p14:creationId xmlns:p14="http://schemas.microsoft.com/office/powerpoint/2010/main" val="28259169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RSC will triage and send EAEs that need to be assessed</a:t>
            </a:r>
            <a:r>
              <a:rPr lang="en-US" baseline="0" dirty="0"/>
              <a:t> by the DAIDS medical officers</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53</a:t>
            </a:fld>
            <a:endParaRPr lang="en-US" dirty="0"/>
          </a:p>
        </p:txBody>
      </p:sp>
    </p:spTree>
    <p:extLst>
      <p:ext uri="{BB962C8B-B14F-4D97-AF65-F5344CB8AC3E}">
        <p14:creationId xmlns:p14="http://schemas.microsoft.com/office/powerpoint/2010/main" val="275661785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DAIDS MO decides if an EAE meets</a:t>
            </a:r>
            <a:r>
              <a:rPr lang="en-US" baseline="0" dirty="0"/>
              <a:t> regulatory safety reporting requirements to be sent to the FDA</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54</a:t>
            </a:fld>
            <a:endParaRPr lang="en-US" dirty="0"/>
          </a:p>
        </p:txBody>
      </p:sp>
    </p:spTree>
    <p:extLst>
      <p:ext uri="{BB962C8B-B14F-4D97-AF65-F5344CB8AC3E}">
        <p14:creationId xmlns:p14="http://schemas.microsoft.com/office/powerpoint/2010/main" val="137202339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 process from when RSC receives an EAE report until a safety report is submitted to the regulatory body/FDA should be completed within</a:t>
            </a:r>
            <a:r>
              <a:rPr lang="en-US" baseline="0" dirty="0"/>
              <a:t> 15 BDs or 7 BDs if the event is fatal or life-threatening.</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55</a:t>
            </a:fld>
            <a:endParaRPr lang="en-US" dirty="0"/>
          </a:p>
        </p:txBody>
      </p:sp>
    </p:spTree>
    <p:extLst>
      <p:ext uri="{BB962C8B-B14F-4D97-AF65-F5344CB8AC3E}">
        <p14:creationId xmlns:p14="http://schemas.microsoft.com/office/powerpoint/2010/main" val="90813232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indent="-342900">
              <a:buFont typeface="+mj-lt"/>
              <a:buNone/>
            </a:pPr>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56</a:t>
            </a:fld>
            <a:endParaRPr lang="en-US" dirty="0"/>
          </a:p>
        </p:txBody>
      </p:sp>
    </p:spTree>
    <p:extLst>
      <p:ext uri="{BB962C8B-B14F-4D97-AF65-F5344CB8AC3E}">
        <p14:creationId xmlns:p14="http://schemas.microsoft.com/office/powerpoint/2010/main" val="368265466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57</a:t>
            </a:fld>
            <a:endParaRPr lang="en-US" dirty="0"/>
          </a:p>
        </p:txBody>
      </p:sp>
    </p:spTree>
    <p:extLst>
      <p:ext uri="{BB962C8B-B14F-4D97-AF65-F5344CB8AC3E}">
        <p14:creationId xmlns:p14="http://schemas.microsoft.com/office/powerpoint/2010/main" val="317907719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58</a:t>
            </a:fld>
            <a:endParaRPr lang="en-US" dirty="0"/>
          </a:p>
        </p:txBody>
      </p:sp>
    </p:spTree>
    <p:extLst>
      <p:ext uri="{BB962C8B-B14F-4D97-AF65-F5344CB8AC3E}">
        <p14:creationId xmlns:p14="http://schemas.microsoft.com/office/powerpoint/2010/main" val="169132655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 Juan</a:t>
            </a:r>
          </a:p>
        </p:txBody>
      </p:sp>
      <p:sp>
        <p:nvSpPr>
          <p:cNvPr id="4" name="Slide Number Placeholder 3"/>
          <p:cNvSpPr>
            <a:spLocks noGrp="1"/>
          </p:cNvSpPr>
          <p:nvPr>
            <p:ph type="sldNum" sz="quarter" idx="10"/>
          </p:nvPr>
        </p:nvSpPr>
        <p:spPr/>
        <p:txBody>
          <a:bodyPr/>
          <a:lstStyle/>
          <a:p>
            <a:fld id="{2802EAB4-9CFF-44EA-9883-D1D995F6EFDB}" type="slidenum">
              <a:rPr lang="en-US" smtClean="0"/>
              <a:pPr/>
              <a:t>59</a:t>
            </a:fld>
            <a:endParaRPr lang="en-US" dirty="0"/>
          </a:p>
        </p:txBody>
      </p:sp>
    </p:spTree>
    <p:extLst>
      <p:ext uri="{BB962C8B-B14F-4D97-AF65-F5344CB8AC3E}">
        <p14:creationId xmlns:p14="http://schemas.microsoft.com/office/powerpoint/2010/main" val="7941743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txBox="1">
            <a:spLocks noGrp="1" noChangeArrowheads="1"/>
          </p:cNvSpPr>
          <p:nvPr/>
        </p:nvSpPr>
        <p:spPr bwMode="auto">
          <a:xfrm>
            <a:off x="3927775" y="8758876"/>
            <a:ext cx="3004820" cy="459750"/>
          </a:xfrm>
          <a:prstGeom prst="rect">
            <a:avLst/>
          </a:prstGeom>
          <a:noFill/>
          <a:ln w="9525">
            <a:noFill/>
            <a:miter lim="800000"/>
            <a:headEnd/>
            <a:tailEnd/>
          </a:ln>
        </p:spPr>
        <p:txBody>
          <a:bodyPr lIns="92273" tIns="46137" rIns="92273" bIns="46137" anchor="b"/>
          <a:lstStyle/>
          <a:p>
            <a:pPr algn="r" defTabSz="922338"/>
            <a:fld id="{66A47558-6349-47E4-BF6C-0492FEE91F4A}" type="slidenum">
              <a:rPr lang="en-US" sz="1200" b="0"/>
              <a:pPr algn="r" defTabSz="922338"/>
              <a:t>6</a:t>
            </a:fld>
            <a:endParaRPr lang="en-US" sz="1200" b="0" dirty="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lIns="92273" tIns="46137" rIns="92273" bIns="46137"/>
          <a:lstStyle/>
          <a:p>
            <a:pPr eaLnBrk="1" hangingPunct="1"/>
            <a:r>
              <a:rPr lang="en-US" dirty="0">
                <a:latin typeface="Arial" charset="0"/>
                <a:cs typeface="Arial" charset="0"/>
              </a:rPr>
              <a:t>The DAIDS EAE Manual 2.0 describes</a:t>
            </a:r>
            <a:r>
              <a:rPr lang="en-US" baseline="0" dirty="0">
                <a:latin typeface="Arial" charset="0"/>
                <a:cs typeface="Arial" charset="0"/>
              </a:rPr>
              <a:t> </a:t>
            </a:r>
            <a:r>
              <a:rPr lang="en-US" dirty="0">
                <a:latin typeface="Arial" charset="0"/>
                <a:cs typeface="Arial" charset="0"/>
              </a:rPr>
              <a:t>2 reporting categories, which are:</a:t>
            </a:r>
          </a:p>
          <a:p>
            <a:pPr marL="228600" indent="-228600" eaLnBrk="1" hangingPunct="1">
              <a:buAutoNum type="arabicPeriod"/>
            </a:pPr>
            <a:r>
              <a:rPr lang="en-US" baseline="0" dirty="0">
                <a:latin typeface="Arial" charset="0"/>
                <a:cs typeface="Arial" charset="0"/>
              </a:rPr>
              <a:t>SAE – Serious Adverse Event</a:t>
            </a:r>
          </a:p>
          <a:p>
            <a:pPr marL="228600" indent="-228600" eaLnBrk="1" hangingPunct="1">
              <a:buAutoNum type="arabicPeriod"/>
            </a:pPr>
            <a:r>
              <a:rPr lang="en-US" baseline="0" dirty="0">
                <a:latin typeface="Arial" charset="0"/>
                <a:cs typeface="Arial" charset="0"/>
              </a:rPr>
              <a:t>SUSAR – Suspected, Unexpected, Serious Adverse Reaction</a:t>
            </a:r>
            <a:endParaRPr lang="en-US" dirty="0">
              <a:latin typeface="Arial" charset="0"/>
              <a:cs typeface="Arial" charset="0"/>
            </a:endParaRPr>
          </a:p>
        </p:txBody>
      </p:sp>
    </p:spTree>
    <p:extLst>
      <p:ext uri="{BB962C8B-B14F-4D97-AF65-F5344CB8AC3E}">
        <p14:creationId xmlns:p14="http://schemas.microsoft.com/office/powerpoint/2010/main" val="359860454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2802EAB4-9CFF-44EA-9883-D1D995F6EFDB}" type="slidenum">
              <a:rPr lang="en-US" smtClean="0"/>
              <a:pPr/>
              <a:t>60</a:t>
            </a:fld>
            <a:endParaRPr lang="en-US" dirty="0"/>
          </a:p>
        </p:txBody>
      </p:sp>
    </p:spTree>
    <p:extLst>
      <p:ext uri="{BB962C8B-B14F-4D97-AF65-F5344CB8AC3E}">
        <p14:creationId xmlns:p14="http://schemas.microsoft.com/office/powerpoint/2010/main" val="88762768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kern="1200" dirty="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2802EAB4-9CFF-44EA-9883-D1D995F6EFDB}" type="slidenum">
              <a:rPr lang="en-US" smtClean="0"/>
              <a:pPr/>
              <a:t>61</a:t>
            </a:fld>
            <a:endParaRPr lang="en-US" dirty="0"/>
          </a:p>
        </p:txBody>
      </p:sp>
    </p:spTree>
    <p:extLst>
      <p:ext uri="{BB962C8B-B14F-4D97-AF65-F5344CB8AC3E}">
        <p14:creationId xmlns:p14="http://schemas.microsoft.com/office/powerpoint/2010/main" val="182779027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62</a:t>
            </a:fld>
            <a:endParaRPr lang="en-US" dirty="0"/>
          </a:p>
        </p:txBody>
      </p:sp>
    </p:spTree>
    <p:extLst>
      <p:ext uri="{BB962C8B-B14F-4D97-AF65-F5344CB8AC3E}">
        <p14:creationId xmlns:p14="http://schemas.microsoft.com/office/powerpoint/2010/main" val="247511860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Browsers</a:t>
            </a:r>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63</a:t>
            </a:fld>
            <a:endParaRPr lang="en-US" dirty="0"/>
          </a:p>
        </p:txBody>
      </p:sp>
    </p:spTree>
    <p:extLst>
      <p:ext uri="{BB962C8B-B14F-4D97-AF65-F5344CB8AC3E}">
        <p14:creationId xmlns:p14="http://schemas.microsoft.com/office/powerpoint/2010/main" val="34673013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802EAB4-9CFF-44EA-9883-D1D995F6EFDB}" type="slidenum">
              <a:rPr lang="en-US" smtClean="0"/>
              <a:pPr/>
              <a:t>64</a:t>
            </a:fld>
            <a:endParaRPr lang="en-US" dirty="0"/>
          </a:p>
        </p:txBody>
      </p:sp>
    </p:spTree>
    <p:extLst>
      <p:ext uri="{BB962C8B-B14F-4D97-AF65-F5344CB8AC3E}">
        <p14:creationId xmlns:p14="http://schemas.microsoft.com/office/powerpoint/2010/main" val="78783947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Blue paper, up</a:t>
            </a:r>
            <a:r>
              <a:rPr lang="en-US" baseline="0" dirty="0"/>
              <a:t> until the Update paragraph</a:t>
            </a:r>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65</a:t>
            </a:fld>
            <a:endParaRPr lang="en-US" dirty="0"/>
          </a:p>
        </p:txBody>
      </p:sp>
    </p:spTree>
    <p:extLst>
      <p:ext uri="{BB962C8B-B14F-4D97-AF65-F5344CB8AC3E}">
        <p14:creationId xmlns:p14="http://schemas.microsoft.com/office/powerpoint/2010/main" val="244502975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Pull up DAERS</a:t>
            </a:r>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66</a:t>
            </a:fld>
            <a:endParaRPr lang="en-US" dirty="0"/>
          </a:p>
        </p:txBody>
      </p:sp>
    </p:spTree>
    <p:extLst>
      <p:ext uri="{BB962C8B-B14F-4D97-AF65-F5344CB8AC3E}">
        <p14:creationId xmlns:p14="http://schemas.microsoft.com/office/powerpoint/2010/main" val="60295709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rgbClr val="371C68"/>
                </a:solidFill>
                <a:latin typeface="Arial" charset="0"/>
              </a:defRPr>
            </a:lvl1pPr>
            <a:lvl2pPr marL="742950" indent="-285750" eaLnBrk="0" hangingPunct="0">
              <a:defRPr sz="2400">
                <a:solidFill>
                  <a:srgbClr val="371C68"/>
                </a:solidFill>
                <a:latin typeface="Arial" charset="0"/>
              </a:defRPr>
            </a:lvl2pPr>
            <a:lvl3pPr marL="1143000" indent="-228600" eaLnBrk="0" hangingPunct="0">
              <a:defRPr sz="2400">
                <a:solidFill>
                  <a:srgbClr val="371C68"/>
                </a:solidFill>
                <a:latin typeface="Arial" charset="0"/>
              </a:defRPr>
            </a:lvl3pPr>
            <a:lvl4pPr marL="1600200" indent="-228600" eaLnBrk="0" hangingPunct="0">
              <a:defRPr sz="2400">
                <a:solidFill>
                  <a:srgbClr val="371C68"/>
                </a:solidFill>
                <a:latin typeface="Arial" charset="0"/>
              </a:defRPr>
            </a:lvl4pPr>
            <a:lvl5pPr marL="2057400" indent="-228600" eaLnBrk="0" hangingPunct="0">
              <a:defRPr sz="2400">
                <a:solidFill>
                  <a:srgbClr val="371C68"/>
                </a:solidFill>
                <a:latin typeface="Arial" charset="0"/>
              </a:defRPr>
            </a:lvl5pPr>
            <a:lvl6pPr marL="2514600" indent="-228600" eaLnBrk="0" fontAlgn="base" hangingPunct="0">
              <a:spcBef>
                <a:spcPct val="0"/>
              </a:spcBef>
              <a:spcAft>
                <a:spcPct val="0"/>
              </a:spcAft>
              <a:defRPr sz="2400">
                <a:solidFill>
                  <a:srgbClr val="371C68"/>
                </a:solidFill>
                <a:latin typeface="Arial" charset="0"/>
              </a:defRPr>
            </a:lvl6pPr>
            <a:lvl7pPr marL="2971800" indent="-228600" eaLnBrk="0" fontAlgn="base" hangingPunct="0">
              <a:spcBef>
                <a:spcPct val="0"/>
              </a:spcBef>
              <a:spcAft>
                <a:spcPct val="0"/>
              </a:spcAft>
              <a:defRPr sz="2400">
                <a:solidFill>
                  <a:srgbClr val="371C68"/>
                </a:solidFill>
                <a:latin typeface="Arial" charset="0"/>
              </a:defRPr>
            </a:lvl7pPr>
            <a:lvl8pPr marL="3429000" indent="-228600" eaLnBrk="0" fontAlgn="base" hangingPunct="0">
              <a:spcBef>
                <a:spcPct val="0"/>
              </a:spcBef>
              <a:spcAft>
                <a:spcPct val="0"/>
              </a:spcAft>
              <a:defRPr sz="2400">
                <a:solidFill>
                  <a:srgbClr val="371C68"/>
                </a:solidFill>
                <a:latin typeface="Arial" charset="0"/>
              </a:defRPr>
            </a:lvl8pPr>
            <a:lvl9pPr marL="3886200" indent="-228600" eaLnBrk="0" fontAlgn="base" hangingPunct="0">
              <a:spcBef>
                <a:spcPct val="0"/>
              </a:spcBef>
              <a:spcAft>
                <a:spcPct val="0"/>
              </a:spcAft>
              <a:defRPr sz="2400">
                <a:solidFill>
                  <a:srgbClr val="371C68"/>
                </a:solidFill>
                <a:latin typeface="Arial" charset="0"/>
              </a:defRPr>
            </a:lvl9pPr>
          </a:lstStyle>
          <a:p>
            <a:pPr eaLnBrk="1" hangingPunct="1"/>
            <a:fld id="{D0AB98FF-A93C-43B8-B222-539A8B58EC3E}" type="slidenum">
              <a:rPr lang="en-US" sz="1200" smtClean="0">
                <a:solidFill>
                  <a:schemeClr val="tx1"/>
                </a:solidFill>
              </a:rPr>
              <a:pPr eaLnBrk="1" hangingPunct="1"/>
              <a:t>67</a:t>
            </a:fld>
            <a:endParaRPr lang="en-US" sz="1200" dirty="0">
              <a:solidFill>
                <a:schemeClr val="tx1"/>
              </a:solidFill>
            </a:endParaRPr>
          </a:p>
        </p:txBody>
      </p:sp>
    </p:spTree>
    <p:extLst>
      <p:ext uri="{BB962C8B-B14F-4D97-AF65-F5344CB8AC3E}">
        <p14:creationId xmlns:p14="http://schemas.microsoft.com/office/powerpoint/2010/main" val="41156088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68</a:t>
            </a:fld>
            <a:endParaRPr lang="en-US" dirty="0"/>
          </a:p>
        </p:txBody>
      </p:sp>
    </p:spTree>
    <p:extLst>
      <p:ext uri="{BB962C8B-B14F-4D97-AF65-F5344CB8AC3E}">
        <p14:creationId xmlns:p14="http://schemas.microsoft.com/office/powerpoint/2010/main" val="94722472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xfrm>
            <a:off x="746390" y="4380225"/>
            <a:ext cx="5547360" cy="414877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dirty="0"/>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rgbClr val="371C68"/>
                </a:solidFill>
                <a:latin typeface="Arial" charset="0"/>
              </a:defRPr>
            </a:lvl1pPr>
            <a:lvl2pPr marL="742950" indent="-285750" eaLnBrk="0" hangingPunct="0">
              <a:defRPr sz="2400">
                <a:solidFill>
                  <a:srgbClr val="371C68"/>
                </a:solidFill>
                <a:latin typeface="Arial" charset="0"/>
              </a:defRPr>
            </a:lvl2pPr>
            <a:lvl3pPr marL="1143000" indent="-228600" eaLnBrk="0" hangingPunct="0">
              <a:defRPr sz="2400">
                <a:solidFill>
                  <a:srgbClr val="371C68"/>
                </a:solidFill>
                <a:latin typeface="Arial" charset="0"/>
              </a:defRPr>
            </a:lvl3pPr>
            <a:lvl4pPr marL="1600200" indent="-228600" eaLnBrk="0" hangingPunct="0">
              <a:defRPr sz="2400">
                <a:solidFill>
                  <a:srgbClr val="371C68"/>
                </a:solidFill>
                <a:latin typeface="Arial" charset="0"/>
              </a:defRPr>
            </a:lvl4pPr>
            <a:lvl5pPr marL="2057400" indent="-228600" eaLnBrk="0" hangingPunct="0">
              <a:defRPr sz="2400">
                <a:solidFill>
                  <a:srgbClr val="371C68"/>
                </a:solidFill>
                <a:latin typeface="Arial" charset="0"/>
              </a:defRPr>
            </a:lvl5pPr>
            <a:lvl6pPr marL="2514600" indent="-228600" eaLnBrk="0" fontAlgn="base" hangingPunct="0">
              <a:spcBef>
                <a:spcPct val="0"/>
              </a:spcBef>
              <a:spcAft>
                <a:spcPct val="0"/>
              </a:spcAft>
              <a:defRPr sz="2400">
                <a:solidFill>
                  <a:srgbClr val="371C68"/>
                </a:solidFill>
                <a:latin typeface="Arial" charset="0"/>
              </a:defRPr>
            </a:lvl6pPr>
            <a:lvl7pPr marL="2971800" indent="-228600" eaLnBrk="0" fontAlgn="base" hangingPunct="0">
              <a:spcBef>
                <a:spcPct val="0"/>
              </a:spcBef>
              <a:spcAft>
                <a:spcPct val="0"/>
              </a:spcAft>
              <a:defRPr sz="2400">
                <a:solidFill>
                  <a:srgbClr val="371C68"/>
                </a:solidFill>
                <a:latin typeface="Arial" charset="0"/>
              </a:defRPr>
            </a:lvl7pPr>
            <a:lvl8pPr marL="3429000" indent="-228600" eaLnBrk="0" fontAlgn="base" hangingPunct="0">
              <a:spcBef>
                <a:spcPct val="0"/>
              </a:spcBef>
              <a:spcAft>
                <a:spcPct val="0"/>
              </a:spcAft>
              <a:defRPr sz="2400">
                <a:solidFill>
                  <a:srgbClr val="371C68"/>
                </a:solidFill>
                <a:latin typeface="Arial" charset="0"/>
              </a:defRPr>
            </a:lvl8pPr>
            <a:lvl9pPr marL="3886200" indent="-228600" eaLnBrk="0" fontAlgn="base" hangingPunct="0">
              <a:spcBef>
                <a:spcPct val="0"/>
              </a:spcBef>
              <a:spcAft>
                <a:spcPct val="0"/>
              </a:spcAft>
              <a:defRPr sz="2400">
                <a:solidFill>
                  <a:srgbClr val="371C68"/>
                </a:solidFill>
                <a:latin typeface="Arial" charset="0"/>
              </a:defRPr>
            </a:lvl9pPr>
          </a:lstStyle>
          <a:p>
            <a:pPr eaLnBrk="1" hangingPunct="1"/>
            <a:fld id="{FA1D61AF-377C-4897-B6C7-2332DFF4DCD5}" type="slidenum">
              <a:rPr lang="en-US" sz="1200" smtClean="0">
                <a:solidFill>
                  <a:schemeClr val="tx1"/>
                </a:solidFill>
              </a:rPr>
              <a:pPr eaLnBrk="1" hangingPunct="1"/>
              <a:t>69</a:t>
            </a:fld>
            <a:endParaRPr lang="en-US" sz="1200" dirty="0">
              <a:solidFill>
                <a:schemeClr val="tx1"/>
              </a:solidFill>
            </a:endParaRPr>
          </a:p>
        </p:txBody>
      </p:sp>
    </p:spTree>
    <p:extLst>
      <p:ext uri="{BB962C8B-B14F-4D97-AF65-F5344CB8AC3E}">
        <p14:creationId xmlns:p14="http://schemas.microsoft.com/office/powerpoint/2010/main" val="1446094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Each protocol</a:t>
            </a:r>
            <a:r>
              <a:rPr lang="en-US" baseline="0" dirty="0"/>
              <a:t> specifies which reporting category to be used for EAE reporting. Additional reporting requirements are also specified in the protocol.</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Note that a protocol may specify that a reporting category be used in certain situations. For example, a protocol may state that the SAE category is used while participants are receiving study products and 30 days after; but after more than 30 days since last exposure the SUSAR reporting category is used.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Not reportable events</a:t>
            </a:r>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7</a:t>
            </a:fld>
            <a:endParaRPr lang="en-US" dirty="0"/>
          </a:p>
        </p:txBody>
      </p:sp>
    </p:spTree>
    <p:extLst>
      <p:ext uri="{BB962C8B-B14F-4D97-AF65-F5344CB8AC3E}">
        <p14:creationId xmlns:p14="http://schemas.microsoft.com/office/powerpoint/2010/main" val="270654995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70</a:t>
            </a:fld>
            <a:endParaRPr lang="en-US" dirty="0"/>
          </a:p>
        </p:txBody>
      </p:sp>
    </p:spTree>
    <p:extLst>
      <p:ext uri="{BB962C8B-B14F-4D97-AF65-F5344CB8AC3E}">
        <p14:creationId xmlns:p14="http://schemas.microsoft.com/office/powerpoint/2010/main" val="275423020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71</a:t>
            </a:fld>
            <a:endParaRPr lang="en-US" dirty="0"/>
          </a:p>
        </p:txBody>
      </p:sp>
    </p:spTree>
    <p:extLst>
      <p:ext uri="{BB962C8B-B14F-4D97-AF65-F5344CB8AC3E}">
        <p14:creationId xmlns:p14="http://schemas.microsoft.com/office/powerpoint/2010/main" val="49938997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72</a:t>
            </a:fld>
            <a:endParaRPr lang="en-US" dirty="0"/>
          </a:p>
        </p:txBody>
      </p:sp>
    </p:spTree>
    <p:extLst>
      <p:ext uri="{BB962C8B-B14F-4D97-AF65-F5344CB8AC3E}">
        <p14:creationId xmlns:p14="http://schemas.microsoft.com/office/powerpoint/2010/main" val="327675438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73</a:t>
            </a:fld>
            <a:endParaRPr lang="en-US" dirty="0"/>
          </a:p>
        </p:txBody>
      </p:sp>
    </p:spTree>
    <p:extLst>
      <p:ext uri="{BB962C8B-B14F-4D97-AF65-F5344CB8AC3E}">
        <p14:creationId xmlns:p14="http://schemas.microsoft.com/office/powerpoint/2010/main" val="368316835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74</a:t>
            </a:fld>
            <a:endParaRPr lang="en-US" dirty="0"/>
          </a:p>
        </p:txBody>
      </p:sp>
    </p:spTree>
    <p:extLst>
      <p:ext uri="{BB962C8B-B14F-4D97-AF65-F5344CB8AC3E}">
        <p14:creationId xmlns:p14="http://schemas.microsoft.com/office/powerpoint/2010/main" val="2046646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75</a:t>
            </a:fld>
            <a:endParaRPr lang="en-US" dirty="0"/>
          </a:p>
        </p:txBody>
      </p:sp>
    </p:spTree>
    <p:extLst>
      <p:ext uri="{BB962C8B-B14F-4D97-AF65-F5344CB8AC3E}">
        <p14:creationId xmlns:p14="http://schemas.microsoft.com/office/powerpoint/2010/main" val="2710347984"/>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76</a:t>
            </a:fld>
            <a:endParaRPr lang="en-US" dirty="0"/>
          </a:p>
        </p:txBody>
      </p:sp>
    </p:spTree>
    <p:extLst>
      <p:ext uri="{BB962C8B-B14F-4D97-AF65-F5344CB8AC3E}">
        <p14:creationId xmlns:p14="http://schemas.microsoft.com/office/powerpoint/2010/main" val="483464304"/>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77</a:t>
            </a:fld>
            <a:endParaRPr lang="en-US" dirty="0"/>
          </a:p>
        </p:txBody>
      </p:sp>
    </p:spTree>
    <p:extLst>
      <p:ext uri="{BB962C8B-B14F-4D97-AF65-F5344CB8AC3E}">
        <p14:creationId xmlns:p14="http://schemas.microsoft.com/office/powerpoint/2010/main" val="2657660127"/>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78</a:t>
            </a:fld>
            <a:endParaRPr lang="en-US" dirty="0"/>
          </a:p>
        </p:txBody>
      </p:sp>
    </p:spTree>
    <p:extLst>
      <p:ext uri="{BB962C8B-B14F-4D97-AF65-F5344CB8AC3E}">
        <p14:creationId xmlns:p14="http://schemas.microsoft.com/office/powerpoint/2010/main" val="1441288507"/>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effectLst/>
                <a:latin typeface="Arial" pitchFamily="34" charset="0"/>
                <a:ea typeface="+mn-ea"/>
                <a:cs typeface="+mn-cs"/>
              </a:rPr>
              <a:t>The Submitter, if site physician, must review, verify the completed report for accuracy and completeness and sign the report</a:t>
            </a:r>
            <a:endParaRPr lang="en-US"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79</a:t>
            </a:fld>
            <a:endParaRPr lang="en-US" dirty="0"/>
          </a:p>
        </p:txBody>
      </p:sp>
    </p:spTree>
    <p:extLst>
      <p:ext uri="{BB962C8B-B14F-4D97-AF65-F5344CB8AC3E}">
        <p14:creationId xmlns:p14="http://schemas.microsoft.com/office/powerpoint/2010/main" val="35911547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8</a:t>
            </a:fld>
            <a:endParaRPr lang="en-US" dirty="0"/>
          </a:p>
        </p:txBody>
      </p:sp>
    </p:spTree>
    <p:extLst>
      <p:ext uri="{BB962C8B-B14F-4D97-AF65-F5344CB8AC3E}">
        <p14:creationId xmlns:p14="http://schemas.microsoft.com/office/powerpoint/2010/main" val="16664808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80</a:t>
            </a:fld>
            <a:endParaRPr lang="en-US" dirty="0"/>
          </a:p>
        </p:txBody>
      </p:sp>
    </p:spTree>
    <p:extLst>
      <p:ext uri="{BB962C8B-B14F-4D97-AF65-F5344CB8AC3E}">
        <p14:creationId xmlns:p14="http://schemas.microsoft.com/office/powerpoint/2010/main" val="3194162043"/>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endParaRPr lang="en-US" sz="1200" b="1" u="none" baseline="0"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81</a:t>
            </a:fld>
            <a:endParaRPr lang="en-US" dirty="0"/>
          </a:p>
        </p:txBody>
      </p:sp>
    </p:spTree>
    <p:extLst>
      <p:ext uri="{BB962C8B-B14F-4D97-AF65-F5344CB8AC3E}">
        <p14:creationId xmlns:p14="http://schemas.microsoft.com/office/powerpoint/2010/main" val="2032304173"/>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82</a:t>
            </a:fld>
            <a:endParaRPr lang="en-US" dirty="0"/>
          </a:p>
        </p:txBody>
      </p:sp>
    </p:spTree>
    <p:extLst>
      <p:ext uri="{BB962C8B-B14F-4D97-AF65-F5344CB8AC3E}">
        <p14:creationId xmlns:p14="http://schemas.microsoft.com/office/powerpoint/2010/main" val="1587425376"/>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83</a:t>
            </a:fld>
            <a:endParaRPr lang="en-US" dirty="0"/>
          </a:p>
        </p:txBody>
      </p:sp>
    </p:spTree>
    <p:extLst>
      <p:ext uri="{BB962C8B-B14F-4D97-AF65-F5344CB8AC3E}">
        <p14:creationId xmlns:p14="http://schemas.microsoft.com/office/powerpoint/2010/main" val="1537027770"/>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i="1" dirty="0"/>
          </a:p>
        </p:txBody>
      </p:sp>
      <p:sp>
        <p:nvSpPr>
          <p:cNvPr id="4" name="Slide Number Placeholder 3"/>
          <p:cNvSpPr>
            <a:spLocks noGrp="1"/>
          </p:cNvSpPr>
          <p:nvPr>
            <p:ph type="sldNum" sz="quarter" idx="10"/>
          </p:nvPr>
        </p:nvSpPr>
        <p:spPr/>
        <p:txBody>
          <a:bodyPr/>
          <a:lstStyle/>
          <a:p>
            <a:pPr>
              <a:defRPr/>
            </a:pPr>
            <a:fld id="{371EAB66-D11D-496C-BC4A-533A8FF6FEB6}" type="slidenum">
              <a:rPr lang="en-US" smtClean="0"/>
              <a:pPr>
                <a:defRPr/>
              </a:pPr>
              <a:t>84</a:t>
            </a:fld>
            <a:endParaRPr lang="en-US" dirty="0"/>
          </a:p>
        </p:txBody>
      </p:sp>
    </p:spTree>
    <p:extLst>
      <p:ext uri="{BB962C8B-B14F-4D97-AF65-F5344CB8AC3E}">
        <p14:creationId xmlns:p14="http://schemas.microsoft.com/office/powerpoint/2010/main" val="182344364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85</a:t>
            </a:fld>
            <a:endParaRPr lang="en-US" dirty="0"/>
          </a:p>
        </p:txBody>
      </p:sp>
    </p:spTree>
    <p:extLst>
      <p:ext uri="{BB962C8B-B14F-4D97-AF65-F5344CB8AC3E}">
        <p14:creationId xmlns:p14="http://schemas.microsoft.com/office/powerpoint/2010/main" val="286194884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56FBC5B-E53C-4FB0-80B5-1873ABE07C18}" type="slidenum">
              <a:rPr lang="en-US" smtClean="0"/>
              <a:pPr>
                <a:defRPr/>
              </a:pPr>
              <a:t>86</a:t>
            </a:fld>
            <a:endParaRPr lang="en-US" dirty="0"/>
          </a:p>
        </p:txBody>
      </p:sp>
    </p:spTree>
    <p:extLst>
      <p:ext uri="{BB962C8B-B14F-4D97-AF65-F5344CB8AC3E}">
        <p14:creationId xmlns:p14="http://schemas.microsoft.com/office/powerpoint/2010/main" val="2725228309"/>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87</a:t>
            </a:fld>
            <a:endParaRPr lang="en-US" dirty="0"/>
          </a:p>
        </p:txBody>
      </p:sp>
    </p:spTree>
    <p:extLst>
      <p:ext uri="{BB962C8B-B14F-4D97-AF65-F5344CB8AC3E}">
        <p14:creationId xmlns:p14="http://schemas.microsoft.com/office/powerpoint/2010/main" val="1050344985"/>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802EAB4-9CFF-44EA-9883-D1D995F6EFDB}" type="slidenum">
              <a:rPr lang="en-US" smtClean="0"/>
              <a:pPr/>
              <a:t>89</a:t>
            </a:fld>
            <a:endParaRPr lang="en-US" dirty="0"/>
          </a:p>
        </p:txBody>
      </p:sp>
    </p:spTree>
    <p:extLst>
      <p:ext uri="{BB962C8B-B14F-4D97-AF65-F5344CB8AC3E}">
        <p14:creationId xmlns:p14="http://schemas.microsoft.com/office/powerpoint/2010/main" val="406355029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90</a:t>
            </a:fld>
            <a:endParaRPr lang="en-US" dirty="0"/>
          </a:p>
        </p:txBody>
      </p:sp>
    </p:spTree>
    <p:extLst>
      <p:ext uri="{BB962C8B-B14F-4D97-AF65-F5344CB8AC3E}">
        <p14:creationId xmlns:p14="http://schemas.microsoft.com/office/powerpoint/2010/main" val="17169919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1" dirty="0">
                <a:latin typeface="Arial" charset="0"/>
              </a:rPr>
              <a:t>“Death” </a:t>
            </a:r>
            <a:r>
              <a:rPr lang="en-US" i="0" dirty="0">
                <a:latin typeface="Arial" charset="0"/>
              </a:rPr>
              <a:t>is</a:t>
            </a:r>
            <a:r>
              <a:rPr lang="en-US" i="0" baseline="0" dirty="0">
                <a:latin typeface="Arial" charset="0"/>
              </a:rPr>
              <a:t> not and AE but is an outcome of an AE. If the cause of death is initially unknown or additional information is not available at the time of reporting, please report the event as “death of unknown cause.” Once the site has more information, it should update the EAE.</a:t>
            </a:r>
            <a:endParaRPr lang="en-US" i="1" dirty="0">
              <a:latin typeface="Arial" charset="0"/>
            </a:endParaRPr>
          </a:p>
          <a:p>
            <a:endParaRPr lang="en-US" i="1" dirty="0">
              <a:latin typeface="Arial" charset="0"/>
            </a:endParaRPr>
          </a:p>
          <a:p>
            <a:endParaRPr lang="en-US" i="1" dirty="0">
              <a:latin typeface="Arial" charset="0"/>
            </a:endParaRPr>
          </a:p>
        </p:txBody>
      </p:sp>
      <p:sp>
        <p:nvSpPr>
          <p:cNvPr id="4" name="Slide Number Placeholder 3"/>
          <p:cNvSpPr>
            <a:spLocks noGrp="1"/>
          </p:cNvSpPr>
          <p:nvPr>
            <p:ph type="sldNum" sz="quarter" idx="10"/>
          </p:nvPr>
        </p:nvSpPr>
        <p:spPr/>
        <p:txBody>
          <a:bodyPr/>
          <a:lstStyle/>
          <a:p>
            <a:pPr>
              <a:defRPr/>
            </a:pPr>
            <a:fld id="{368669BA-BC69-4D35-9347-C3269AC20053}" type="slidenum">
              <a:rPr lang="en-US" smtClean="0"/>
              <a:pPr>
                <a:defRPr/>
              </a:pPr>
              <a:t>9</a:t>
            </a:fld>
            <a:endParaRPr lang="en-US" dirty="0"/>
          </a:p>
        </p:txBody>
      </p:sp>
    </p:spTree>
    <p:extLst>
      <p:ext uri="{BB962C8B-B14F-4D97-AF65-F5344CB8AC3E}">
        <p14:creationId xmlns:p14="http://schemas.microsoft.com/office/powerpoint/2010/main" val="3633279124"/>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Master" Target="../slideMasters/slideMaster1.xml"/><Relationship Id="rId7" Type="http://schemas.openxmlformats.org/officeDocument/2006/relationships/image" Target="../media/image2.png"/><Relationship Id="rId2" Type="http://schemas.openxmlformats.org/officeDocument/2006/relationships/tags" Target="../tags/tag3.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3.png"/><Relationship Id="rId4"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9" name="Picture 8" descr="DAIDSRSC_MiddleBanner.jpg"/>
          <p:cNvPicPr>
            <a:picLocks noChangeAspect="1"/>
          </p:cNvPicPr>
          <p:nvPr/>
        </p:nvPicPr>
        <p:blipFill>
          <a:blip r:embed="rId4" cstate="print"/>
          <a:stretch>
            <a:fillRect/>
          </a:stretch>
        </p:blipFill>
        <p:spPr>
          <a:xfrm>
            <a:off x="0" y="2090057"/>
            <a:ext cx="9144000" cy="2598057"/>
          </a:xfrm>
          <a:prstGeom prst="rect">
            <a:avLst/>
          </a:prstGeom>
        </p:spPr>
      </p:pic>
      <p:sp>
        <p:nvSpPr>
          <p:cNvPr id="103438" name="Rectangle 14"/>
          <p:cNvSpPr>
            <a:spLocks noGrp="1" noChangeArrowheads="1"/>
          </p:cNvSpPr>
          <p:nvPr>
            <p:ph type="ctrTitle"/>
          </p:nvPr>
        </p:nvSpPr>
        <p:spPr>
          <a:xfrm>
            <a:off x="381000" y="2286000"/>
            <a:ext cx="8458200" cy="762000"/>
          </a:xfrm>
        </p:spPr>
        <p:txBody>
          <a:bodyPr/>
          <a:lstStyle>
            <a:lvl1pPr algn="ctr">
              <a:defRPr sz="4000" spc="0" baseline="0"/>
            </a:lvl1pPr>
          </a:lstStyle>
          <a:p>
            <a:r>
              <a:rPr lang="en-US"/>
              <a:t>Click to edit Master title style</a:t>
            </a:r>
            <a:endParaRPr lang="en-US" dirty="0"/>
          </a:p>
        </p:txBody>
      </p:sp>
      <p:sp>
        <p:nvSpPr>
          <p:cNvPr id="103439" name="Rectangle 15"/>
          <p:cNvSpPr>
            <a:spLocks noGrp="1" noChangeArrowheads="1"/>
          </p:cNvSpPr>
          <p:nvPr>
            <p:ph type="subTitle" idx="1"/>
          </p:nvPr>
        </p:nvSpPr>
        <p:spPr>
          <a:xfrm>
            <a:off x="685800" y="3124200"/>
            <a:ext cx="7772400" cy="1143000"/>
          </a:xfrm>
          <a:effectLst>
            <a:outerShdw dist="35921" dir="2700000" algn="ctr" rotWithShape="0">
              <a:schemeClr val="tx1"/>
            </a:outerShdw>
          </a:effectLst>
        </p:spPr>
        <p:txBody>
          <a:bodyPr/>
          <a:lstStyle>
            <a:lvl1pPr marL="0" indent="0" algn="ctr">
              <a:buFont typeface="Wingdings" pitchFamily="2" charset="2"/>
              <a:buNone/>
              <a:defRPr sz="1800" spc="0" baseline="0">
                <a:solidFill>
                  <a:srgbClr val="BBBADA"/>
                </a:solidFill>
              </a:defRPr>
            </a:lvl1pPr>
          </a:lstStyle>
          <a:p>
            <a:r>
              <a:rPr lang="en-US"/>
              <a:t>Click to edit Master subtitle style</a:t>
            </a:r>
          </a:p>
        </p:txBody>
      </p:sp>
      <p:pic>
        <p:nvPicPr>
          <p:cNvPr id="103442" name="Picture 18"/>
          <p:cNvPicPr>
            <a:picLocks noChangeAspect="1" noChangeArrowheads="1"/>
          </p:cNvPicPr>
          <p:nvPr/>
        </p:nvPicPr>
        <p:blipFill>
          <a:blip r:embed="rId5" cstate="print"/>
          <a:srcRect/>
          <a:stretch>
            <a:fillRect/>
          </a:stretch>
        </p:blipFill>
        <p:spPr bwMode="auto">
          <a:xfrm>
            <a:off x="6240544" y="5248464"/>
            <a:ext cx="920851" cy="907148"/>
          </a:xfrm>
          <a:prstGeom prst="rect">
            <a:avLst/>
          </a:prstGeom>
          <a:noFill/>
        </p:spPr>
      </p:pic>
      <p:graphicFrame>
        <p:nvGraphicFramePr>
          <p:cNvPr id="103443" name="Object 19"/>
          <p:cNvGraphicFramePr>
            <a:graphicFrameLocks noChangeAspect="1"/>
          </p:cNvGraphicFramePr>
          <p:nvPr/>
        </p:nvGraphicFramePr>
        <p:xfrm>
          <a:off x="1774375" y="5105552"/>
          <a:ext cx="1210994" cy="1192973"/>
        </p:xfrm>
        <a:graphic>
          <a:graphicData uri="http://schemas.openxmlformats.org/presentationml/2006/ole">
            <mc:AlternateContent xmlns:mc="http://schemas.openxmlformats.org/markup-compatibility/2006">
              <mc:Choice xmlns:v="urn:schemas-microsoft-com:vml" Requires="v">
                <p:oleObj spid="_x0000_s148908" name="Photo Editor Photo" r:id="rId6" imgW="11809524" imgH="11809524" progId="">
                  <p:embed/>
                </p:oleObj>
              </mc:Choice>
              <mc:Fallback>
                <p:oleObj name="Photo Editor Photo" r:id="rId6" imgW="11809524" imgH="11809524"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b="1549"/>
                      <a:stretch>
                        <a:fillRect/>
                      </a:stretch>
                    </p:blipFill>
                    <p:spPr bwMode="auto">
                      <a:xfrm>
                        <a:off x="1774375" y="5105552"/>
                        <a:ext cx="1210994" cy="1192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03444" name="Picture 20"/>
          <p:cNvPicPr>
            <a:picLocks noChangeAspect="1" noChangeArrowheads="1"/>
          </p:cNvPicPr>
          <p:nvPr/>
        </p:nvPicPr>
        <p:blipFill>
          <a:blip r:embed="rId8" cstate="print"/>
          <a:srcRect/>
          <a:stretch>
            <a:fillRect/>
          </a:stretch>
        </p:blipFill>
        <p:spPr bwMode="auto">
          <a:xfrm>
            <a:off x="4096230" y="5214449"/>
            <a:ext cx="989910" cy="975179"/>
          </a:xfrm>
          <a:prstGeom prst="rect">
            <a:avLst/>
          </a:prstGeom>
          <a:noFill/>
          <a:ln w="9525">
            <a:noFill/>
            <a:miter lim="800000"/>
            <a:headEnd/>
            <a:tailEnd/>
          </a:ln>
        </p:spPr>
      </p:pic>
      <p:pic>
        <p:nvPicPr>
          <p:cNvPr id="8" name="Picture 7" descr="DAIDSRSC_MiddleBanner.jpg"/>
          <p:cNvPicPr>
            <a:picLocks noChangeAspect="1"/>
          </p:cNvPicPr>
          <p:nvPr userDrawn="1"/>
        </p:nvPicPr>
        <p:blipFill>
          <a:blip r:embed="rId4" cstate="print"/>
          <a:stretch>
            <a:fillRect/>
          </a:stretch>
        </p:blipFill>
        <p:spPr>
          <a:xfrm>
            <a:off x="0" y="2090057"/>
            <a:ext cx="9144000" cy="2598057"/>
          </a:xfrm>
          <a:prstGeom prst="rect">
            <a:avLst/>
          </a:prstGeom>
        </p:spPr>
      </p:pic>
    </p:spTree>
    <p:custDataLst>
      <p:tags r:id="rId2"/>
    </p:custDataLst>
    <p:extLst>
      <p:ext uri="{BB962C8B-B14F-4D97-AF65-F5344CB8AC3E}">
        <p14:creationId xmlns:p14="http://schemas.microsoft.com/office/powerpoint/2010/main" val="9208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spc="0" baseline="0"/>
            </a:lvl1pPr>
          </a:lstStyle>
          <a:p>
            <a:r>
              <a:rPr lang="en-US"/>
              <a:t>Click to edit Master title style</a:t>
            </a:r>
            <a:endParaRPr lang="en-US" dirty="0"/>
          </a:p>
        </p:txBody>
      </p:sp>
      <p:sp>
        <p:nvSpPr>
          <p:cNvPr id="3" name="Content Placeholder 2"/>
          <p:cNvSpPr>
            <a:spLocks noGrp="1"/>
          </p:cNvSpPr>
          <p:nvPr>
            <p:ph idx="1"/>
          </p:nvPr>
        </p:nvSpPr>
        <p:spPr/>
        <p:txBody>
          <a:bodyPr/>
          <a:lstStyle>
            <a:lvl1pPr>
              <a:spcBef>
                <a:spcPts val="0"/>
              </a:spcBef>
              <a:spcAft>
                <a:spcPts val="1800"/>
              </a:spcAft>
              <a:defRPr sz="2400" spc="0" baseline="0"/>
            </a:lvl1pPr>
            <a:lvl2pPr>
              <a:spcBef>
                <a:spcPts val="0"/>
              </a:spcBef>
              <a:spcAft>
                <a:spcPts val="1800"/>
              </a:spcAft>
              <a:defRPr sz="2400" spc="0" baseline="0"/>
            </a:lvl2pPr>
            <a:lvl3pPr>
              <a:spcBef>
                <a:spcPts val="0"/>
              </a:spcBef>
              <a:spcAft>
                <a:spcPts val="1800"/>
              </a:spcAft>
              <a:defRPr sz="2000" spc="0" baseline="0"/>
            </a:lvl3pPr>
            <a:lvl4pPr>
              <a:spcBef>
                <a:spcPts val="0"/>
              </a:spcBef>
              <a:spcAft>
                <a:spcPts val="1800"/>
              </a:spcAft>
              <a:defRPr spc="0" baseline="0"/>
            </a:lvl4pPr>
            <a:lvl5pPr>
              <a:spcBef>
                <a:spcPts val="0"/>
              </a:spcBef>
              <a:spcAft>
                <a:spcPts val="1800"/>
              </a:spcAft>
              <a:defRPr spc="0" baseline="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p:cNvSpPr>
            <a:spLocks noGrp="1"/>
          </p:cNvSpPr>
          <p:nvPr>
            <p:ph type="sldNum" sz="quarter" idx="10"/>
          </p:nvPr>
        </p:nvSpPr>
        <p:spPr>
          <a:xfrm>
            <a:off x="6934200" y="6324600"/>
            <a:ext cx="2057400" cy="400050"/>
          </a:xfrm>
          <a:prstGeom prst="rect">
            <a:avLst/>
          </a:prstGeom>
        </p:spPr>
        <p:txBody>
          <a:bodyPr/>
          <a:lstStyle>
            <a:lvl1pPr>
              <a:defRPr/>
            </a:lvl1pPr>
          </a:lstStyle>
          <a:p>
            <a:fld id="{3F885E44-F773-4ADE-9E01-35BEB5FE601B}" type="slidenum">
              <a:rPr lang="en-US" smtClean="0"/>
              <a:pPr/>
              <a:t>‹#›</a:t>
            </a:fld>
            <a:endParaRPr lang="en-US" dirty="0"/>
          </a:p>
        </p:txBody>
      </p:sp>
    </p:spTree>
    <p:custDataLst>
      <p:tags r:id="rId1"/>
    </p:custDataLst>
    <p:extLst>
      <p:ext uri="{BB962C8B-B14F-4D97-AF65-F5344CB8AC3E}">
        <p14:creationId xmlns:p14="http://schemas.microsoft.com/office/powerpoint/2010/main" val="3707554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endParaRPr lang="en-US" dirty="0"/>
          </a:p>
        </p:txBody>
      </p:sp>
      <p:sp>
        <p:nvSpPr>
          <p:cNvPr id="3" name="Content Placeholder 2"/>
          <p:cNvSpPr>
            <a:spLocks noGrp="1"/>
          </p:cNvSpPr>
          <p:nvPr>
            <p:ph sz="half" idx="1"/>
          </p:nvPr>
        </p:nvSpPr>
        <p:spPr>
          <a:xfrm>
            <a:off x="457200" y="1622854"/>
            <a:ext cx="4038600" cy="4503309"/>
          </a:xfrm>
        </p:spPr>
        <p:txBody>
          <a:bodyPr/>
          <a:lstStyle>
            <a:lvl1pPr>
              <a:spcBef>
                <a:spcPts val="0"/>
              </a:spcBef>
              <a:spcAft>
                <a:spcPts val="1800"/>
              </a:spcAft>
              <a:defRPr sz="2400" b="1"/>
            </a:lvl1pPr>
            <a:lvl2pPr marL="684213" indent="-338138">
              <a:spcBef>
                <a:spcPts val="0"/>
              </a:spcBef>
              <a:spcAft>
                <a:spcPts val="1800"/>
              </a:spcAft>
              <a:defRPr sz="2400"/>
            </a:lvl2pPr>
            <a:lvl3pPr marL="1030288" indent="-346075">
              <a:spcBef>
                <a:spcPts val="0"/>
              </a:spcBef>
              <a:spcAft>
                <a:spcPts val="1800"/>
              </a:spcAft>
              <a:defRPr sz="2400"/>
            </a:lvl3pPr>
            <a:lvl4pPr marL="1376363" indent="-346075">
              <a:spcBef>
                <a:spcPts val="0"/>
              </a:spcBef>
              <a:spcAft>
                <a:spcPts val="1800"/>
              </a:spcAft>
              <a:defRPr sz="2000"/>
            </a:lvl4pPr>
            <a:lvl5pPr marL="1712913" indent="-336550">
              <a:spcBef>
                <a:spcPts val="0"/>
              </a:spcBef>
              <a:spcAft>
                <a:spcPts val="1800"/>
              </a:spcAft>
              <a:defRPr sz="20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22854"/>
            <a:ext cx="4038600" cy="4503309"/>
          </a:xfrm>
        </p:spPr>
        <p:txBody>
          <a:bodyPr/>
          <a:lstStyle>
            <a:lvl1pPr>
              <a:spcBef>
                <a:spcPts val="0"/>
              </a:spcBef>
              <a:spcAft>
                <a:spcPts val="1800"/>
              </a:spcAft>
              <a:defRPr sz="2400" b="1"/>
            </a:lvl1pPr>
            <a:lvl2pPr>
              <a:spcBef>
                <a:spcPts val="0"/>
              </a:spcBef>
              <a:spcAft>
                <a:spcPts val="1800"/>
              </a:spcAft>
              <a:defRPr sz="2400"/>
            </a:lvl2pPr>
            <a:lvl3pPr marL="1030288" indent="-346075">
              <a:spcBef>
                <a:spcPts val="0"/>
              </a:spcBef>
              <a:spcAft>
                <a:spcPts val="1800"/>
              </a:spcAft>
              <a:defRPr sz="2400"/>
            </a:lvl3pPr>
            <a:lvl4pPr marL="1376363" indent="-346075">
              <a:spcBef>
                <a:spcPts val="0"/>
              </a:spcBef>
              <a:spcAft>
                <a:spcPts val="1800"/>
              </a:spcAft>
              <a:defRPr sz="2000"/>
            </a:lvl4pPr>
            <a:lvl5pPr marL="1712913" indent="-336550">
              <a:spcBef>
                <a:spcPts val="0"/>
              </a:spcBef>
              <a:spcAft>
                <a:spcPts val="1800"/>
              </a:spcAft>
              <a:defRPr sz="20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4"/>
          <p:cNvSpPr>
            <a:spLocks noGrp="1"/>
          </p:cNvSpPr>
          <p:nvPr>
            <p:ph type="sldNum" sz="quarter" idx="10"/>
          </p:nvPr>
        </p:nvSpPr>
        <p:spPr>
          <a:xfrm>
            <a:off x="6934200" y="6324600"/>
            <a:ext cx="2057400" cy="400050"/>
          </a:xfrm>
          <a:prstGeom prst="rect">
            <a:avLst/>
          </a:prstGeom>
        </p:spPr>
        <p:txBody>
          <a:bodyPr/>
          <a:lstStyle>
            <a:lvl1pPr>
              <a:defRPr/>
            </a:lvl1pPr>
          </a:lstStyle>
          <a:p>
            <a:fld id="{6C2CF4A9-7809-4537-A8DB-FA3668BC550E}" type="slidenum">
              <a:rPr lang="en-US" smtClean="0"/>
              <a:pPr/>
              <a:t>‹#›</a:t>
            </a:fld>
            <a:endParaRPr lang="en-US" dirty="0"/>
          </a:p>
        </p:txBody>
      </p:sp>
    </p:spTree>
    <p:custDataLst>
      <p:tags r:id="rId1"/>
    </p:custDataLst>
    <p:extLst>
      <p:ext uri="{BB962C8B-B14F-4D97-AF65-F5344CB8AC3E}">
        <p14:creationId xmlns:p14="http://schemas.microsoft.com/office/powerpoint/2010/main" val="9245808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a:xfrm>
            <a:off x="6934200" y="6324600"/>
            <a:ext cx="2057400" cy="400050"/>
          </a:xfrm>
          <a:prstGeom prst="rect">
            <a:avLst/>
          </a:prstGeom>
        </p:spPr>
        <p:txBody>
          <a:bodyPr/>
          <a:lstStyle>
            <a:lvl1pPr>
              <a:defRPr/>
            </a:lvl1pPr>
          </a:lstStyle>
          <a:p>
            <a:fld id="{126DC62D-1EE0-4E6A-BBBD-F9DA6F25A86B}" type="slidenum">
              <a:rPr lang="en-US" smtClean="0"/>
              <a:pPr/>
              <a:t>‹#›</a:t>
            </a:fld>
            <a:endParaRPr lang="en-US" dirty="0"/>
          </a:p>
        </p:txBody>
      </p:sp>
    </p:spTree>
    <p:custDataLst>
      <p:tags r:id="rId1"/>
    </p:custDataLst>
    <p:extLst>
      <p:ext uri="{BB962C8B-B14F-4D97-AF65-F5344CB8AC3E}">
        <p14:creationId xmlns:p14="http://schemas.microsoft.com/office/powerpoint/2010/main" val="4244403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No Footer L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a:xfrm>
            <a:off x="6934200" y="6324600"/>
            <a:ext cx="2057400" cy="400050"/>
          </a:xfrm>
          <a:prstGeom prst="rect">
            <a:avLst/>
          </a:prstGeom>
        </p:spPr>
        <p:txBody>
          <a:bodyPr/>
          <a:lstStyle>
            <a:lvl1pPr>
              <a:defRPr/>
            </a:lvl1pPr>
          </a:lstStyle>
          <a:p>
            <a:fld id="{126DC62D-1EE0-4E6A-BBBD-F9DA6F25A86B}" type="slidenum">
              <a:rPr lang="en-US" smtClean="0"/>
              <a:pPr/>
              <a:t>‹#›</a:t>
            </a:fld>
            <a:endParaRPr lang="en-US" dirty="0"/>
          </a:p>
        </p:txBody>
      </p:sp>
      <p:sp>
        <p:nvSpPr>
          <p:cNvPr id="4" name="Rectangle 3"/>
          <p:cNvSpPr/>
          <p:nvPr userDrawn="1"/>
        </p:nvSpPr>
        <p:spPr bwMode="auto">
          <a:xfrm>
            <a:off x="98854" y="6161903"/>
            <a:ext cx="8938054" cy="15651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indent="-342900">
              <a:spcBef>
                <a:spcPct val="20000"/>
              </a:spcBef>
              <a:spcAft>
                <a:spcPct val="25000"/>
              </a:spcAft>
              <a:buClr>
                <a:srgbClr val="555EA6"/>
              </a:buClr>
              <a:buSzPct val="120000"/>
              <a:buFont typeface="Wingdings" pitchFamily="2" charset="2"/>
              <a:buChar char="§"/>
            </a:pPr>
            <a:endParaRPr lang="en-US" sz="2400" b="0" dirty="0">
              <a:solidFill>
                <a:srgbClr val="371C68"/>
              </a:solidFill>
            </a:endParaRPr>
          </a:p>
        </p:txBody>
      </p:sp>
    </p:spTree>
    <p:custDataLst>
      <p:tags r:id="rId1"/>
    </p:custDataLst>
    <p:extLst>
      <p:ext uri="{BB962C8B-B14F-4D97-AF65-F5344CB8AC3E}">
        <p14:creationId xmlns:p14="http://schemas.microsoft.com/office/powerpoint/2010/main" val="17743617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Interior Title Blank">
    <p:spTree>
      <p:nvGrpSpPr>
        <p:cNvPr id="1" name=""/>
        <p:cNvGrpSpPr/>
        <p:nvPr/>
      </p:nvGrpSpPr>
      <p:grpSpPr>
        <a:xfrm>
          <a:off x="0" y="0"/>
          <a:ext cx="0" cy="0"/>
          <a:chOff x="0" y="0"/>
          <a:chExt cx="0" cy="0"/>
        </a:xfrm>
      </p:grpSpPr>
      <p:pic>
        <p:nvPicPr>
          <p:cNvPr id="8" name="Picture 7" descr="DAIDSRSC_MiddleBanner.jpg"/>
          <p:cNvPicPr>
            <a:picLocks noChangeAspect="1"/>
          </p:cNvPicPr>
          <p:nvPr userDrawn="1"/>
        </p:nvPicPr>
        <p:blipFill>
          <a:blip r:embed="rId3" cstate="print"/>
          <a:stretch>
            <a:fillRect/>
          </a:stretch>
        </p:blipFill>
        <p:spPr>
          <a:xfrm>
            <a:off x="0" y="0"/>
            <a:ext cx="9144000" cy="6857999"/>
          </a:xfrm>
          <a:prstGeom prst="rect">
            <a:avLst/>
          </a:prstGeom>
        </p:spPr>
      </p:pic>
      <p:sp>
        <p:nvSpPr>
          <p:cNvPr id="103438" name="Rectangle 14"/>
          <p:cNvSpPr>
            <a:spLocks noGrp="1" noChangeArrowheads="1"/>
          </p:cNvSpPr>
          <p:nvPr>
            <p:ph type="ctrTitle"/>
          </p:nvPr>
        </p:nvSpPr>
        <p:spPr>
          <a:xfrm>
            <a:off x="381000" y="2623758"/>
            <a:ext cx="8458200" cy="762000"/>
          </a:xfrm>
        </p:spPr>
        <p:txBody>
          <a:bodyPr/>
          <a:lstStyle>
            <a:lvl1pPr algn="ctr">
              <a:defRPr sz="4800" spc="0" baseline="0"/>
            </a:lvl1pPr>
          </a:lstStyle>
          <a:p>
            <a:r>
              <a:rPr lang="en-US" dirty="0"/>
              <a:t>Click to edit Master title style</a:t>
            </a:r>
          </a:p>
        </p:txBody>
      </p:sp>
    </p:spTree>
    <p:custDataLst>
      <p:tags r:id="rId1"/>
    </p:custDataLst>
    <p:extLst>
      <p:ext uri="{BB962C8B-B14F-4D97-AF65-F5344CB8AC3E}">
        <p14:creationId xmlns:p14="http://schemas.microsoft.com/office/powerpoint/2010/main" val="1634986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8" name="Picture 7" descr="DAIDSRSC_MiddleBanner.jpg"/>
          <p:cNvPicPr>
            <a:picLocks noChangeAspect="1"/>
          </p:cNvPicPr>
          <p:nvPr userDrawn="1"/>
        </p:nvPicPr>
        <p:blipFill>
          <a:blip r:embed="rId3" cstate="print"/>
          <a:stretch>
            <a:fillRect/>
          </a:stretch>
        </p:blipFill>
        <p:spPr>
          <a:xfrm>
            <a:off x="0" y="0"/>
            <a:ext cx="9144000" cy="6857999"/>
          </a:xfrm>
          <a:prstGeom prst="rect">
            <a:avLst/>
          </a:prstGeom>
        </p:spPr>
      </p:pic>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08437" y="5004837"/>
            <a:ext cx="6327125" cy="1145953"/>
          </a:xfrm>
          <a:prstGeom prst="rect">
            <a:avLst/>
          </a:prstGeom>
          <a:effectLst>
            <a:outerShdw blurRad="50800" dist="38100" dir="2700000" algn="tl" rotWithShape="0">
              <a:prstClr val="black">
                <a:alpha val="93000"/>
              </a:prstClr>
            </a:outerShdw>
          </a:effectLst>
        </p:spPr>
      </p:pic>
      <p:sp>
        <p:nvSpPr>
          <p:cNvPr id="11" name="TextBox 10"/>
          <p:cNvSpPr txBox="1"/>
          <p:nvPr userDrawn="1"/>
        </p:nvSpPr>
        <p:spPr>
          <a:xfrm>
            <a:off x="228600" y="6397823"/>
            <a:ext cx="8458200" cy="307777"/>
          </a:xfrm>
          <a:prstGeom prst="rect">
            <a:avLst/>
          </a:prstGeom>
          <a:noFill/>
        </p:spPr>
        <p:txBody>
          <a:bodyPr wrap="square" rtlCol="0">
            <a:spAutoFit/>
          </a:bodyPr>
          <a:lstStyle/>
          <a:p>
            <a:pPr algn="ctr">
              <a:spcBef>
                <a:spcPct val="20000"/>
              </a:spcBef>
              <a:spcAft>
                <a:spcPct val="25000"/>
              </a:spcAft>
              <a:buClr>
                <a:srgbClr val="555EA6"/>
              </a:buClr>
              <a:buSzPct val="120000"/>
              <a:buFont typeface="Wingdings" pitchFamily="2" charset="2"/>
              <a:buChar char="§"/>
            </a:pPr>
            <a:r>
              <a:rPr lang="en-US" sz="700" b="0" dirty="0">
                <a:solidFill>
                  <a:srgbClr val="FFFFFF"/>
                </a:solidFill>
              </a:rPr>
              <a:t>This project has been funded in whole or in part with Federal funds from the Division of AIDS (DAIDS), National Institute of Allergy and Infectious Diseases, National Institutes of Health, Department of Health and Human Services, under contract No. </a:t>
            </a:r>
            <a:r>
              <a:rPr lang="en-US" sz="700" b="0" kern="1200">
                <a:solidFill>
                  <a:schemeClr val="bg1"/>
                </a:solidFill>
                <a:effectLst/>
                <a:latin typeface="Arial" charset="0"/>
                <a:ea typeface="+mn-ea"/>
                <a:cs typeface="+mn-cs"/>
              </a:rPr>
              <a:t>HHSN272201700014C</a:t>
            </a:r>
            <a:r>
              <a:rPr lang="en-US" sz="700" b="0">
                <a:solidFill>
                  <a:srgbClr val="FFFFFF"/>
                </a:solidFill>
              </a:rPr>
              <a:t>, </a:t>
            </a:r>
            <a:r>
              <a:rPr lang="en-US" sz="700" b="0" dirty="0">
                <a:solidFill>
                  <a:srgbClr val="FFFFFF"/>
                </a:solidFill>
              </a:rPr>
              <a:t>entitled NIAID DAIDS Regulatory Support Center (RSC). </a:t>
            </a:r>
          </a:p>
        </p:txBody>
      </p:sp>
      <p:sp>
        <p:nvSpPr>
          <p:cNvPr id="3" name="Title 2"/>
          <p:cNvSpPr>
            <a:spLocks noGrp="1"/>
          </p:cNvSpPr>
          <p:nvPr>
            <p:ph type="title"/>
          </p:nvPr>
        </p:nvSpPr>
        <p:spPr>
          <a:xfrm>
            <a:off x="0" y="700203"/>
            <a:ext cx="9144000" cy="1782707"/>
          </a:xfrm>
        </p:spPr>
        <p:txBody>
          <a:bodyPr/>
          <a:lstStyle>
            <a:lvl1pPr algn="ctr">
              <a:defRPr sz="4800"/>
            </a:lvl1pPr>
          </a:lstStyle>
          <a:p>
            <a:r>
              <a:rPr lang="en-US"/>
              <a:t>Click to edit Master title style</a:t>
            </a:r>
            <a:endParaRPr lang="en-US" dirty="0"/>
          </a:p>
        </p:txBody>
      </p:sp>
      <p:sp>
        <p:nvSpPr>
          <p:cNvPr id="13" name="Text Placeholder 12"/>
          <p:cNvSpPr>
            <a:spLocks noGrp="1"/>
          </p:cNvSpPr>
          <p:nvPr>
            <p:ph type="body" sz="quarter" idx="10" hasCustomPrompt="1"/>
          </p:nvPr>
        </p:nvSpPr>
        <p:spPr>
          <a:xfrm>
            <a:off x="0" y="2602502"/>
            <a:ext cx="9143999" cy="552578"/>
          </a:xfrm>
        </p:spPr>
        <p:txBody>
          <a:bodyPr/>
          <a:lstStyle>
            <a:lvl1pPr marL="0" indent="0" algn="ctr">
              <a:buNone/>
              <a:defRPr sz="2400" b="1">
                <a:solidFill>
                  <a:srgbClr val="BCC7E3"/>
                </a:solidFill>
              </a:defRPr>
            </a:lvl1pPr>
            <a:lvl2pPr marL="457200" indent="0" algn="ctr">
              <a:buNone/>
              <a:defRPr sz="2000">
                <a:solidFill>
                  <a:srgbClr val="BCC7E3"/>
                </a:solidFill>
              </a:defRPr>
            </a:lvl2pPr>
            <a:lvl3pPr marL="914400" indent="0" algn="ctr">
              <a:buNone/>
              <a:defRPr sz="1800">
                <a:solidFill>
                  <a:srgbClr val="BCC7E3"/>
                </a:solidFill>
              </a:defRPr>
            </a:lvl3pPr>
            <a:lvl4pPr marL="1371600" indent="0" algn="ctr">
              <a:buNone/>
              <a:defRPr sz="1600">
                <a:solidFill>
                  <a:srgbClr val="BCC7E3"/>
                </a:solidFill>
              </a:defRPr>
            </a:lvl4pPr>
            <a:lvl5pPr marL="1828800" indent="0" algn="ctr">
              <a:buNone/>
              <a:defRPr sz="1600">
                <a:solidFill>
                  <a:srgbClr val="BCC7E3"/>
                </a:solidFill>
              </a:defRPr>
            </a:lvl5pPr>
          </a:lstStyle>
          <a:p>
            <a:pPr lvl="0"/>
            <a:r>
              <a:rPr lang="en-US" dirty="0"/>
              <a:t>Enter Subtitle or Author Text</a:t>
            </a:r>
          </a:p>
        </p:txBody>
      </p:sp>
      <p:sp>
        <p:nvSpPr>
          <p:cNvPr id="19" name="Text Placeholder 12"/>
          <p:cNvSpPr>
            <a:spLocks noGrp="1"/>
          </p:cNvSpPr>
          <p:nvPr>
            <p:ph type="body" sz="quarter" idx="11" hasCustomPrompt="1"/>
          </p:nvPr>
        </p:nvSpPr>
        <p:spPr>
          <a:xfrm>
            <a:off x="1" y="3430411"/>
            <a:ext cx="9143999" cy="552578"/>
          </a:xfrm>
        </p:spPr>
        <p:txBody>
          <a:bodyPr/>
          <a:lstStyle>
            <a:lvl1pPr marL="0" indent="0" algn="ctr">
              <a:buNone/>
              <a:defRPr sz="2000" b="0">
                <a:solidFill>
                  <a:schemeClr val="bg1"/>
                </a:solidFill>
              </a:defRPr>
            </a:lvl1pPr>
            <a:lvl2pPr marL="457200" indent="0" algn="ctr">
              <a:buNone/>
              <a:defRPr sz="2000">
                <a:solidFill>
                  <a:srgbClr val="BCC7E3"/>
                </a:solidFill>
              </a:defRPr>
            </a:lvl2pPr>
            <a:lvl3pPr marL="914400" indent="0" algn="ctr">
              <a:buNone/>
              <a:defRPr sz="1800">
                <a:solidFill>
                  <a:srgbClr val="BCC7E3"/>
                </a:solidFill>
              </a:defRPr>
            </a:lvl3pPr>
            <a:lvl4pPr marL="1371600" indent="0" algn="ctr">
              <a:buNone/>
              <a:defRPr sz="1600">
                <a:solidFill>
                  <a:srgbClr val="BCC7E3"/>
                </a:solidFill>
              </a:defRPr>
            </a:lvl4pPr>
            <a:lvl5pPr marL="1828800" indent="0" algn="ctr">
              <a:buNone/>
              <a:defRPr sz="1600">
                <a:solidFill>
                  <a:srgbClr val="BCC7E3"/>
                </a:solidFill>
              </a:defRPr>
            </a:lvl5pPr>
          </a:lstStyle>
          <a:p>
            <a:pPr lvl="0"/>
            <a:r>
              <a:rPr lang="en-US" dirty="0"/>
              <a:t>Enter Presentation Date (Optional)</a:t>
            </a:r>
          </a:p>
        </p:txBody>
      </p:sp>
      <p:cxnSp>
        <p:nvCxnSpPr>
          <p:cNvPr id="5" name="Straight Connector 4"/>
          <p:cNvCxnSpPr/>
          <p:nvPr userDrawn="1"/>
        </p:nvCxnSpPr>
        <p:spPr bwMode="auto">
          <a:xfrm>
            <a:off x="420130" y="4835611"/>
            <a:ext cx="8106032" cy="0"/>
          </a:xfrm>
          <a:prstGeom prst="line">
            <a:avLst/>
          </a:prstGeom>
          <a:solidFill>
            <a:srgbClr val="FFFFFF"/>
          </a:solidFill>
          <a:ln w="9525" cap="flat" cmpd="sng" algn="ctr">
            <a:solidFill>
              <a:schemeClr val="accent6">
                <a:lumMod val="40000"/>
                <a:lumOff val="60000"/>
              </a:schemeClr>
            </a:solidFill>
            <a:prstDash val="solid"/>
            <a:round/>
            <a:headEnd type="none" w="med" len="med"/>
            <a:tailEnd type="none" w="med" len="med"/>
          </a:ln>
          <a:effectLst/>
        </p:spPr>
      </p:cxnSp>
    </p:spTree>
    <p:custDataLst>
      <p:tags r:id="rId1"/>
    </p:custDataLst>
    <p:extLst>
      <p:ext uri="{BB962C8B-B14F-4D97-AF65-F5344CB8AC3E}">
        <p14:creationId xmlns:p14="http://schemas.microsoft.com/office/powerpoint/2010/main" val="3701076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p>
            <a:fld id="{B2AAF076-C12A-44F5-A216-412FECC12572}" type="slidenum">
              <a:rPr lang="en-US" b="0" smtClean="0">
                <a:solidFill>
                  <a:srgbClr val="371C68"/>
                </a:solidFill>
              </a:rPr>
              <a:pPr/>
              <a:t>‹#›</a:t>
            </a:fld>
            <a:endParaRPr lang="en-US" b="0" dirty="0">
              <a:solidFill>
                <a:srgbClr val="371C68"/>
              </a:solidFill>
            </a:endParaRPr>
          </a:p>
        </p:txBody>
      </p:sp>
    </p:spTree>
    <p:extLst>
      <p:ext uri="{BB962C8B-B14F-4D97-AF65-F5344CB8AC3E}">
        <p14:creationId xmlns:p14="http://schemas.microsoft.com/office/powerpoint/2010/main" val="3100959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 name="Picture 8" descr="DAIDSRSC_MiddleBanner.jpg"/>
          <p:cNvPicPr>
            <a:picLocks noChangeAspect="1"/>
          </p:cNvPicPr>
          <p:nvPr/>
        </p:nvPicPr>
        <p:blipFill>
          <a:blip r:embed="rId11" cstate="print"/>
          <a:stretch>
            <a:fillRect/>
          </a:stretch>
        </p:blipFill>
        <p:spPr>
          <a:xfrm>
            <a:off x="0" y="0"/>
            <a:ext cx="9144000" cy="1393371"/>
          </a:xfrm>
          <a:prstGeom prst="rect">
            <a:avLst/>
          </a:prstGeom>
        </p:spPr>
      </p:pic>
      <p:sp>
        <p:nvSpPr>
          <p:cNvPr id="1026" name="Rectangle 2"/>
          <p:cNvSpPr>
            <a:spLocks noGrp="1" noChangeArrowheads="1"/>
          </p:cNvSpPr>
          <p:nvPr>
            <p:ph type="title"/>
          </p:nvPr>
        </p:nvSpPr>
        <p:spPr bwMode="auto">
          <a:xfrm>
            <a:off x="457200" y="0"/>
            <a:ext cx="8229600" cy="1364343"/>
          </a:xfrm>
          <a:prstGeom prst="rect">
            <a:avLst/>
          </a:prstGeom>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1027" name="Rectangle 3"/>
          <p:cNvSpPr>
            <a:spLocks noGrp="1" noChangeArrowheads="1"/>
          </p:cNvSpPr>
          <p:nvPr>
            <p:ph type="body" idx="1"/>
          </p:nvPr>
        </p:nvSpPr>
        <p:spPr bwMode="auto">
          <a:xfrm>
            <a:off x="457200" y="1553030"/>
            <a:ext cx="8229600" cy="457313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3" name="Line 9"/>
          <p:cNvSpPr>
            <a:spLocks noChangeShapeType="1"/>
          </p:cNvSpPr>
          <p:nvPr/>
        </p:nvSpPr>
        <p:spPr bwMode="auto">
          <a:xfrm>
            <a:off x="152400" y="6248400"/>
            <a:ext cx="8839200" cy="0"/>
          </a:xfrm>
          <a:prstGeom prst="line">
            <a:avLst/>
          </a:prstGeom>
          <a:noFill/>
          <a:ln w="12700">
            <a:solidFill>
              <a:srgbClr val="555EA6"/>
            </a:solidFill>
            <a:round/>
            <a:headEnd/>
            <a:tailEnd/>
          </a:ln>
          <a:effectLst/>
        </p:spPr>
        <p:txBody>
          <a:bodyPr wrap="none" anchor="ctr"/>
          <a:lstStyle/>
          <a:p>
            <a:pPr>
              <a:spcBef>
                <a:spcPct val="20000"/>
              </a:spcBef>
              <a:spcAft>
                <a:spcPct val="25000"/>
              </a:spcAft>
              <a:buClr>
                <a:srgbClr val="555EA6"/>
              </a:buClr>
              <a:buSzPct val="120000"/>
              <a:buFont typeface="Wingdings" pitchFamily="2" charset="2"/>
              <a:buChar char="§"/>
            </a:pPr>
            <a:endParaRPr lang="en-US" sz="2400" b="0" dirty="0">
              <a:solidFill>
                <a:srgbClr val="371C68"/>
              </a:solidFill>
            </a:endParaRPr>
          </a:p>
        </p:txBody>
      </p:sp>
      <p:sp>
        <p:nvSpPr>
          <p:cNvPr id="8" name="Rectangle 6"/>
          <p:cNvSpPr>
            <a:spLocks noGrp="1" noChangeArrowheads="1"/>
          </p:cNvSpPr>
          <p:nvPr>
            <p:ph type="sldNum" sz="quarter" idx="4"/>
          </p:nvPr>
        </p:nvSpPr>
        <p:spPr bwMode="auto">
          <a:xfrm>
            <a:off x="6934200" y="6324600"/>
            <a:ext cx="2057400" cy="4000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spcAft>
                <a:spcPct val="0"/>
              </a:spcAft>
              <a:buClrTx/>
              <a:buSzTx/>
              <a:buFontTx/>
              <a:buNone/>
              <a:defRPr sz="1200" spc="0" baseline="0"/>
            </a:lvl1pPr>
          </a:lstStyle>
          <a:p>
            <a:fld id="{B2AAF076-C12A-44F5-A216-412FECC12572}" type="slidenum">
              <a:rPr lang="en-US" b="0" smtClean="0">
                <a:solidFill>
                  <a:srgbClr val="371C68"/>
                </a:solidFill>
              </a:rPr>
              <a:pPr/>
              <a:t>‹#›</a:t>
            </a:fld>
            <a:endParaRPr lang="en-US" b="0" dirty="0">
              <a:solidFill>
                <a:srgbClr val="371C68"/>
              </a:solidFill>
            </a:endParaRPr>
          </a:p>
        </p:txBody>
      </p:sp>
    </p:spTree>
    <p:custDataLst>
      <p:tags r:id="rId10"/>
    </p:custDataLst>
    <p:extLst>
      <p:ext uri="{BB962C8B-B14F-4D97-AF65-F5344CB8AC3E}">
        <p14:creationId xmlns:p14="http://schemas.microsoft.com/office/powerpoint/2010/main" val="923323322"/>
      </p:ext>
    </p:extLst>
  </p:cSld>
  <p:clrMap bg1="lt1" tx1="dk1" bg2="lt2" tx2="dk2" accent1="accent1" accent2="accent2" accent3="accent3" accent4="accent4" accent5="accent5" accent6="accent6" hlink="hlink" folHlink="folHlink"/>
  <p:sldLayoutIdLst>
    <p:sldLayoutId id="2147484317" r:id="rId1"/>
    <p:sldLayoutId id="2147484318" r:id="rId2"/>
    <p:sldLayoutId id="2147484319" r:id="rId3"/>
    <p:sldLayoutId id="2147484320" r:id="rId4"/>
    <p:sldLayoutId id="2147484323" r:id="rId5"/>
    <p:sldLayoutId id="2147484321" r:id="rId6"/>
    <p:sldLayoutId id="2147484322" r:id="rId7"/>
    <p:sldLayoutId id="2147484324" r:id="rId8"/>
  </p:sldLayoutIdLst>
  <p:hf hdr="0" ftr="0" dt="0"/>
  <p:txStyles>
    <p:titleStyle>
      <a:lvl1pPr algn="l" rtl="0" eaLnBrk="1" fontAlgn="base" hangingPunct="1">
        <a:spcBef>
          <a:spcPct val="0"/>
        </a:spcBef>
        <a:spcAft>
          <a:spcPct val="0"/>
        </a:spcAft>
        <a:defRPr sz="3600" b="1" spc="0" baseline="0">
          <a:solidFill>
            <a:schemeClr val="bg1"/>
          </a:solidFill>
          <a:latin typeface="+mj-lt"/>
          <a:ea typeface="+mj-ea"/>
          <a:cs typeface="+mj-cs"/>
        </a:defRPr>
      </a:lvl1pPr>
      <a:lvl2pPr algn="l" rtl="0" eaLnBrk="1" fontAlgn="base" hangingPunct="1">
        <a:spcBef>
          <a:spcPct val="0"/>
        </a:spcBef>
        <a:spcAft>
          <a:spcPct val="0"/>
        </a:spcAft>
        <a:defRPr sz="4200" b="1">
          <a:solidFill>
            <a:srgbClr val="BBB9D9"/>
          </a:solidFill>
          <a:latin typeface="Arial" charset="0"/>
        </a:defRPr>
      </a:lvl2pPr>
      <a:lvl3pPr algn="l" rtl="0" eaLnBrk="1" fontAlgn="base" hangingPunct="1">
        <a:spcBef>
          <a:spcPct val="0"/>
        </a:spcBef>
        <a:spcAft>
          <a:spcPct val="0"/>
        </a:spcAft>
        <a:defRPr sz="4200" b="1">
          <a:solidFill>
            <a:srgbClr val="BBB9D9"/>
          </a:solidFill>
          <a:latin typeface="Arial" charset="0"/>
        </a:defRPr>
      </a:lvl3pPr>
      <a:lvl4pPr algn="l" rtl="0" eaLnBrk="1" fontAlgn="base" hangingPunct="1">
        <a:spcBef>
          <a:spcPct val="0"/>
        </a:spcBef>
        <a:spcAft>
          <a:spcPct val="0"/>
        </a:spcAft>
        <a:defRPr sz="4200" b="1">
          <a:solidFill>
            <a:srgbClr val="BBB9D9"/>
          </a:solidFill>
          <a:latin typeface="Arial" charset="0"/>
        </a:defRPr>
      </a:lvl4pPr>
      <a:lvl5pPr algn="l" rtl="0" eaLnBrk="1" fontAlgn="base" hangingPunct="1">
        <a:spcBef>
          <a:spcPct val="0"/>
        </a:spcBef>
        <a:spcAft>
          <a:spcPct val="0"/>
        </a:spcAft>
        <a:defRPr sz="4200" b="1">
          <a:solidFill>
            <a:srgbClr val="BBB9D9"/>
          </a:solidFill>
          <a:latin typeface="Arial" charset="0"/>
        </a:defRPr>
      </a:lvl5pPr>
      <a:lvl6pPr marL="457200" algn="l" rtl="0" eaLnBrk="1" fontAlgn="base" hangingPunct="1">
        <a:spcBef>
          <a:spcPct val="0"/>
        </a:spcBef>
        <a:spcAft>
          <a:spcPct val="0"/>
        </a:spcAft>
        <a:defRPr sz="4200" b="1">
          <a:solidFill>
            <a:srgbClr val="BBB9D9"/>
          </a:solidFill>
          <a:latin typeface="Arial" charset="0"/>
        </a:defRPr>
      </a:lvl6pPr>
      <a:lvl7pPr marL="914400" algn="l" rtl="0" eaLnBrk="1" fontAlgn="base" hangingPunct="1">
        <a:spcBef>
          <a:spcPct val="0"/>
        </a:spcBef>
        <a:spcAft>
          <a:spcPct val="0"/>
        </a:spcAft>
        <a:defRPr sz="4200" b="1">
          <a:solidFill>
            <a:srgbClr val="BBB9D9"/>
          </a:solidFill>
          <a:latin typeface="Arial" charset="0"/>
        </a:defRPr>
      </a:lvl7pPr>
      <a:lvl8pPr marL="1371600" algn="l" rtl="0" eaLnBrk="1" fontAlgn="base" hangingPunct="1">
        <a:spcBef>
          <a:spcPct val="0"/>
        </a:spcBef>
        <a:spcAft>
          <a:spcPct val="0"/>
        </a:spcAft>
        <a:defRPr sz="4200" b="1">
          <a:solidFill>
            <a:srgbClr val="BBB9D9"/>
          </a:solidFill>
          <a:latin typeface="Arial" charset="0"/>
        </a:defRPr>
      </a:lvl8pPr>
      <a:lvl9pPr marL="1828800" algn="l" rtl="0" eaLnBrk="1" fontAlgn="base" hangingPunct="1">
        <a:spcBef>
          <a:spcPct val="0"/>
        </a:spcBef>
        <a:spcAft>
          <a:spcPct val="0"/>
        </a:spcAft>
        <a:defRPr sz="4200" b="1">
          <a:solidFill>
            <a:srgbClr val="BBB9D9"/>
          </a:solidFill>
          <a:latin typeface="Arial" charset="0"/>
        </a:defRPr>
      </a:lvl9pPr>
    </p:titleStyle>
    <p:bodyStyle>
      <a:lvl1pPr marL="342900" indent="-342900" algn="l" rtl="0" eaLnBrk="1" fontAlgn="base" hangingPunct="1">
        <a:spcBef>
          <a:spcPts val="0"/>
        </a:spcBef>
        <a:spcAft>
          <a:spcPts val="1800"/>
        </a:spcAft>
        <a:buClr>
          <a:srgbClr val="555EA6"/>
        </a:buClr>
        <a:buSzPct val="120000"/>
        <a:buFont typeface="Wingdings" pitchFamily="2" charset="2"/>
        <a:buChar char="§"/>
        <a:defRPr sz="2400" b="1" spc="0" baseline="0">
          <a:solidFill>
            <a:srgbClr val="371C68"/>
          </a:solidFill>
          <a:latin typeface="+mn-lt"/>
          <a:ea typeface="+mn-ea"/>
          <a:cs typeface="+mn-cs"/>
        </a:defRPr>
      </a:lvl1pPr>
      <a:lvl2pPr marL="684213" indent="-342900" algn="l" rtl="0" eaLnBrk="1" fontAlgn="base" hangingPunct="1">
        <a:spcBef>
          <a:spcPts val="0"/>
        </a:spcBef>
        <a:spcAft>
          <a:spcPts val="1800"/>
        </a:spcAft>
        <a:buSzPct val="120000"/>
        <a:buFont typeface="Times" pitchFamily="18" charset="0"/>
        <a:buChar char="•"/>
        <a:defRPr sz="2400" spc="0" baseline="0">
          <a:solidFill>
            <a:schemeClr val="tx1"/>
          </a:solidFill>
          <a:latin typeface="+mn-lt"/>
        </a:defRPr>
      </a:lvl2pPr>
      <a:lvl3pPr marL="1030288" indent="-346075" algn="l" rtl="0" eaLnBrk="1" fontAlgn="base" hangingPunct="1">
        <a:spcBef>
          <a:spcPts val="0"/>
        </a:spcBef>
        <a:spcAft>
          <a:spcPts val="1800"/>
        </a:spcAft>
        <a:buClr>
          <a:srgbClr val="555EA6"/>
        </a:buClr>
        <a:buChar char="–"/>
        <a:defRPr sz="2000" spc="0" baseline="0">
          <a:solidFill>
            <a:schemeClr val="accent2"/>
          </a:solidFill>
          <a:latin typeface="+mn-lt"/>
        </a:defRPr>
      </a:lvl3pPr>
      <a:lvl4pPr marL="1376363" indent="-346075" algn="l" rtl="0" eaLnBrk="1" fontAlgn="base" hangingPunct="1">
        <a:spcBef>
          <a:spcPts val="0"/>
        </a:spcBef>
        <a:spcAft>
          <a:spcPts val="1800"/>
        </a:spcAft>
        <a:buSzPct val="95000"/>
        <a:buFont typeface="Times" pitchFamily="18" charset="0"/>
        <a:buChar char="•"/>
        <a:defRPr sz="2000" spc="0" baseline="0">
          <a:solidFill>
            <a:schemeClr val="tx1">
              <a:lumMod val="85000"/>
              <a:lumOff val="15000"/>
            </a:schemeClr>
          </a:solidFill>
          <a:latin typeface="+mn-lt"/>
        </a:defRPr>
      </a:lvl4pPr>
      <a:lvl5pPr marL="1712913" indent="-336550" algn="l" rtl="0" eaLnBrk="1" fontAlgn="base" hangingPunct="1">
        <a:spcBef>
          <a:spcPts val="0"/>
        </a:spcBef>
        <a:spcAft>
          <a:spcPts val="1800"/>
        </a:spcAft>
        <a:buChar char="»"/>
        <a:defRPr sz="2000" spc="0" baseline="0">
          <a:solidFill>
            <a:schemeClr val="tx1">
              <a:lumMod val="85000"/>
              <a:lumOff val="15000"/>
            </a:schemeClr>
          </a:solidFill>
          <a:latin typeface="+mn-lt"/>
        </a:defRPr>
      </a:lvl5pPr>
      <a:lvl6pPr marL="2514600" indent="-228600" algn="l" rtl="0" eaLnBrk="1" fontAlgn="base" hangingPunct="1">
        <a:spcBef>
          <a:spcPct val="20000"/>
        </a:spcBef>
        <a:spcAft>
          <a:spcPct val="25000"/>
        </a:spcAft>
        <a:buChar char="»"/>
        <a:defRPr>
          <a:solidFill>
            <a:schemeClr val="tx1"/>
          </a:solidFill>
          <a:latin typeface="+mn-lt"/>
        </a:defRPr>
      </a:lvl6pPr>
      <a:lvl7pPr marL="2971800" indent="-228600" algn="l" rtl="0" eaLnBrk="1" fontAlgn="base" hangingPunct="1">
        <a:spcBef>
          <a:spcPct val="20000"/>
        </a:spcBef>
        <a:spcAft>
          <a:spcPct val="25000"/>
        </a:spcAft>
        <a:buChar char="»"/>
        <a:defRPr>
          <a:solidFill>
            <a:schemeClr val="tx1"/>
          </a:solidFill>
          <a:latin typeface="+mn-lt"/>
        </a:defRPr>
      </a:lvl7pPr>
      <a:lvl8pPr marL="3429000" indent="-228600" algn="l" rtl="0" eaLnBrk="1" fontAlgn="base" hangingPunct="1">
        <a:spcBef>
          <a:spcPct val="20000"/>
        </a:spcBef>
        <a:spcAft>
          <a:spcPct val="25000"/>
        </a:spcAft>
        <a:buChar char="»"/>
        <a:defRPr>
          <a:solidFill>
            <a:schemeClr val="tx1"/>
          </a:solidFill>
          <a:latin typeface="+mn-lt"/>
        </a:defRPr>
      </a:lvl8pPr>
      <a:lvl9pPr marL="3886200" indent="-228600" algn="l" rtl="0" eaLnBrk="1" fontAlgn="base" hangingPunct="1">
        <a:spcBef>
          <a:spcPct val="20000"/>
        </a:spcBef>
        <a:spcAft>
          <a:spcPct val="2500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10.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1.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notesSlide" Target="../notesSlides/notesSlide11.xml"/><Relationship Id="rId4"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notesSlide" Target="../notesSlides/notesSlide12.xml"/><Relationship Id="rId4"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 Id="rId5" Type="http://schemas.openxmlformats.org/officeDocument/2006/relationships/notesSlide" Target="../notesSlides/notesSlide15.xml"/><Relationship Id="rId4"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notesSlide" Target="../notesSlides/notesSlide16.xml"/><Relationship Id="rId4"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notesSlide" Target="../notesSlides/notesSlide18.xml"/><Relationship Id="rId4"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 Id="rId5" Type="http://schemas.openxmlformats.org/officeDocument/2006/relationships/notesSlide" Target="../notesSlides/notesSlide19.xml"/><Relationship Id="rId4"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8" Type="http://schemas.openxmlformats.org/officeDocument/2006/relationships/hyperlink" Target="http://intra.niaid.nih.gov/organization/daids/Organizational%20Charts/prdb%20Org%20Chart.ppt" TargetMode="External"/><Relationship Id="rId13" Type="http://schemas.openxmlformats.org/officeDocument/2006/relationships/hyperlink" Target="http://intra.niaid.nih.gov/organization/daids/Organizational%20Charts/ddcsb%20Org%20Chart.ppt" TargetMode="External"/><Relationship Id="rId3" Type="http://schemas.openxmlformats.org/officeDocument/2006/relationships/hyperlink" Target="http://intra.niaid.nih.gov/organization/daids/Organizational%20Charts/bsp%20org%20chart.ppt" TargetMode="External"/><Relationship Id="rId7" Type="http://schemas.openxmlformats.org/officeDocument/2006/relationships/hyperlink" Target="http://intra.niaid.nih.gov/organization/daids/Organizational%20Charts/vprp%20Org%20Chart.ppt" TargetMode="External"/><Relationship Id="rId12" Type="http://schemas.openxmlformats.org/officeDocument/2006/relationships/hyperlink" Target="http://intra.niaid.nih.gov/organization/daids/Organizational%20Charts/CCRB%20Org%20Chart.ppt"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hyperlink" Target="http://intra.niaid.nih.gov/organization/daids/Organizational%20Charts/epi%20Org%20Chart.ppt" TargetMode="External"/><Relationship Id="rId11" Type="http://schemas.openxmlformats.org/officeDocument/2006/relationships/hyperlink" Target="http://intra.niaid.nih.gov/organization/daids/Organizational%20Charts/hrb%20Org%20Chart.ppt" TargetMode="External"/><Relationship Id="rId5" Type="http://schemas.openxmlformats.org/officeDocument/2006/relationships/hyperlink" Target="http://intra.niaid.nih.gov/organization/daids/Organizational%20Charts/tib%20Org%20Chart.ppt" TargetMode="External"/><Relationship Id="rId10" Type="http://schemas.openxmlformats.org/officeDocument/2006/relationships/hyperlink" Target="http://intra.niaid.nih.gov/organization/daids/Organizational%20Charts/trp%20org%20Chart.ppt" TargetMode="External"/><Relationship Id="rId4" Type="http://schemas.openxmlformats.org/officeDocument/2006/relationships/hyperlink" Target="http://intra.niaid.nih.gov/organization/daids/Organizational%20Charts/path%20Org%20Chart.ppt" TargetMode="External"/><Relationship Id="rId9" Type="http://schemas.openxmlformats.org/officeDocument/2006/relationships/hyperlink" Target="http://intra.niaid.nih.gov/organization/daids/Organizational%20Charts/vcrb%20Org%20Chart.ppt" TargetMode="External"/><Relationship Id="rId14" Type="http://schemas.openxmlformats.org/officeDocument/2006/relationships/hyperlink" Target="http://intra.niaid.nih.gov/organization/daids/Organizational%20Charts/OPOSI%20Org%20Chart.ppt" TargetMode="Externa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ags" Target="../tags/tag35.xml"/><Relationship Id="rId4" Type="http://schemas.openxmlformats.org/officeDocument/2006/relationships/image" Target="../media/image6.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36.xml"/></Relationships>
</file>

<file path=ppt/slides/_rels/slide22.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notesSlide" Target="../notesSlides/notesSlide22.xml"/><Relationship Id="rId4"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tags" Target="../tags/tag42.xml"/><Relationship Id="rId7" Type="http://schemas.openxmlformats.org/officeDocument/2006/relationships/notesSlide" Target="../notesSlides/notesSlide23.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slideLayout" Target="../slideLayouts/slideLayout8.xml"/><Relationship Id="rId5" Type="http://schemas.openxmlformats.org/officeDocument/2006/relationships/tags" Target="../tags/tag44.xml"/><Relationship Id="rId4" Type="http://schemas.openxmlformats.org/officeDocument/2006/relationships/tags" Target="../tags/tag4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tags" Target="../tags/tag45.xml"/><Relationship Id="rId4" Type="http://schemas.openxmlformats.org/officeDocument/2006/relationships/image" Target="../media/image7.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3.xml"/><Relationship Id="rId1" Type="http://schemas.openxmlformats.org/officeDocument/2006/relationships/tags" Target="../tags/tag46.xml"/><Relationship Id="rId4" Type="http://schemas.openxmlformats.org/officeDocument/2006/relationships/image" Target="../media/image8.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4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3.xml"/><Relationship Id="rId1" Type="http://schemas.openxmlformats.org/officeDocument/2006/relationships/tags" Target="../tags/tag48.xml"/><Relationship Id="rId4" Type="http://schemas.openxmlformats.org/officeDocument/2006/relationships/image" Target="../media/image9.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6.xml"/><Relationship Id="rId1" Type="http://schemas.openxmlformats.org/officeDocument/2006/relationships/tags" Target="../tags/tag4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50.xml"/><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3" Type="http://schemas.openxmlformats.org/officeDocument/2006/relationships/hyperlink" Target="http://intra.niaid.nih.gov/organization/daids/Organizational%20Charts/trp%20org%20Chart.ppt" TargetMode="External"/><Relationship Id="rId7" Type="http://schemas.openxmlformats.org/officeDocument/2006/relationships/hyperlink" Target="http://intra.niaid.nih.gov/organization/daids/Organizational%20Charts/epi%20Org%20Chart.ppt"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hyperlink" Target="http://intra.niaid.nih.gov/organization/daids/Organizational%20Charts/tib%20Org%20Chart.ppt" TargetMode="External"/><Relationship Id="rId5" Type="http://schemas.openxmlformats.org/officeDocument/2006/relationships/hyperlink" Target="http://intra.niaid.nih.gov/organization/daids/Organizational%20Charts/path%20Org%20Chart.ppt" TargetMode="External"/><Relationship Id="rId4" Type="http://schemas.openxmlformats.org/officeDocument/2006/relationships/hyperlink" Target="http://intra.niaid.nih.gov/organization/daids/Organizational%20Charts/bsp%20org%20chart.ppt" TargetMode="Externa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3.xml"/><Relationship Id="rId1" Type="http://schemas.openxmlformats.org/officeDocument/2006/relationships/tags" Target="../tags/tag51.xml"/><Relationship Id="rId4" Type="http://schemas.openxmlformats.org/officeDocument/2006/relationships/image" Target="../media/image11.jpe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ags" Target="../tags/tag52.xml"/><Relationship Id="rId4" Type="http://schemas.openxmlformats.org/officeDocument/2006/relationships/image" Target="../media/image12.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3.xml"/><Relationship Id="rId1" Type="http://schemas.openxmlformats.org/officeDocument/2006/relationships/tags" Target="../tags/tag53.xml"/><Relationship Id="rId4" Type="http://schemas.openxmlformats.org/officeDocument/2006/relationships/image" Target="../media/image13.jp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tags" Target="../tags/tag5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tags" Target="../tags/tag55.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tags" Target="../tags/tag56.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tags" Target="../tags/tag57.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xml"/><Relationship Id="rId1" Type="http://schemas.openxmlformats.org/officeDocument/2006/relationships/tags" Target="../tags/tag58.xml"/></Relationships>
</file>

<file path=ppt/slides/_rels/slide39.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39.xml"/><Relationship Id="rId7" Type="http://schemas.openxmlformats.org/officeDocument/2006/relationships/diagramColors" Target="../diagrams/colors1.xml"/><Relationship Id="rId2" Type="http://schemas.openxmlformats.org/officeDocument/2006/relationships/slideLayout" Target="../slideLayouts/slideLayout2.xml"/><Relationship Id="rId1" Type="http://schemas.openxmlformats.org/officeDocument/2006/relationships/tags" Target="../tags/tag59.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6.xml"/><Relationship Id="rId1" Type="http://schemas.openxmlformats.org/officeDocument/2006/relationships/tags" Target="../tags/tag6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4.xml"/><Relationship Id="rId1" Type="http://schemas.openxmlformats.org/officeDocument/2006/relationships/tags" Target="../tags/tag61.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4.xml"/><Relationship Id="rId1" Type="http://schemas.openxmlformats.org/officeDocument/2006/relationships/tags" Target="../tags/tag62.xml"/><Relationship Id="rId4" Type="http://schemas.openxmlformats.org/officeDocument/2006/relationships/image" Target="../media/image14.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4.xml"/><Relationship Id="rId1" Type="http://schemas.openxmlformats.org/officeDocument/2006/relationships/tags" Target="../tags/tag63.xml"/><Relationship Id="rId5" Type="http://schemas.openxmlformats.org/officeDocument/2006/relationships/image" Target="../media/image15.png"/><Relationship Id="rId4" Type="http://schemas.openxmlformats.org/officeDocument/2006/relationships/image" Target="../media/image14.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4.xml"/><Relationship Id="rId1" Type="http://schemas.openxmlformats.org/officeDocument/2006/relationships/tags" Target="../tags/tag6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7" Type="http://schemas.openxmlformats.org/officeDocument/2006/relationships/image" Target="../media/image16.png"/><Relationship Id="rId2" Type="http://schemas.openxmlformats.org/officeDocument/2006/relationships/slideLayout" Target="../slideLayouts/slideLayout4.xml"/><Relationship Id="rId1" Type="http://schemas.openxmlformats.org/officeDocument/2006/relationships/tags" Target="../tags/tag65.xml"/><Relationship Id="rId6" Type="http://schemas.openxmlformats.org/officeDocument/2006/relationships/image" Target="../media/image17.png"/><Relationship Id="rId5" Type="http://schemas.openxmlformats.org/officeDocument/2006/relationships/image" Target="../media/image15.png"/><Relationship Id="rId4" Type="http://schemas.openxmlformats.org/officeDocument/2006/relationships/image" Target="../media/image14.png"/></Relationships>
</file>

<file path=ppt/slides/_rels/slide4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49.xml"/><Relationship Id="rId7" Type="http://schemas.openxmlformats.org/officeDocument/2006/relationships/image" Target="../media/image17.png"/><Relationship Id="rId2" Type="http://schemas.openxmlformats.org/officeDocument/2006/relationships/slideLayout" Target="../slideLayouts/slideLayout4.xml"/><Relationship Id="rId1" Type="http://schemas.openxmlformats.org/officeDocument/2006/relationships/tags" Target="../tags/tag6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12.xml"/></Relationships>
</file>

<file path=ppt/slides/_rels/slide50.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50.xml"/><Relationship Id="rId7" Type="http://schemas.openxmlformats.org/officeDocument/2006/relationships/image" Target="../media/image17.png"/><Relationship Id="rId2" Type="http://schemas.openxmlformats.org/officeDocument/2006/relationships/slideLayout" Target="../slideLayouts/slideLayout4.xml"/><Relationship Id="rId1" Type="http://schemas.openxmlformats.org/officeDocument/2006/relationships/tags" Target="../tags/tag6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5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51.xml"/><Relationship Id="rId7" Type="http://schemas.openxmlformats.org/officeDocument/2006/relationships/image" Target="../media/image17.png"/><Relationship Id="rId2" Type="http://schemas.openxmlformats.org/officeDocument/2006/relationships/slideLayout" Target="../slideLayouts/slideLayout4.xml"/><Relationship Id="rId1" Type="http://schemas.openxmlformats.org/officeDocument/2006/relationships/tags" Target="../tags/tag68.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9.png"/></Relationships>
</file>

<file path=ppt/slides/_rels/slide5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52.xml"/><Relationship Id="rId7" Type="http://schemas.openxmlformats.org/officeDocument/2006/relationships/image" Target="../media/image17.png"/><Relationship Id="rId2" Type="http://schemas.openxmlformats.org/officeDocument/2006/relationships/slideLayout" Target="../slideLayouts/slideLayout4.xml"/><Relationship Id="rId1" Type="http://schemas.openxmlformats.org/officeDocument/2006/relationships/tags" Target="../tags/tag69.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5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53.xml"/><Relationship Id="rId7" Type="http://schemas.openxmlformats.org/officeDocument/2006/relationships/image" Target="../media/image17.png"/><Relationship Id="rId2" Type="http://schemas.openxmlformats.org/officeDocument/2006/relationships/slideLayout" Target="../slideLayouts/slideLayout4.xml"/><Relationship Id="rId1" Type="http://schemas.openxmlformats.org/officeDocument/2006/relationships/tags" Target="../tags/tag70.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5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54.xml"/><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slideLayout" Target="../slideLayouts/slideLayout4.xml"/><Relationship Id="rId1" Type="http://schemas.openxmlformats.org/officeDocument/2006/relationships/tags" Target="../tags/tag71.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5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55.xml"/><Relationship Id="rId7" Type="http://schemas.openxmlformats.org/officeDocument/2006/relationships/image" Target="../media/image17.png"/><Relationship Id="rId12" Type="http://schemas.openxmlformats.org/officeDocument/2006/relationships/image" Target="../media/image20.png"/><Relationship Id="rId2" Type="http://schemas.openxmlformats.org/officeDocument/2006/relationships/slideLayout" Target="../slideLayouts/slideLayout4.xml"/><Relationship Id="rId1" Type="http://schemas.openxmlformats.org/officeDocument/2006/relationships/tags" Target="../tags/tag72.xml"/><Relationship Id="rId6" Type="http://schemas.openxmlformats.org/officeDocument/2006/relationships/image" Target="../media/image16.png"/><Relationship Id="rId11" Type="http://schemas.openxmlformats.org/officeDocument/2006/relationships/image" Target="../media/image22.png"/><Relationship Id="rId5" Type="http://schemas.openxmlformats.org/officeDocument/2006/relationships/image" Target="../media/image15.png"/><Relationship Id="rId10" Type="http://schemas.openxmlformats.org/officeDocument/2006/relationships/image" Target="../media/image21.png"/><Relationship Id="rId4" Type="http://schemas.openxmlformats.org/officeDocument/2006/relationships/image" Target="../media/image14.png"/><Relationship Id="rId9" Type="http://schemas.openxmlformats.org/officeDocument/2006/relationships/image" Target="../media/image19.png"/></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2.xml"/><Relationship Id="rId1" Type="http://schemas.openxmlformats.org/officeDocument/2006/relationships/tags" Target="../tags/tag73.xml"/><Relationship Id="rId4" Type="http://schemas.openxmlformats.org/officeDocument/2006/relationships/image" Target="../media/image23.jpe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2.xml"/><Relationship Id="rId1" Type="http://schemas.openxmlformats.org/officeDocument/2006/relationships/tags" Target="../tags/tag74.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2.xml"/><Relationship Id="rId1" Type="http://schemas.openxmlformats.org/officeDocument/2006/relationships/tags" Target="../tags/tag75.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6.xml"/><Relationship Id="rId1" Type="http://schemas.openxmlformats.org/officeDocument/2006/relationships/tags" Target="../tags/tag7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6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png"/><Relationship Id="rId18" Type="http://schemas.openxmlformats.org/officeDocument/2006/relationships/image" Target="../media/image39.png"/><Relationship Id="rId3" Type="http://schemas.openxmlformats.org/officeDocument/2006/relationships/notesSlide" Target="../notesSlides/notesSlide61.xml"/><Relationship Id="rId7" Type="http://schemas.openxmlformats.org/officeDocument/2006/relationships/image" Target="../media/image28.png"/><Relationship Id="rId12" Type="http://schemas.openxmlformats.org/officeDocument/2006/relationships/image" Target="../media/image33.png"/><Relationship Id="rId17" Type="http://schemas.openxmlformats.org/officeDocument/2006/relationships/image" Target="../media/image38.jpeg"/><Relationship Id="rId2" Type="http://schemas.openxmlformats.org/officeDocument/2006/relationships/slideLayout" Target="../slideLayouts/slideLayout4.xml"/><Relationship Id="rId16" Type="http://schemas.openxmlformats.org/officeDocument/2006/relationships/image" Target="../media/image37.png"/><Relationship Id="rId1" Type="http://schemas.openxmlformats.org/officeDocument/2006/relationships/tags" Target="../tags/tag77.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5" Type="http://schemas.openxmlformats.org/officeDocument/2006/relationships/image" Target="../media/image36.png"/><Relationship Id="rId10" Type="http://schemas.openxmlformats.org/officeDocument/2006/relationships/image" Target="../media/image31.png"/><Relationship Id="rId4" Type="http://schemas.openxmlformats.org/officeDocument/2006/relationships/image" Target="../media/image25.jpeg"/><Relationship Id="rId9" Type="http://schemas.openxmlformats.org/officeDocument/2006/relationships/image" Target="../media/image30.png"/><Relationship Id="rId14" Type="http://schemas.openxmlformats.org/officeDocument/2006/relationships/image" Target="../media/image35.png"/></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6.xml"/><Relationship Id="rId1" Type="http://schemas.openxmlformats.org/officeDocument/2006/relationships/tags" Target="../tags/tag78.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2.xml"/><Relationship Id="rId1" Type="http://schemas.openxmlformats.org/officeDocument/2006/relationships/tags" Target="../tags/tag79.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6.xml"/><Relationship Id="rId1" Type="http://schemas.openxmlformats.org/officeDocument/2006/relationships/tags" Target="../tags/tag80.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6.xml"/><Relationship Id="rId1" Type="http://schemas.openxmlformats.org/officeDocument/2006/relationships/tags" Target="../tags/tag81.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2.xml"/><Relationship Id="rId1" Type="http://schemas.openxmlformats.org/officeDocument/2006/relationships/tags" Target="../tags/tag82.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2.xml"/><Relationship Id="rId1" Type="http://schemas.openxmlformats.org/officeDocument/2006/relationships/tags" Target="../tags/tag83.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2.xml"/><Relationship Id="rId1" Type="http://schemas.openxmlformats.org/officeDocument/2006/relationships/tags" Target="../tags/tag8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2.xml"/><Relationship Id="rId1" Type="http://schemas.openxmlformats.org/officeDocument/2006/relationships/tags" Target="../tags/tag85.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72.xml"/><Relationship Id="rId2" Type="http://schemas.openxmlformats.org/officeDocument/2006/relationships/slideLayout" Target="../slideLayouts/slideLayout2.xml"/><Relationship Id="rId1" Type="http://schemas.openxmlformats.org/officeDocument/2006/relationships/tags" Target="../tags/tag86.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2.xml"/><Relationship Id="rId1" Type="http://schemas.openxmlformats.org/officeDocument/2006/relationships/tags" Target="../tags/tag87.xm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2.xml"/><Relationship Id="rId1" Type="http://schemas.openxmlformats.org/officeDocument/2006/relationships/tags" Target="../tags/tag88.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5.xml"/><Relationship Id="rId2" Type="http://schemas.openxmlformats.org/officeDocument/2006/relationships/slideLayout" Target="../slideLayouts/slideLayout2.xml"/><Relationship Id="rId1" Type="http://schemas.openxmlformats.org/officeDocument/2006/relationships/tags" Target="../tags/tag89.xml"/></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76.xml"/><Relationship Id="rId2" Type="http://schemas.openxmlformats.org/officeDocument/2006/relationships/slideLayout" Target="../slideLayouts/slideLayout2.xml"/><Relationship Id="rId1" Type="http://schemas.openxmlformats.org/officeDocument/2006/relationships/tags" Target="../tags/tag90.xml"/></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77.xml"/><Relationship Id="rId2" Type="http://schemas.openxmlformats.org/officeDocument/2006/relationships/slideLayout" Target="../slideLayouts/slideLayout2.xml"/><Relationship Id="rId1" Type="http://schemas.openxmlformats.org/officeDocument/2006/relationships/tags" Target="../tags/tag91.xml"/></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78.xml"/><Relationship Id="rId2" Type="http://schemas.openxmlformats.org/officeDocument/2006/relationships/slideLayout" Target="../slideLayouts/slideLayout2.xml"/><Relationship Id="rId1" Type="http://schemas.openxmlformats.org/officeDocument/2006/relationships/tags" Target="../tags/tag92.xml"/></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2.xml"/><Relationship Id="rId1" Type="http://schemas.openxmlformats.org/officeDocument/2006/relationships/tags" Target="../tags/tag9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2.xml"/><Relationship Id="rId1" Type="http://schemas.openxmlformats.org/officeDocument/2006/relationships/tags" Target="../tags/tag94.xml"/></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81.xml"/><Relationship Id="rId2" Type="http://schemas.openxmlformats.org/officeDocument/2006/relationships/slideLayout" Target="../slideLayouts/slideLayout2.xml"/><Relationship Id="rId1" Type="http://schemas.openxmlformats.org/officeDocument/2006/relationships/tags" Target="../tags/tag95.xml"/></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82.xml"/><Relationship Id="rId2" Type="http://schemas.openxmlformats.org/officeDocument/2006/relationships/slideLayout" Target="../slideLayouts/slideLayout2.xml"/><Relationship Id="rId1" Type="http://schemas.openxmlformats.org/officeDocument/2006/relationships/tags" Target="../tags/tag96.xml"/></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83.xml"/><Relationship Id="rId2" Type="http://schemas.openxmlformats.org/officeDocument/2006/relationships/slideLayout" Target="../slideLayouts/slideLayout2.xml"/><Relationship Id="rId1" Type="http://schemas.openxmlformats.org/officeDocument/2006/relationships/tags" Target="../tags/tag97.xml"/></Relationships>
</file>

<file path=ppt/slides/_rels/slide84.xml.rels><?xml version="1.0" encoding="UTF-8" standalone="yes"?>
<Relationships xmlns="http://schemas.openxmlformats.org/package/2006/relationships"><Relationship Id="rId3" Type="http://schemas.openxmlformats.org/officeDocument/2006/relationships/notesSlide" Target="../notesSlides/notesSlide84.xml"/><Relationship Id="rId2" Type="http://schemas.openxmlformats.org/officeDocument/2006/relationships/slideLayout" Target="../slideLayouts/slideLayout2.xml"/><Relationship Id="rId1" Type="http://schemas.openxmlformats.org/officeDocument/2006/relationships/tags" Target="../tags/tag98.xml"/></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85.xml"/><Relationship Id="rId2" Type="http://schemas.openxmlformats.org/officeDocument/2006/relationships/slideLayout" Target="../slideLayouts/slideLayout6.xml"/><Relationship Id="rId1" Type="http://schemas.openxmlformats.org/officeDocument/2006/relationships/tags" Target="../tags/tag99.xml"/></Relationships>
</file>

<file path=ppt/slides/_rels/slide86.xml.rels><?xml version="1.0" encoding="UTF-8" standalone="yes"?>
<Relationships xmlns="http://schemas.openxmlformats.org/package/2006/relationships"><Relationship Id="rId3" Type="http://schemas.openxmlformats.org/officeDocument/2006/relationships/notesSlide" Target="../notesSlides/notesSlide86.xml"/><Relationship Id="rId2" Type="http://schemas.openxmlformats.org/officeDocument/2006/relationships/slideLayout" Target="../slideLayouts/slideLayout2.xml"/><Relationship Id="rId1" Type="http://schemas.openxmlformats.org/officeDocument/2006/relationships/tags" Target="../tags/tag100.xml"/><Relationship Id="rId5" Type="http://schemas.openxmlformats.org/officeDocument/2006/relationships/hyperlink" Target="mailto:DAIDSRSCSafetyOffice@tech-res.com" TargetMode="External"/><Relationship Id="rId4" Type="http://schemas.openxmlformats.org/officeDocument/2006/relationships/hyperlink" Target="https://ncrms.niaid.nih.gov/" TargetMode="External"/></Relationships>
</file>

<file path=ppt/slides/_rels/slide87.xml.rels><?xml version="1.0" encoding="UTF-8" standalone="yes"?>
<Relationships xmlns="http://schemas.openxmlformats.org/package/2006/relationships"><Relationship Id="rId3" Type="http://schemas.openxmlformats.org/officeDocument/2006/relationships/hyperlink" Target="https://na01.safelinks.protection.outlook.com/?url=https://daidslearningportal.niaid.nih.gov/&amp;data=01|01|achatterjee@tech-res.com|89617a0fa1724e2ce35208d4996d953a|806430642666421e89e796efca3d7489|0&amp;sdata=weX1Kb356zZuQuAhWiXg0zmT1PXUzsXBV428Io3IY6s%3D&amp;reserved=0" TargetMode="External"/><Relationship Id="rId2" Type="http://schemas.openxmlformats.org/officeDocument/2006/relationships/notesSlide" Target="../notesSlides/notesSlide87.xml"/><Relationship Id="rId1" Type="http://schemas.openxmlformats.org/officeDocument/2006/relationships/slideLayout" Target="../slideLayouts/slideLayout2.xml"/><Relationship Id="rId4" Type="http://schemas.openxmlformats.org/officeDocument/2006/relationships/hyperlink" Target="mailto:CRMSSupport@niaid.nih.gov" TargetMode="External"/></Relationships>
</file>

<file path=ppt/slides/_rels/slide88.xml.rels><?xml version="1.0" encoding="UTF-8" standalone="yes"?>
<Relationships xmlns="http://schemas.openxmlformats.org/package/2006/relationships"><Relationship Id="rId2" Type="http://schemas.openxmlformats.org/officeDocument/2006/relationships/hyperlink" Target="http://rsc.tech-res.com/safetyandpharmacovigilance/expeditedreportingdaers.aspx" TargetMode="Externa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notesSlide" Target="../notesSlides/notesSlide88.xml"/><Relationship Id="rId2" Type="http://schemas.openxmlformats.org/officeDocument/2006/relationships/slideLayout" Target="../slideLayouts/slideLayout2.xml"/><Relationship Id="rId1" Type="http://schemas.openxmlformats.org/officeDocument/2006/relationships/tags" Target="../tags/tag101.xml"/><Relationship Id="rId5" Type="http://schemas.openxmlformats.org/officeDocument/2006/relationships/hyperlink" Target="mailto:CRMSsupport@niaid.nih.gov" TargetMode="External"/><Relationship Id="rId4" Type="http://schemas.openxmlformats.org/officeDocument/2006/relationships/hyperlink" Target="mailto:DAIDSRSCSafetyOffice@tech-res.com"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notesSlide" Target="../notesSlides/notesSlide89.xml"/><Relationship Id="rId2" Type="http://schemas.openxmlformats.org/officeDocument/2006/relationships/slideLayout" Target="../slideLayouts/slideLayout6.xml"/><Relationship Id="rId1" Type="http://schemas.openxmlformats.org/officeDocument/2006/relationships/tags" Target="../tags/tag102.xml"/><Relationship Id="rId4" Type="http://schemas.openxmlformats.org/officeDocument/2006/relationships/image" Target="../media/image4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200" dirty="0"/>
              <a:t>Expedited Reporting to DAIDS</a:t>
            </a:r>
            <a:br>
              <a:rPr lang="en-US" sz="4200" dirty="0"/>
            </a:br>
            <a:r>
              <a:rPr lang="en-US" sz="4200" dirty="0"/>
              <a:t>and DAERS Refresher</a:t>
            </a:r>
          </a:p>
        </p:txBody>
      </p:sp>
      <p:sp>
        <p:nvSpPr>
          <p:cNvPr id="3" name="Text Placeholder 2"/>
          <p:cNvSpPr>
            <a:spLocks noGrp="1"/>
          </p:cNvSpPr>
          <p:nvPr>
            <p:ph type="body" sz="quarter" idx="10"/>
          </p:nvPr>
        </p:nvSpPr>
        <p:spPr>
          <a:xfrm>
            <a:off x="0" y="2845775"/>
            <a:ext cx="9143999" cy="955946"/>
          </a:xfrm>
        </p:spPr>
        <p:txBody>
          <a:bodyPr/>
          <a:lstStyle/>
          <a:p>
            <a:pPr>
              <a:spcBef>
                <a:spcPts val="0"/>
              </a:spcBef>
              <a:spcAft>
                <a:spcPts val="0"/>
              </a:spcAft>
            </a:pPr>
            <a:r>
              <a:rPr lang="en-US"/>
              <a:t>DAIDS </a:t>
            </a:r>
            <a:r>
              <a:rPr lang="en-US" dirty="0"/>
              <a:t>Regulatory Support Center (RSC) Safety Office</a:t>
            </a:r>
          </a:p>
        </p:txBody>
      </p:sp>
      <p:sp>
        <p:nvSpPr>
          <p:cNvPr id="4" name="Text Placeholder 3"/>
          <p:cNvSpPr>
            <a:spLocks noGrp="1"/>
          </p:cNvSpPr>
          <p:nvPr>
            <p:ph type="body" sz="quarter" idx="11"/>
          </p:nvPr>
        </p:nvSpPr>
        <p:spPr>
          <a:xfrm>
            <a:off x="1" y="3835529"/>
            <a:ext cx="9143999" cy="886783"/>
          </a:xfrm>
        </p:spPr>
        <p:txBody>
          <a:bodyPr/>
          <a:lstStyle/>
          <a:p>
            <a:pPr>
              <a:spcAft>
                <a:spcPts val="0"/>
              </a:spcAft>
            </a:pPr>
            <a:r>
              <a:rPr lang="en-US" sz="2400" dirty="0"/>
              <a:t>ACTG Annual Meeting Safety Training</a:t>
            </a:r>
          </a:p>
          <a:p>
            <a:pPr>
              <a:spcAft>
                <a:spcPts val="0"/>
              </a:spcAft>
            </a:pPr>
            <a:r>
              <a:rPr lang="en-US" sz="2400" dirty="0"/>
              <a:t>25 June 2017</a:t>
            </a:r>
          </a:p>
        </p:txBody>
      </p:sp>
    </p:spTree>
    <p:custDataLst>
      <p:tags r:id="rId1"/>
    </p:custDataLst>
    <p:extLst>
      <p:ext uri="{BB962C8B-B14F-4D97-AF65-F5344CB8AC3E}">
        <p14:creationId xmlns:p14="http://schemas.microsoft.com/office/powerpoint/2010/main" val="3099367640"/>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Case Study: Death</a:t>
            </a:r>
          </a:p>
        </p:txBody>
      </p:sp>
      <p:sp>
        <p:nvSpPr>
          <p:cNvPr id="3" name="Content Placeholder 2"/>
          <p:cNvSpPr>
            <a:spLocks noGrp="1"/>
          </p:cNvSpPr>
          <p:nvPr>
            <p:ph idx="1"/>
          </p:nvPr>
        </p:nvSpPr>
        <p:spPr>
          <a:xfrm>
            <a:off x="457200" y="1525598"/>
            <a:ext cx="8229600" cy="4573134"/>
          </a:xfrm>
        </p:spPr>
        <p:txBody>
          <a:bodyPr/>
          <a:lstStyle/>
          <a:p>
            <a:r>
              <a:rPr lang="en-US" dirty="0"/>
              <a:t>14 Jan 2015: </a:t>
            </a:r>
            <a:br>
              <a:rPr lang="en-US" dirty="0"/>
            </a:br>
            <a:r>
              <a:rPr lang="en-US" b="0" dirty="0">
                <a:solidFill>
                  <a:schemeClr val="tx1"/>
                </a:solidFill>
              </a:rPr>
              <a:t>40 year-old HIV uninfected Asian male enrolled and started on study product XYZ</a:t>
            </a:r>
          </a:p>
          <a:p>
            <a:r>
              <a:rPr lang="en-US" dirty="0"/>
              <a:t>6 May 2015: </a:t>
            </a:r>
            <a:br>
              <a:rPr lang="en-US" dirty="0"/>
            </a:br>
            <a:r>
              <a:rPr lang="en-US" b="0" dirty="0">
                <a:solidFill>
                  <a:schemeClr val="tx1"/>
                </a:solidFill>
              </a:rPr>
              <a:t>Went to clinic for a scheduled study visit</a:t>
            </a:r>
          </a:p>
          <a:p>
            <a:r>
              <a:rPr lang="en-US" dirty="0"/>
              <a:t>10 May 2015: </a:t>
            </a:r>
            <a:br>
              <a:rPr lang="en-US" dirty="0"/>
            </a:br>
            <a:r>
              <a:rPr lang="en-US" b="0" dirty="0">
                <a:solidFill>
                  <a:schemeClr val="tx1"/>
                </a:solidFill>
              </a:rPr>
              <a:t>Died due to sudden death (per death certificate)</a:t>
            </a:r>
            <a:endParaRPr lang="en-US" b="0" dirty="0">
              <a:solidFill>
                <a:srgbClr val="FF0000"/>
              </a:solidFill>
            </a:endParaRPr>
          </a:p>
          <a:p>
            <a:r>
              <a:rPr lang="en-US" dirty="0"/>
              <a:t>History of illicit drug use (study target population: drug use)</a:t>
            </a:r>
          </a:p>
        </p:txBody>
      </p:sp>
      <p:sp>
        <p:nvSpPr>
          <p:cNvPr id="4" name="Slide Number Placeholder 3"/>
          <p:cNvSpPr>
            <a:spLocks noGrp="1"/>
          </p:cNvSpPr>
          <p:nvPr>
            <p:ph type="sldNum" sz="quarter" idx="10"/>
          </p:nvPr>
        </p:nvSpPr>
        <p:spPr/>
        <p:txBody>
          <a:bodyPr/>
          <a:lstStyle/>
          <a:p>
            <a:fld id="{4941BBE7-869A-440E-A539-8D0B74F6612C}" type="slidenum">
              <a:rPr lang="en-US" smtClean="0"/>
              <a:pPr/>
              <a:t>10</a:t>
            </a:fld>
            <a:endParaRPr lang="en-US" dirty="0"/>
          </a:p>
        </p:txBody>
      </p:sp>
    </p:spTree>
    <p:custDataLst>
      <p:tags r:id="rId1"/>
    </p:custDataLst>
    <p:extLst>
      <p:ext uri="{BB962C8B-B14F-4D97-AF65-F5344CB8AC3E}">
        <p14:creationId xmlns:p14="http://schemas.microsoft.com/office/powerpoint/2010/main" val="1599271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9462"/>
            <a:ext cx="8229600" cy="1364343"/>
          </a:xfrm>
        </p:spPr>
        <p:txBody>
          <a:bodyPr/>
          <a:lstStyle/>
          <a:p>
            <a:r>
              <a:rPr lang="en-US" dirty="0"/>
              <a:t>Would this adverse event be reported as an EAE?</a:t>
            </a:r>
          </a:p>
        </p:txBody>
      </p:sp>
      <p:sp>
        <p:nvSpPr>
          <p:cNvPr id="3" name="TPAnswers"/>
          <p:cNvSpPr>
            <a:spLocks noGrp="1"/>
          </p:cNvSpPr>
          <p:nvPr>
            <p:ph type="body" idx="1"/>
            <p:custDataLst>
              <p:tags r:id="rId2"/>
            </p:custDataLst>
          </p:nvPr>
        </p:nvSpPr>
        <p:spPr>
          <a:xfrm>
            <a:off x="457200" y="3072384"/>
            <a:ext cx="4114800" cy="2726046"/>
          </a:xfrm>
        </p:spPr>
        <p:txBody>
          <a:bodyPr>
            <a:normAutofit/>
          </a:bodyPr>
          <a:lstStyle/>
          <a:p>
            <a:pPr marL="514350" indent="-514350">
              <a:spcBef>
                <a:spcPct val="20000"/>
              </a:spcBef>
              <a:buFont typeface="Wingdings" pitchFamily="2" charset="2"/>
              <a:buAutoNum type="alphaUcPeriod"/>
            </a:pPr>
            <a:r>
              <a:rPr lang="en-US" sz="3200" dirty="0"/>
              <a:t>Yes</a:t>
            </a:r>
          </a:p>
          <a:p>
            <a:pPr marL="514350" indent="-514350">
              <a:spcBef>
                <a:spcPct val="20000"/>
              </a:spcBef>
              <a:buFont typeface="Wingdings" pitchFamily="2" charset="2"/>
              <a:buAutoNum type="alphaUcPeriod"/>
            </a:pPr>
            <a:r>
              <a:rPr lang="en-US" sz="3200" dirty="0"/>
              <a:t>No</a:t>
            </a:r>
          </a:p>
        </p:txBody>
      </p:sp>
      <p:sp>
        <p:nvSpPr>
          <p:cNvPr id="4" name="Slide Number Placeholder 3"/>
          <p:cNvSpPr>
            <a:spLocks noGrp="1"/>
          </p:cNvSpPr>
          <p:nvPr>
            <p:ph type="sldNum" sz="quarter" idx="10"/>
          </p:nvPr>
        </p:nvSpPr>
        <p:spPr/>
        <p:txBody>
          <a:bodyPr/>
          <a:lstStyle/>
          <a:p>
            <a:fld id="{B2AAF076-C12A-44F5-A216-412FECC12572}" type="slidenum">
              <a:rPr lang="en-US" b="0" smtClean="0">
                <a:solidFill>
                  <a:srgbClr val="371C68"/>
                </a:solidFill>
              </a:rPr>
              <a:pPr/>
              <a:t>11</a:t>
            </a:fld>
            <a:endParaRPr lang="en-US" b="0" dirty="0">
              <a:solidFill>
                <a:srgbClr val="371C68"/>
              </a:solidFill>
            </a:endParaRPr>
          </a:p>
        </p:txBody>
      </p:sp>
      <p:sp>
        <p:nvSpPr>
          <p:cNvPr id="6" name="TextBox 5"/>
          <p:cNvSpPr txBox="1"/>
          <p:nvPr/>
        </p:nvSpPr>
        <p:spPr>
          <a:xfrm>
            <a:off x="512572" y="1600200"/>
            <a:ext cx="3995928" cy="923330"/>
          </a:xfrm>
          <a:prstGeom prst="rect">
            <a:avLst/>
          </a:prstGeom>
          <a:noFill/>
        </p:spPr>
        <p:txBody>
          <a:bodyPr wrap="square" rtlCol="0">
            <a:spAutoFit/>
          </a:bodyPr>
          <a:lstStyle/>
          <a:p>
            <a:r>
              <a:rPr lang="en-US" dirty="0">
                <a:solidFill>
                  <a:schemeClr val="accent6">
                    <a:lumMod val="60000"/>
                    <a:lumOff val="40000"/>
                  </a:schemeClr>
                </a:solidFill>
              </a:rPr>
              <a:t>NOTE-</a:t>
            </a:r>
          </a:p>
          <a:p>
            <a:r>
              <a:rPr lang="en-US" dirty="0">
                <a:solidFill>
                  <a:schemeClr val="accent6">
                    <a:lumMod val="60000"/>
                    <a:lumOff val="40000"/>
                  </a:schemeClr>
                </a:solidFill>
              </a:rPr>
              <a:t>Reporting Category: SAE</a:t>
            </a:r>
          </a:p>
          <a:p>
            <a:r>
              <a:rPr lang="en-US" dirty="0">
                <a:solidFill>
                  <a:schemeClr val="accent6">
                    <a:lumMod val="60000"/>
                    <a:lumOff val="40000"/>
                  </a:schemeClr>
                </a:solidFill>
              </a:rPr>
              <a:t>No protocol-specific requirements</a:t>
            </a:r>
          </a:p>
        </p:txBody>
      </p:sp>
      <p:sp>
        <p:nvSpPr>
          <p:cNvPr id="7" name="CAI1" descr="A check sign is next to answer A., whic is Yes." title="check"/>
          <p:cNvSpPr/>
          <p:nvPr>
            <p:custDataLst>
              <p:tags r:id="rId3"/>
            </p:custDataLst>
          </p:nvPr>
        </p:nvSpPr>
        <p:spPr bwMode="auto">
          <a:xfrm rot="10800000">
            <a:off x="91440" y="3017520"/>
            <a:ext cx="571500" cy="5715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a:ln>
                <a:noFill/>
              </a:ln>
              <a:solidFill>
                <a:srgbClr val="371C68"/>
              </a:solidFill>
              <a:effectLst/>
              <a:latin typeface="Arial" charset="0"/>
            </a:endParaRPr>
          </a:p>
        </p:txBody>
      </p:sp>
      <p:sp>
        <p:nvSpPr>
          <p:cNvPr id="12" name="TPCountdownTrigger"/>
          <p:cNvSpPr/>
          <p:nvPr/>
        </p:nvSpPr>
        <p:spPr bwMode="auto">
          <a:xfrm>
            <a:off x="0" y="0"/>
            <a:ext cx="12700" cy="12700"/>
          </a:xfrm>
          <a:prstGeom prst="rect">
            <a:avLst/>
          </a:prstGeom>
          <a:solidFill>
            <a:srgbClr val="FFFF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a:ln>
                <a:noFill/>
              </a:ln>
              <a:solidFill>
                <a:srgbClr val="371C68"/>
              </a:solidFill>
              <a:effectLst/>
              <a:latin typeface="Arial" charset="0"/>
            </a:endParaRPr>
          </a:p>
        </p:txBody>
      </p:sp>
      <p:sp>
        <p:nvSpPr>
          <p:cNvPr id="16" name="Rectangle 15" descr="This text has appreared next to the answer Yes, in a green box." title="SAE category is death"/>
          <p:cNvSpPr/>
          <p:nvPr/>
        </p:nvSpPr>
        <p:spPr>
          <a:xfrm>
            <a:off x="1961736" y="3127355"/>
            <a:ext cx="3469219" cy="461665"/>
          </a:xfrm>
          <a:prstGeom prst="rect">
            <a:avLst/>
          </a:prstGeom>
          <a:ln w="28575">
            <a:solidFill>
              <a:srgbClr val="00D00A"/>
            </a:solidFill>
          </a:ln>
        </p:spPr>
        <p:txBody>
          <a:bodyPr wrap="none">
            <a:spAutoFit/>
          </a:bodyPr>
          <a:lstStyle/>
          <a:p>
            <a:pPr marL="0" lvl="1">
              <a:buClr>
                <a:srgbClr val="555EA6"/>
              </a:buClr>
            </a:pPr>
            <a:r>
              <a:rPr lang="en-US" sz="2400" dirty="0">
                <a:solidFill>
                  <a:srgbClr val="00B050"/>
                </a:solidFill>
                <a:latin typeface="+mn-lt"/>
              </a:rPr>
              <a:t>SAE category is Death</a:t>
            </a:r>
          </a:p>
        </p:txBody>
      </p:sp>
    </p:spTree>
    <p:custDataLst>
      <p:tags r:id="rId1"/>
    </p:custDataLst>
    <p:extLst>
      <p:ext uri="{BB962C8B-B14F-4D97-AF65-F5344CB8AC3E}">
        <p14:creationId xmlns:p14="http://schemas.microsoft.com/office/powerpoint/2010/main" val="1854391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animBg="1"/>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9462"/>
            <a:ext cx="8229600" cy="1364343"/>
          </a:xfrm>
        </p:spPr>
        <p:txBody>
          <a:bodyPr/>
          <a:lstStyle/>
          <a:p>
            <a:r>
              <a:rPr lang="en-US" dirty="0"/>
              <a:t>What would be an appropriate Primary AE?</a:t>
            </a:r>
          </a:p>
        </p:txBody>
      </p:sp>
      <p:sp>
        <p:nvSpPr>
          <p:cNvPr id="3" name="TPAnswers" descr="Options listed below" title="Priamry AE"/>
          <p:cNvSpPr>
            <a:spLocks noGrp="1"/>
          </p:cNvSpPr>
          <p:nvPr>
            <p:ph type="body" idx="1"/>
            <p:custDataLst>
              <p:tags r:id="rId2"/>
            </p:custDataLst>
          </p:nvPr>
        </p:nvSpPr>
        <p:spPr>
          <a:xfrm>
            <a:off x="457200" y="1911096"/>
            <a:ext cx="4114800" cy="4573134"/>
          </a:xfrm>
        </p:spPr>
        <p:txBody>
          <a:bodyPr>
            <a:normAutofit/>
          </a:bodyPr>
          <a:lstStyle/>
          <a:p>
            <a:pPr marL="514350" indent="-514350">
              <a:spcBef>
                <a:spcPct val="20000"/>
              </a:spcBef>
              <a:buFont typeface="Wingdings" pitchFamily="2" charset="2"/>
              <a:buAutoNum type="alphaUcPeriod"/>
            </a:pPr>
            <a:r>
              <a:rPr lang="en-US" sz="3200" dirty="0"/>
              <a:t>Death</a:t>
            </a:r>
          </a:p>
          <a:p>
            <a:pPr marL="514350" indent="-514350">
              <a:spcBef>
                <a:spcPct val="20000"/>
              </a:spcBef>
              <a:buFont typeface="Wingdings" pitchFamily="2" charset="2"/>
              <a:buAutoNum type="alphaUcPeriod"/>
            </a:pPr>
            <a:r>
              <a:rPr lang="en-US" sz="3200" dirty="0"/>
              <a:t>Sudden Death</a:t>
            </a:r>
          </a:p>
          <a:p>
            <a:pPr marL="514350" indent="-514350">
              <a:spcBef>
                <a:spcPct val="20000"/>
              </a:spcBef>
              <a:buFont typeface="Wingdings" pitchFamily="2" charset="2"/>
              <a:buAutoNum type="alphaUcPeriod"/>
            </a:pPr>
            <a:r>
              <a:rPr lang="en-US" sz="3200" dirty="0"/>
              <a:t>Drug overdose</a:t>
            </a:r>
          </a:p>
          <a:p>
            <a:pPr marL="514350" indent="-514350">
              <a:spcBef>
                <a:spcPct val="20000"/>
              </a:spcBef>
              <a:buFont typeface="Wingdings" pitchFamily="2" charset="2"/>
              <a:buAutoNum type="alphaUcPeriod"/>
            </a:pPr>
            <a:r>
              <a:rPr lang="en-US" sz="3200" dirty="0"/>
              <a:t>Death due to unknown cause</a:t>
            </a:r>
          </a:p>
        </p:txBody>
      </p:sp>
      <p:sp>
        <p:nvSpPr>
          <p:cNvPr id="4" name="Slide Number Placeholder 3"/>
          <p:cNvSpPr>
            <a:spLocks noGrp="1"/>
          </p:cNvSpPr>
          <p:nvPr>
            <p:ph type="sldNum" sz="quarter" idx="10"/>
          </p:nvPr>
        </p:nvSpPr>
        <p:spPr/>
        <p:txBody>
          <a:bodyPr/>
          <a:lstStyle/>
          <a:p>
            <a:fld id="{B2AAF076-C12A-44F5-A216-412FECC12572}" type="slidenum">
              <a:rPr lang="en-US" b="0" smtClean="0">
                <a:solidFill>
                  <a:srgbClr val="371C68"/>
                </a:solidFill>
              </a:rPr>
              <a:pPr/>
              <a:t>12</a:t>
            </a:fld>
            <a:endParaRPr lang="en-US" b="0" dirty="0">
              <a:solidFill>
                <a:srgbClr val="371C68"/>
              </a:solidFill>
            </a:endParaRPr>
          </a:p>
        </p:txBody>
      </p:sp>
      <p:sp>
        <p:nvSpPr>
          <p:cNvPr id="10" name="CAI1" descr="The answer apperas next to teh box"/>
          <p:cNvSpPr/>
          <p:nvPr>
            <p:custDataLst>
              <p:tags r:id="rId3"/>
            </p:custDataLst>
          </p:nvPr>
        </p:nvSpPr>
        <p:spPr bwMode="auto">
          <a:xfrm rot="10800000">
            <a:off x="0" y="2541524"/>
            <a:ext cx="647700" cy="6477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a:ln>
                <a:noFill/>
              </a:ln>
              <a:solidFill>
                <a:srgbClr val="371C68"/>
              </a:solidFill>
              <a:effectLst/>
              <a:latin typeface="Arial" charset="0"/>
            </a:endParaRPr>
          </a:p>
        </p:txBody>
      </p:sp>
      <p:sp>
        <p:nvSpPr>
          <p:cNvPr id="15" name="TPCountdownTrigger" descr="EAE Reporting" title="Answer provided"/>
          <p:cNvSpPr/>
          <p:nvPr/>
        </p:nvSpPr>
        <p:spPr bwMode="auto">
          <a:xfrm>
            <a:off x="0" y="0"/>
            <a:ext cx="12700" cy="12700"/>
          </a:xfrm>
          <a:prstGeom prst="rect">
            <a:avLst/>
          </a:prstGeom>
          <a:solidFill>
            <a:srgbClr val="FFFF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a:ln>
                <a:noFill/>
              </a:ln>
              <a:solidFill>
                <a:srgbClr val="371C68"/>
              </a:solidFill>
              <a:effectLst/>
              <a:latin typeface="Arial" charset="0"/>
            </a:endParaRPr>
          </a:p>
        </p:txBody>
      </p:sp>
    </p:spTree>
    <p:custDataLst>
      <p:tags r:id="rId1"/>
    </p:custDataLst>
    <p:extLst>
      <p:ext uri="{BB962C8B-B14F-4D97-AF65-F5344CB8AC3E}">
        <p14:creationId xmlns:p14="http://schemas.microsoft.com/office/powerpoint/2010/main" val="3780820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SAE Clarification: Life-threatening</a:t>
            </a:r>
          </a:p>
        </p:txBody>
      </p:sp>
      <p:sp>
        <p:nvSpPr>
          <p:cNvPr id="3" name="Content Placeholder 2"/>
          <p:cNvSpPr>
            <a:spLocks noGrp="1"/>
          </p:cNvSpPr>
          <p:nvPr>
            <p:ph idx="1"/>
          </p:nvPr>
        </p:nvSpPr>
        <p:spPr>
          <a:xfrm>
            <a:off x="457199" y="1553030"/>
            <a:ext cx="8421329" cy="4573134"/>
          </a:xfrm>
        </p:spPr>
        <p:txBody>
          <a:bodyPr/>
          <a:lstStyle/>
          <a:p>
            <a:r>
              <a:rPr lang="en-US" dirty="0"/>
              <a:t>Participant was at immediate risk of death at time of event</a:t>
            </a:r>
          </a:p>
          <a:p>
            <a:pPr>
              <a:spcAft>
                <a:spcPts val="0"/>
              </a:spcAft>
            </a:pPr>
            <a:r>
              <a:rPr lang="en-US" dirty="0"/>
              <a:t>Not an event which hypothetically might have caused death if more severe (e.g., malignancy)</a:t>
            </a:r>
          </a:p>
          <a:p>
            <a:pPr marL="341313" lvl="1" indent="0">
              <a:spcAft>
                <a:spcPts val="0"/>
              </a:spcAft>
              <a:buNone/>
            </a:pPr>
            <a:endParaRPr lang="en-US" sz="1800" dirty="0"/>
          </a:p>
          <a:p>
            <a:pPr marL="342900" lvl="1">
              <a:spcAft>
                <a:spcPts val="1000"/>
              </a:spcAft>
              <a:buClr>
                <a:srgbClr val="555EA6"/>
              </a:buClr>
              <a:buFont typeface="Wingdings" pitchFamily="2" charset="2"/>
              <a:buChar char="§"/>
            </a:pPr>
            <a:r>
              <a:rPr lang="en-US" b="1" dirty="0">
                <a:solidFill>
                  <a:srgbClr val="371C68"/>
                </a:solidFill>
                <a:ea typeface="+mn-ea"/>
                <a:cs typeface="+mn-cs"/>
              </a:rPr>
              <a:t>Severity grade 4 means potentially life-threatening </a:t>
            </a:r>
          </a:p>
          <a:p>
            <a:pPr lvl="1">
              <a:spcAft>
                <a:spcPts val="1000"/>
              </a:spcAft>
            </a:pPr>
            <a:r>
              <a:rPr lang="en-US" dirty="0"/>
              <a:t>All AEs assessed as severity grade 4 may or may not meet the seriousness criterion of life-threatening</a:t>
            </a:r>
          </a:p>
          <a:p>
            <a:pPr lvl="1">
              <a:spcAft>
                <a:spcPts val="1000"/>
              </a:spcAft>
            </a:pPr>
            <a:r>
              <a:rPr lang="en-US" dirty="0"/>
              <a:t>However, all AEs that meet the seriousness criterion of life-threatening must be assessed as grade 4</a:t>
            </a:r>
          </a:p>
          <a:p>
            <a:pPr lvl="1"/>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3F885E44-F773-4ADE-9E01-35BEB5FE601B}" type="slidenum">
              <a:rPr lang="en-US" smtClean="0"/>
              <a:pPr/>
              <a:t>13</a:t>
            </a:fld>
            <a:endParaRPr lang="en-US" dirty="0"/>
          </a:p>
        </p:txBody>
      </p:sp>
    </p:spTree>
    <p:extLst>
      <p:ext uri="{BB962C8B-B14F-4D97-AF65-F5344CB8AC3E}">
        <p14:creationId xmlns:p14="http://schemas.microsoft.com/office/powerpoint/2010/main" val="1555446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Case Study: Life-threatening</a:t>
            </a:r>
          </a:p>
        </p:txBody>
      </p:sp>
      <p:sp>
        <p:nvSpPr>
          <p:cNvPr id="3" name="Content Placeholder 2"/>
          <p:cNvSpPr>
            <a:spLocks noGrp="1"/>
          </p:cNvSpPr>
          <p:nvPr>
            <p:ph idx="1"/>
          </p:nvPr>
        </p:nvSpPr>
        <p:spPr>
          <a:xfrm>
            <a:off x="457199" y="1504390"/>
            <a:ext cx="8433881" cy="4661020"/>
          </a:xfrm>
        </p:spPr>
        <p:txBody>
          <a:bodyPr/>
          <a:lstStyle/>
          <a:p>
            <a:pPr>
              <a:spcAft>
                <a:spcPts val="2400"/>
              </a:spcAft>
            </a:pPr>
            <a:r>
              <a:rPr lang="en-US" dirty="0"/>
              <a:t>17 March 2015: </a:t>
            </a:r>
            <a:br>
              <a:rPr lang="en-US" dirty="0"/>
            </a:br>
            <a:r>
              <a:rPr lang="en-US" b="0" dirty="0">
                <a:solidFill>
                  <a:schemeClr val="tx1"/>
                </a:solidFill>
              </a:rPr>
              <a:t>32 year-old HIV uninfected African female enrolled </a:t>
            </a:r>
          </a:p>
          <a:p>
            <a:pPr>
              <a:spcAft>
                <a:spcPts val="2400"/>
              </a:spcAft>
            </a:pPr>
            <a:r>
              <a:rPr lang="en-US" dirty="0"/>
              <a:t>19 March 2015: </a:t>
            </a:r>
            <a:br>
              <a:rPr lang="en-US" dirty="0"/>
            </a:br>
            <a:r>
              <a:rPr lang="en-US" b="0" dirty="0">
                <a:solidFill>
                  <a:schemeClr val="tx1"/>
                </a:solidFill>
              </a:rPr>
              <a:t>Started on study products DEF and XYZ</a:t>
            </a:r>
          </a:p>
          <a:p>
            <a:pPr>
              <a:spcAft>
                <a:spcPts val="2400"/>
              </a:spcAft>
            </a:pPr>
            <a:r>
              <a:rPr lang="en-US" dirty="0"/>
              <a:t>19 July 2015: </a:t>
            </a:r>
            <a:br>
              <a:rPr lang="en-US" dirty="0"/>
            </a:br>
            <a:r>
              <a:rPr lang="en-US" b="0" dirty="0">
                <a:solidFill>
                  <a:schemeClr val="tx1"/>
                </a:solidFill>
              </a:rPr>
              <a:t>Participant found unconscious and not breathing; she was resuscitated and brought to the hospital where she was unable to move her right arm and had weakness that was more pronounced in both legs; examination and diagnostic tests confirmed a cerebrovascular accident </a:t>
            </a:r>
          </a:p>
        </p:txBody>
      </p:sp>
      <p:sp>
        <p:nvSpPr>
          <p:cNvPr id="4" name="Slide Number Placeholder 3"/>
          <p:cNvSpPr>
            <a:spLocks noGrp="1"/>
          </p:cNvSpPr>
          <p:nvPr>
            <p:ph type="sldNum" sz="quarter" idx="10"/>
          </p:nvPr>
        </p:nvSpPr>
        <p:spPr/>
        <p:txBody>
          <a:bodyPr/>
          <a:lstStyle/>
          <a:p>
            <a:fld id="{3F885E44-F773-4ADE-9E01-35BEB5FE601B}" type="slidenum">
              <a:rPr lang="en-US" smtClean="0"/>
              <a:pPr/>
              <a:t>14</a:t>
            </a:fld>
            <a:endParaRPr lang="en-US" dirty="0"/>
          </a:p>
        </p:txBody>
      </p:sp>
    </p:spTree>
    <p:extLst>
      <p:ext uri="{BB962C8B-B14F-4D97-AF65-F5344CB8AC3E}">
        <p14:creationId xmlns:p14="http://schemas.microsoft.com/office/powerpoint/2010/main" val="3422380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9462"/>
            <a:ext cx="8229600" cy="1364343"/>
          </a:xfrm>
        </p:spPr>
        <p:txBody>
          <a:bodyPr/>
          <a:lstStyle/>
          <a:p>
            <a:r>
              <a:rPr lang="en-US" dirty="0"/>
              <a:t>Would this adverse event be reported as an EAE?</a:t>
            </a:r>
          </a:p>
        </p:txBody>
      </p:sp>
      <p:sp>
        <p:nvSpPr>
          <p:cNvPr id="3" name="TPAnswers"/>
          <p:cNvSpPr>
            <a:spLocks noGrp="1"/>
          </p:cNvSpPr>
          <p:nvPr>
            <p:ph type="body" idx="1"/>
            <p:custDataLst>
              <p:tags r:id="rId2"/>
            </p:custDataLst>
          </p:nvPr>
        </p:nvSpPr>
        <p:spPr>
          <a:xfrm>
            <a:off x="457200" y="3072384"/>
            <a:ext cx="4114800" cy="2726046"/>
          </a:xfrm>
        </p:spPr>
        <p:txBody>
          <a:bodyPr>
            <a:normAutofit/>
          </a:bodyPr>
          <a:lstStyle/>
          <a:p>
            <a:pPr marL="514350" indent="-514350">
              <a:spcBef>
                <a:spcPct val="20000"/>
              </a:spcBef>
              <a:buFont typeface="Wingdings" pitchFamily="2" charset="2"/>
              <a:buAutoNum type="alphaUcPeriod"/>
            </a:pPr>
            <a:r>
              <a:rPr lang="en-US" sz="3200" dirty="0"/>
              <a:t>Yes</a:t>
            </a:r>
          </a:p>
          <a:p>
            <a:pPr marL="514350" indent="-514350">
              <a:spcBef>
                <a:spcPct val="20000"/>
              </a:spcBef>
              <a:buFont typeface="Wingdings" pitchFamily="2" charset="2"/>
              <a:buAutoNum type="alphaUcPeriod"/>
            </a:pPr>
            <a:r>
              <a:rPr lang="en-US" sz="3200" dirty="0"/>
              <a:t>No</a:t>
            </a:r>
          </a:p>
        </p:txBody>
      </p:sp>
      <p:sp>
        <p:nvSpPr>
          <p:cNvPr id="4" name="Slide Number Placeholder 3"/>
          <p:cNvSpPr>
            <a:spLocks noGrp="1"/>
          </p:cNvSpPr>
          <p:nvPr>
            <p:ph type="sldNum" sz="quarter" idx="10"/>
          </p:nvPr>
        </p:nvSpPr>
        <p:spPr/>
        <p:txBody>
          <a:bodyPr/>
          <a:lstStyle/>
          <a:p>
            <a:fld id="{B2AAF076-C12A-44F5-A216-412FECC12572}" type="slidenum">
              <a:rPr lang="en-US" b="0" smtClean="0">
                <a:solidFill>
                  <a:srgbClr val="371C68"/>
                </a:solidFill>
              </a:rPr>
              <a:pPr/>
              <a:t>15</a:t>
            </a:fld>
            <a:endParaRPr lang="en-US" b="0" dirty="0">
              <a:solidFill>
                <a:srgbClr val="371C68"/>
              </a:solidFill>
            </a:endParaRPr>
          </a:p>
        </p:txBody>
      </p:sp>
      <p:sp>
        <p:nvSpPr>
          <p:cNvPr id="6" name="TextBox 5"/>
          <p:cNvSpPr txBox="1"/>
          <p:nvPr/>
        </p:nvSpPr>
        <p:spPr>
          <a:xfrm>
            <a:off x="512572" y="1600200"/>
            <a:ext cx="3995928" cy="923330"/>
          </a:xfrm>
          <a:prstGeom prst="rect">
            <a:avLst/>
          </a:prstGeom>
          <a:noFill/>
        </p:spPr>
        <p:txBody>
          <a:bodyPr wrap="square" rtlCol="0">
            <a:spAutoFit/>
          </a:bodyPr>
          <a:lstStyle/>
          <a:p>
            <a:r>
              <a:rPr lang="en-US" dirty="0">
                <a:solidFill>
                  <a:schemeClr val="accent6">
                    <a:lumMod val="60000"/>
                    <a:lumOff val="40000"/>
                  </a:schemeClr>
                </a:solidFill>
              </a:rPr>
              <a:t>NOTE-</a:t>
            </a:r>
          </a:p>
          <a:p>
            <a:r>
              <a:rPr lang="en-US" dirty="0">
                <a:solidFill>
                  <a:schemeClr val="accent6">
                    <a:lumMod val="60000"/>
                    <a:lumOff val="40000"/>
                  </a:schemeClr>
                </a:solidFill>
              </a:rPr>
              <a:t>Reporting Category: SAE</a:t>
            </a:r>
          </a:p>
          <a:p>
            <a:r>
              <a:rPr lang="en-US" dirty="0">
                <a:solidFill>
                  <a:schemeClr val="accent6">
                    <a:lumMod val="60000"/>
                    <a:lumOff val="40000"/>
                  </a:schemeClr>
                </a:solidFill>
              </a:rPr>
              <a:t>No protocol-specific requirements</a:t>
            </a:r>
          </a:p>
        </p:txBody>
      </p:sp>
      <p:sp>
        <p:nvSpPr>
          <p:cNvPr id="7" name="CAI1" descr="Answer listed below" title="SAE category"/>
          <p:cNvSpPr/>
          <p:nvPr>
            <p:custDataLst>
              <p:tags r:id="rId3"/>
            </p:custDataLst>
          </p:nvPr>
        </p:nvSpPr>
        <p:spPr bwMode="auto">
          <a:xfrm rot="10800000">
            <a:off x="91440" y="3017520"/>
            <a:ext cx="571500" cy="5715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a:ln>
                <a:noFill/>
              </a:ln>
              <a:solidFill>
                <a:srgbClr val="371C68"/>
              </a:solidFill>
              <a:effectLst/>
              <a:latin typeface="Arial" charset="0"/>
            </a:endParaRPr>
          </a:p>
        </p:txBody>
      </p:sp>
      <p:sp>
        <p:nvSpPr>
          <p:cNvPr id="8" name="TPCountdownTrigger"/>
          <p:cNvSpPr/>
          <p:nvPr/>
        </p:nvSpPr>
        <p:spPr bwMode="auto">
          <a:xfrm>
            <a:off x="0" y="0"/>
            <a:ext cx="12700" cy="12700"/>
          </a:xfrm>
          <a:prstGeom prst="rect">
            <a:avLst/>
          </a:prstGeom>
          <a:solidFill>
            <a:srgbClr val="FFFF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a:ln>
                <a:noFill/>
              </a:ln>
              <a:solidFill>
                <a:srgbClr val="371C68"/>
              </a:solidFill>
              <a:effectLst/>
              <a:latin typeface="Arial" charset="0"/>
            </a:endParaRPr>
          </a:p>
        </p:txBody>
      </p:sp>
      <p:sp>
        <p:nvSpPr>
          <p:cNvPr id="12" name="Rectangle 11" descr="SAE category&#10;" title="SAE category"/>
          <p:cNvSpPr/>
          <p:nvPr/>
        </p:nvSpPr>
        <p:spPr>
          <a:xfrm>
            <a:off x="1888680" y="3127355"/>
            <a:ext cx="4937570" cy="461665"/>
          </a:xfrm>
          <a:prstGeom prst="rect">
            <a:avLst/>
          </a:prstGeom>
          <a:ln w="28575">
            <a:solidFill>
              <a:srgbClr val="00D00A"/>
            </a:solidFill>
          </a:ln>
        </p:spPr>
        <p:txBody>
          <a:bodyPr wrap="none">
            <a:spAutoFit/>
          </a:bodyPr>
          <a:lstStyle/>
          <a:p>
            <a:pPr marL="0" lvl="1">
              <a:buClr>
                <a:srgbClr val="555EA6"/>
              </a:buClr>
            </a:pPr>
            <a:r>
              <a:rPr lang="en-US" sz="2400" dirty="0">
                <a:solidFill>
                  <a:srgbClr val="00B050"/>
                </a:solidFill>
                <a:latin typeface="+mn-lt"/>
              </a:rPr>
              <a:t>SAE category is Life-threatening</a:t>
            </a:r>
          </a:p>
        </p:txBody>
      </p:sp>
    </p:spTree>
    <p:custDataLst>
      <p:tags r:id="rId1"/>
    </p:custDataLst>
    <p:extLst>
      <p:ext uri="{BB962C8B-B14F-4D97-AF65-F5344CB8AC3E}">
        <p14:creationId xmlns:p14="http://schemas.microsoft.com/office/powerpoint/2010/main" val="2627549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9462"/>
            <a:ext cx="8229600" cy="1364343"/>
          </a:xfrm>
        </p:spPr>
        <p:txBody>
          <a:bodyPr/>
          <a:lstStyle/>
          <a:p>
            <a:r>
              <a:rPr lang="en-US" dirty="0"/>
              <a:t>What would be an appropriate Primary AE?</a:t>
            </a:r>
          </a:p>
        </p:txBody>
      </p:sp>
      <p:sp>
        <p:nvSpPr>
          <p:cNvPr id="3" name="TPAnswers"/>
          <p:cNvSpPr>
            <a:spLocks noGrp="1"/>
          </p:cNvSpPr>
          <p:nvPr>
            <p:ph type="body" idx="1"/>
            <p:custDataLst>
              <p:tags r:id="rId2"/>
            </p:custDataLst>
          </p:nvPr>
        </p:nvSpPr>
        <p:spPr>
          <a:xfrm>
            <a:off x="457200" y="1911096"/>
            <a:ext cx="4114800" cy="4573134"/>
          </a:xfrm>
        </p:spPr>
        <p:txBody>
          <a:bodyPr>
            <a:normAutofit/>
          </a:bodyPr>
          <a:lstStyle/>
          <a:p>
            <a:pPr marL="514350" indent="-514350">
              <a:spcBef>
                <a:spcPct val="20000"/>
              </a:spcBef>
              <a:buFont typeface="Wingdings" pitchFamily="2" charset="2"/>
              <a:buAutoNum type="alphaUcPeriod"/>
            </a:pPr>
            <a:r>
              <a:rPr lang="en-US" sz="3200" dirty="0"/>
              <a:t>Cerebrovascular accident</a:t>
            </a:r>
          </a:p>
          <a:p>
            <a:pPr marL="514350" indent="-514350">
              <a:spcBef>
                <a:spcPct val="20000"/>
              </a:spcBef>
              <a:buFont typeface="Wingdings" pitchFamily="2" charset="2"/>
              <a:buAutoNum type="alphaUcPeriod"/>
            </a:pPr>
            <a:r>
              <a:rPr lang="en-US" sz="3200" dirty="0"/>
              <a:t>Apnea</a:t>
            </a:r>
          </a:p>
          <a:p>
            <a:pPr marL="514350" indent="-514350">
              <a:spcBef>
                <a:spcPct val="20000"/>
              </a:spcBef>
              <a:buFont typeface="Wingdings" pitchFamily="2" charset="2"/>
              <a:buAutoNum type="alphaUcPeriod"/>
            </a:pPr>
            <a:r>
              <a:rPr lang="en-US" sz="3200" dirty="0"/>
              <a:t>Leg weakness</a:t>
            </a:r>
          </a:p>
          <a:p>
            <a:pPr marL="514350" indent="-514350">
              <a:spcBef>
                <a:spcPct val="20000"/>
              </a:spcBef>
              <a:buFont typeface="Wingdings" pitchFamily="2" charset="2"/>
              <a:buAutoNum type="alphaUcPeriod"/>
            </a:pPr>
            <a:r>
              <a:rPr lang="en-US" sz="3200" dirty="0"/>
              <a:t>Stroke</a:t>
            </a:r>
          </a:p>
        </p:txBody>
      </p:sp>
      <p:sp>
        <p:nvSpPr>
          <p:cNvPr id="4" name="Slide Number Placeholder 3"/>
          <p:cNvSpPr>
            <a:spLocks noGrp="1"/>
          </p:cNvSpPr>
          <p:nvPr>
            <p:ph type="sldNum" sz="quarter" idx="10"/>
          </p:nvPr>
        </p:nvSpPr>
        <p:spPr/>
        <p:txBody>
          <a:bodyPr/>
          <a:lstStyle/>
          <a:p>
            <a:fld id="{B2AAF076-C12A-44F5-A216-412FECC12572}" type="slidenum">
              <a:rPr lang="en-US" b="0" smtClean="0">
                <a:solidFill>
                  <a:srgbClr val="371C68"/>
                </a:solidFill>
              </a:rPr>
              <a:pPr/>
              <a:t>16</a:t>
            </a:fld>
            <a:endParaRPr lang="en-US" b="0" dirty="0">
              <a:solidFill>
                <a:srgbClr val="371C68"/>
              </a:solidFill>
            </a:endParaRPr>
          </a:p>
        </p:txBody>
      </p:sp>
      <p:sp>
        <p:nvSpPr>
          <p:cNvPr id="10" name="CAI1" descr="Answer provided in the green vbox" title="EAE Reporting"/>
          <p:cNvSpPr/>
          <p:nvPr>
            <p:custDataLst>
              <p:tags r:id="rId3"/>
            </p:custDataLst>
          </p:nvPr>
        </p:nvSpPr>
        <p:spPr bwMode="auto">
          <a:xfrm rot="10800000">
            <a:off x="6350" y="1703751"/>
            <a:ext cx="647700" cy="6477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a:ln>
                <a:noFill/>
              </a:ln>
              <a:solidFill>
                <a:srgbClr val="371C68"/>
              </a:solidFill>
              <a:effectLst/>
              <a:latin typeface="Arial" charset="0"/>
            </a:endParaRPr>
          </a:p>
        </p:txBody>
      </p:sp>
      <p:sp>
        <p:nvSpPr>
          <p:cNvPr id="6" name="TPCountdownTrigger"/>
          <p:cNvSpPr/>
          <p:nvPr/>
        </p:nvSpPr>
        <p:spPr bwMode="auto">
          <a:xfrm>
            <a:off x="0" y="0"/>
            <a:ext cx="12700" cy="12700"/>
          </a:xfrm>
          <a:prstGeom prst="rect">
            <a:avLst/>
          </a:prstGeom>
          <a:solidFill>
            <a:srgbClr val="FFFF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a:ln>
                <a:noFill/>
              </a:ln>
              <a:solidFill>
                <a:srgbClr val="371C68"/>
              </a:solidFill>
              <a:effectLst/>
              <a:latin typeface="Arial" charset="0"/>
            </a:endParaRPr>
          </a:p>
        </p:txBody>
      </p:sp>
    </p:spTree>
    <p:custDataLst>
      <p:tags r:id="rId1"/>
    </p:custDataLst>
    <p:extLst>
      <p:ext uri="{BB962C8B-B14F-4D97-AF65-F5344CB8AC3E}">
        <p14:creationId xmlns:p14="http://schemas.microsoft.com/office/powerpoint/2010/main" val="727320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Case Study: Life-threatening</a:t>
            </a:r>
          </a:p>
        </p:txBody>
      </p:sp>
      <p:sp>
        <p:nvSpPr>
          <p:cNvPr id="3" name="Content Placeholder 2"/>
          <p:cNvSpPr>
            <a:spLocks noGrp="1"/>
          </p:cNvSpPr>
          <p:nvPr>
            <p:ph idx="1"/>
          </p:nvPr>
        </p:nvSpPr>
        <p:spPr>
          <a:xfrm>
            <a:off x="457199" y="1504390"/>
            <a:ext cx="8433881" cy="4661020"/>
          </a:xfrm>
        </p:spPr>
        <p:txBody>
          <a:bodyPr/>
          <a:lstStyle/>
          <a:p>
            <a:pPr>
              <a:spcAft>
                <a:spcPts val="2400"/>
              </a:spcAft>
            </a:pPr>
            <a:r>
              <a:rPr lang="en-US" dirty="0"/>
              <a:t>25 May 2015: </a:t>
            </a:r>
            <a:br>
              <a:rPr lang="en-US" dirty="0"/>
            </a:br>
            <a:r>
              <a:rPr lang="en-US" b="0" dirty="0">
                <a:solidFill>
                  <a:schemeClr val="tx1"/>
                </a:solidFill>
              </a:rPr>
              <a:t>20 year-old HIV infected African American female enrolled</a:t>
            </a:r>
          </a:p>
          <a:p>
            <a:pPr>
              <a:spcAft>
                <a:spcPts val="2400"/>
              </a:spcAft>
            </a:pPr>
            <a:r>
              <a:rPr lang="en-US" dirty="0"/>
              <a:t>26 May 2015:</a:t>
            </a:r>
            <a:br>
              <a:rPr lang="en-US" dirty="0"/>
            </a:br>
            <a:r>
              <a:rPr lang="en-US" b="0" dirty="0">
                <a:solidFill>
                  <a:schemeClr val="tx1"/>
                </a:solidFill>
              </a:rPr>
              <a:t>Started on study products DEF and XYZ</a:t>
            </a:r>
          </a:p>
          <a:p>
            <a:pPr>
              <a:spcAft>
                <a:spcPts val="2400"/>
              </a:spcAft>
            </a:pPr>
            <a:r>
              <a:rPr lang="en-US" dirty="0"/>
              <a:t>21 Aug 2015:</a:t>
            </a:r>
            <a:br>
              <a:rPr lang="en-US" dirty="0"/>
            </a:br>
            <a:r>
              <a:rPr lang="en-US" b="0" dirty="0">
                <a:solidFill>
                  <a:schemeClr val="tx1"/>
                </a:solidFill>
              </a:rPr>
              <a:t>At week 12 study visit, participant had a </a:t>
            </a:r>
            <a:r>
              <a:rPr lang="en-US" b="0" u="sng" dirty="0">
                <a:solidFill>
                  <a:schemeClr val="tx1"/>
                </a:solidFill>
              </a:rPr>
              <a:t>grade 4</a:t>
            </a:r>
            <a:r>
              <a:rPr lang="en-US" b="0" dirty="0">
                <a:solidFill>
                  <a:schemeClr val="tx1"/>
                </a:solidFill>
              </a:rPr>
              <a:t> elevated ALT (362 IU/L) and was asymptomatic; examination showed no hepatosplenomegaly; liver ultrasound was normal</a:t>
            </a:r>
          </a:p>
        </p:txBody>
      </p:sp>
      <p:sp>
        <p:nvSpPr>
          <p:cNvPr id="4" name="Slide Number Placeholder 3"/>
          <p:cNvSpPr>
            <a:spLocks noGrp="1"/>
          </p:cNvSpPr>
          <p:nvPr>
            <p:ph type="sldNum" sz="quarter" idx="10"/>
          </p:nvPr>
        </p:nvSpPr>
        <p:spPr/>
        <p:txBody>
          <a:bodyPr/>
          <a:lstStyle/>
          <a:p>
            <a:fld id="{3F885E44-F773-4ADE-9E01-35BEB5FE601B}" type="slidenum">
              <a:rPr lang="en-US" smtClean="0"/>
              <a:pPr/>
              <a:t>17</a:t>
            </a:fld>
            <a:endParaRPr lang="en-US" dirty="0"/>
          </a:p>
        </p:txBody>
      </p:sp>
    </p:spTree>
    <p:extLst>
      <p:ext uri="{BB962C8B-B14F-4D97-AF65-F5344CB8AC3E}">
        <p14:creationId xmlns:p14="http://schemas.microsoft.com/office/powerpoint/2010/main" val="1545609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9462"/>
            <a:ext cx="8229600" cy="1364343"/>
          </a:xfrm>
        </p:spPr>
        <p:txBody>
          <a:bodyPr/>
          <a:lstStyle/>
          <a:p>
            <a:r>
              <a:rPr lang="en-US" dirty="0"/>
              <a:t>Would this adverse event be reported as an EAE?</a:t>
            </a:r>
          </a:p>
        </p:txBody>
      </p:sp>
      <p:sp>
        <p:nvSpPr>
          <p:cNvPr id="3" name="TPAnswers"/>
          <p:cNvSpPr>
            <a:spLocks noGrp="1"/>
          </p:cNvSpPr>
          <p:nvPr>
            <p:ph type="body" idx="1"/>
            <p:custDataLst>
              <p:tags r:id="rId2"/>
            </p:custDataLst>
          </p:nvPr>
        </p:nvSpPr>
        <p:spPr>
          <a:xfrm>
            <a:off x="457200" y="3072384"/>
            <a:ext cx="4114800" cy="2726046"/>
          </a:xfrm>
        </p:spPr>
        <p:txBody>
          <a:bodyPr>
            <a:normAutofit/>
          </a:bodyPr>
          <a:lstStyle/>
          <a:p>
            <a:pPr marL="514350" indent="-514350">
              <a:spcBef>
                <a:spcPct val="20000"/>
              </a:spcBef>
              <a:buFont typeface="Wingdings" pitchFamily="2" charset="2"/>
              <a:buAutoNum type="alphaUcPeriod"/>
            </a:pPr>
            <a:r>
              <a:rPr lang="en-US" sz="3200" dirty="0"/>
              <a:t>Yes</a:t>
            </a:r>
          </a:p>
          <a:p>
            <a:pPr marL="514350" indent="-514350">
              <a:spcBef>
                <a:spcPct val="20000"/>
              </a:spcBef>
              <a:buFont typeface="Wingdings" pitchFamily="2" charset="2"/>
              <a:buAutoNum type="alphaUcPeriod"/>
            </a:pPr>
            <a:r>
              <a:rPr lang="en-US" sz="3200" dirty="0"/>
              <a:t>No</a:t>
            </a:r>
          </a:p>
        </p:txBody>
      </p:sp>
      <p:sp>
        <p:nvSpPr>
          <p:cNvPr id="4" name="Slide Number Placeholder 3"/>
          <p:cNvSpPr>
            <a:spLocks noGrp="1"/>
          </p:cNvSpPr>
          <p:nvPr>
            <p:ph type="sldNum" sz="quarter" idx="10"/>
          </p:nvPr>
        </p:nvSpPr>
        <p:spPr/>
        <p:txBody>
          <a:bodyPr/>
          <a:lstStyle/>
          <a:p>
            <a:fld id="{B2AAF076-C12A-44F5-A216-412FECC12572}" type="slidenum">
              <a:rPr lang="en-US" b="0" smtClean="0">
                <a:solidFill>
                  <a:srgbClr val="371C68"/>
                </a:solidFill>
              </a:rPr>
              <a:pPr/>
              <a:t>18</a:t>
            </a:fld>
            <a:endParaRPr lang="en-US" b="0" dirty="0">
              <a:solidFill>
                <a:srgbClr val="371C68"/>
              </a:solidFill>
            </a:endParaRPr>
          </a:p>
        </p:txBody>
      </p:sp>
      <p:sp>
        <p:nvSpPr>
          <p:cNvPr id="6" name="TextBox 5"/>
          <p:cNvSpPr txBox="1"/>
          <p:nvPr/>
        </p:nvSpPr>
        <p:spPr>
          <a:xfrm>
            <a:off x="512572" y="1600200"/>
            <a:ext cx="3995928" cy="923330"/>
          </a:xfrm>
          <a:prstGeom prst="rect">
            <a:avLst/>
          </a:prstGeom>
          <a:noFill/>
        </p:spPr>
        <p:txBody>
          <a:bodyPr wrap="square" rtlCol="0">
            <a:spAutoFit/>
          </a:bodyPr>
          <a:lstStyle/>
          <a:p>
            <a:r>
              <a:rPr lang="en-US" dirty="0">
                <a:solidFill>
                  <a:schemeClr val="accent6">
                    <a:lumMod val="60000"/>
                    <a:lumOff val="40000"/>
                  </a:schemeClr>
                </a:solidFill>
              </a:rPr>
              <a:t>NOTE-</a:t>
            </a:r>
          </a:p>
          <a:p>
            <a:r>
              <a:rPr lang="en-US" dirty="0">
                <a:solidFill>
                  <a:schemeClr val="accent6">
                    <a:lumMod val="60000"/>
                    <a:lumOff val="40000"/>
                  </a:schemeClr>
                </a:solidFill>
              </a:rPr>
              <a:t>Reporting Category: SAE</a:t>
            </a:r>
          </a:p>
          <a:p>
            <a:r>
              <a:rPr lang="en-US" dirty="0">
                <a:solidFill>
                  <a:schemeClr val="accent6">
                    <a:lumMod val="60000"/>
                    <a:lumOff val="40000"/>
                  </a:schemeClr>
                </a:solidFill>
              </a:rPr>
              <a:t>No protocol-specific requirements</a:t>
            </a:r>
          </a:p>
        </p:txBody>
      </p:sp>
      <p:sp>
        <p:nvSpPr>
          <p:cNvPr id="7" name="CAI1" descr="CHECKBOX" title="CHCEKBOX"/>
          <p:cNvSpPr/>
          <p:nvPr>
            <p:custDataLst>
              <p:tags r:id="rId3"/>
            </p:custDataLst>
          </p:nvPr>
        </p:nvSpPr>
        <p:spPr bwMode="auto">
          <a:xfrm rot="10800000">
            <a:off x="91440" y="3017520"/>
            <a:ext cx="571500" cy="5715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a:ln>
                <a:noFill/>
              </a:ln>
              <a:solidFill>
                <a:srgbClr val="371C68"/>
              </a:solidFill>
              <a:effectLst/>
              <a:latin typeface="Arial" charset="0"/>
            </a:endParaRPr>
          </a:p>
        </p:txBody>
      </p:sp>
      <p:sp>
        <p:nvSpPr>
          <p:cNvPr id="8" name="TPCountdownTrigger"/>
          <p:cNvSpPr/>
          <p:nvPr/>
        </p:nvSpPr>
        <p:spPr bwMode="auto">
          <a:xfrm>
            <a:off x="0" y="0"/>
            <a:ext cx="12700" cy="12700"/>
          </a:xfrm>
          <a:prstGeom prst="rect">
            <a:avLst/>
          </a:prstGeom>
          <a:solidFill>
            <a:srgbClr val="FFFF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a:ln>
                <a:noFill/>
              </a:ln>
              <a:solidFill>
                <a:srgbClr val="371C68"/>
              </a:solidFill>
              <a:effectLst/>
              <a:latin typeface="Arial" charset="0"/>
            </a:endParaRPr>
          </a:p>
        </p:txBody>
      </p:sp>
      <p:sp>
        <p:nvSpPr>
          <p:cNvPr id="12" name="Rectangle 11" title="sae CATEGORY"/>
          <p:cNvSpPr/>
          <p:nvPr/>
        </p:nvSpPr>
        <p:spPr>
          <a:xfrm>
            <a:off x="1932131" y="3127355"/>
            <a:ext cx="6168676" cy="461665"/>
          </a:xfrm>
          <a:prstGeom prst="rect">
            <a:avLst/>
          </a:prstGeom>
          <a:ln w="28575">
            <a:solidFill>
              <a:srgbClr val="00D00A"/>
            </a:solidFill>
          </a:ln>
        </p:spPr>
        <p:txBody>
          <a:bodyPr wrap="none">
            <a:spAutoFit/>
          </a:bodyPr>
          <a:lstStyle/>
          <a:p>
            <a:pPr marL="0" lvl="1">
              <a:buClr>
                <a:srgbClr val="555EA6"/>
              </a:buClr>
            </a:pPr>
            <a:r>
              <a:rPr lang="en-US" sz="2400" dirty="0">
                <a:solidFill>
                  <a:srgbClr val="00B050"/>
                </a:solidFill>
                <a:latin typeface="+mn-lt"/>
              </a:rPr>
              <a:t>SAE category is Important Medical Event</a:t>
            </a:r>
          </a:p>
        </p:txBody>
      </p:sp>
    </p:spTree>
    <p:custDataLst>
      <p:tags r:id="rId1"/>
    </p:custDataLst>
    <p:extLst>
      <p:ext uri="{BB962C8B-B14F-4D97-AF65-F5344CB8AC3E}">
        <p14:creationId xmlns:p14="http://schemas.microsoft.com/office/powerpoint/2010/main" val="517799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9462"/>
            <a:ext cx="8229600" cy="1364343"/>
          </a:xfrm>
        </p:spPr>
        <p:txBody>
          <a:bodyPr/>
          <a:lstStyle/>
          <a:p>
            <a:r>
              <a:rPr lang="en-US" dirty="0"/>
              <a:t>What would be an appropriate Primary AE?</a:t>
            </a:r>
          </a:p>
        </p:txBody>
      </p:sp>
      <p:sp>
        <p:nvSpPr>
          <p:cNvPr id="3" name="TPAnswers"/>
          <p:cNvSpPr>
            <a:spLocks noGrp="1"/>
          </p:cNvSpPr>
          <p:nvPr>
            <p:ph type="body" idx="1"/>
            <p:custDataLst>
              <p:tags r:id="rId2"/>
            </p:custDataLst>
          </p:nvPr>
        </p:nvSpPr>
        <p:spPr>
          <a:xfrm>
            <a:off x="457199" y="1773936"/>
            <a:ext cx="4210493" cy="4190929"/>
          </a:xfrm>
        </p:spPr>
        <p:txBody>
          <a:bodyPr>
            <a:normAutofit fontScale="92500" lnSpcReduction="20000"/>
          </a:bodyPr>
          <a:lstStyle/>
          <a:p>
            <a:pPr marL="514350" indent="-514350">
              <a:spcBef>
                <a:spcPct val="20000"/>
              </a:spcBef>
              <a:buFont typeface="Wingdings" pitchFamily="2" charset="2"/>
              <a:buAutoNum type="alphaUcPeriod"/>
            </a:pPr>
            <a:r>
              <a:rPr lang="en-US" sz="3200" dirty="0"/>
              <a:t>Abnormal liver enzymes</a:t>
            </a:r>
          </a:p>
          <a:p>
            <a:pPr marL="514350" indent="-514350">
              <a:spcBef>
                <a:spcPct val="20000"/>
              </a:spcBef>
              <a:buFont typeface="Wingdings" pitchFamily="2" charset="2"/>
              <a:buAutoNum type="alphaUcPeriod"/>
            </a:pPr>
            <a:r>
              <a:rPr lang="en-US" sz="3200" dirty="0"/>
              <a:t>Alanine Aminotransferase </a:t>
            </a:r>
          </a:p>
          <a:p>
            <a:pPr marL="514350" indent="-514350">
              <a:spcBef>
                <a:spcPct val="20000"/>
              </a:spcBef>
              <a:buFont typeface="Wingdings" pitchFamily="2" charset="2"/>
              <a:buAutoNum type="alphaUcPeriod"/>
            </a:pPr>
            <a:r>
              <a:rPr lang="en-US" sz="3200" dirty="0"/>
              <a:t>Elevated Alanine Aminotransferase </a:t>
            </a:r>
          </a:p>
          <a:p>
            <a:pPr marL="514350" indent="-514350">
              <a:spcBef>
                <a:spcPct val="20000"/>
              </a:spcBef>
              <a:buFont typeface="Wingdings" pitchFamily="2" charset="2"/>
              <a:buAutoNum type="alphaUcPeriod"/>
            </a:pPr>
            <a:r>
              <a:rPr lang="en-US" sz="3200" dirty="0"/>
              <a:t>Abnormal laboratory results</a:t>
            </a:r>
          </a:p>
        </p:txBody>
      </p:sp>
      <p:sp>
        <p:nvSpPr>
          <p:cNvPr id="4" name="Slide Number Placeholder 3"/>
          <p:cNvSpPr>
            <a:spLocks noGrp="1"/>
          </p:cNvSpPr>
          <p:nvPr>
            <p:ph type="sldNum" sz="quarter" idx="10"/>
          </p:nvPr>
        </p:nvSpPr>
        <p:spPr/>
        <p:txBody>
          <a:bodyPr/>
          <a:lstStyle/>
          <a:p>
            <a:fld id="{B2AAF076-C12A-44F5-A216-412FECC12572}" type="slidenum">
              <a:rPr lang="en-US" b="0" smtClean="0">
                <a:solidFill>
                  <a:srgbClr val="371C68"/>
                </a:solidFill>
              </a:rPr>
              <a:pPr/>
              <a:t>19</a:t>
            </a:fld>
            <a:endParaRPr lang="en-US" b="0" dirty="0">
              <a:solidFill>
                <a:srgbClr val="371C68"/>
              </a:solidFill>
            </a:endParaRPr>
          </a:p>
        </p:txBody>
      </p:sp>
      <p:sp>
        <p:nvSpPr>
          <p:cNvPr id="6" name="TPCountdownTrigger"/>
          <p:cNvSpPr/>
          <p:nvPr/>
        </p:nvSpPr>
        <p:spPr bwMode="auto">
          <a:xfrm>
            <a:off x="0" y="0"/>
            <a:ext cx="12700" cy="12700"/>
          </a:xfrm>
          <a:prstGeom prst="rect">
            <a:avLst/>
          </a:prstGeom>
          <a:solidFill>
            <a:srgbClr val="FFFF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a:ln>
                <a:noFill/>
              </a:ln>
              <a:solidFill>
                <a:srgbClr val="371C68"/>
              </a:solidFill>
              <a:effectLst/>
              <a:latin typeface="Arial" charset="0"/>
            </a:endParaRPr>
          </a:p>
        </p:txBody>
      </p:sp>
      <p:sp>
        <p:nvSpPr>
          <p:cNvPr id="10" name="CAI1"/>
          <p:cNvSpPr/>
          <p:nvPr>
            <p:custDataLst>
              <p:tags r:id="rId3"/>
            </p:custDataLst>
          </p:nvPr>
        </p:nvSpPr>
        <p:spPr bwMode="auto">
          <a:xfrm rot="10800000">
            <a:off x="6350" y="3736653"/>
            <a:ext cx="647700" cy="6477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a:ln>
                <a:noFill/>
              </a:ln>
              <a:solidFill>
                <a:srgbClr val="371C68"/>
              </a:solidFill>
              <a:effectLst/>
              <a:latin typeface="Arial" charset="0"/>
            </a:endParaRPr>
          </a:p>
        </p:txBody>
      </p:sp>
    </p:spTree>
    <p:custDataLst>
      <p:tags r:id="rId1"/>
    </p:custDataLst>
    <p:extLst>
      <p:ext uri="{BB962C8B-B14F-4D97-AF65-F5344CB8AC3E}">
        <p14:creationId xmlns:p14="http://schemas.microsoft.com/office/powerpoint/2010/main" val="3702063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Line 5" descr="DAIDS Branch" title="DAIDS Branch"/>
          <p:cNvSpPr>
            <a:spLocks noChangeShapeType="1"/>
          </p:cNvSpPr>
          <p:nvPr/>
        </p:nvSpPr>
        <p:spPr bwMode="auto">
          <a:xfrm flipV="1">
            <a:off x="812037" y="2642829"/>
            <a:ext cx="0" cy="2747959"/>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latin typeface="Arial"/>
            </a:endParaRPr>
          </a:p>
        </p:txBody>
      </p:sp>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Division of AIDS (DAIDS)</a:t>
            </a:r>
          </a:p>
        </p:txBody>
      </p:sp>
      <p:sp>
        <p:nvSpPr>
          <p:cNvPr id="3" name="Slide Number Placeholder 2"/>
          <p:cNvSpPr>
            <a:spLocks noGrp="1"/>
          </p:cNvSpPr>
          <p:nvPr>
            <p:ph type="sldNum" sz="quarter" idx="10"/>
          </p:nvPr>
        </p:nvSpPr>
        <p:spPr/>
        <p:txBody>
          <a:bodyPr/>
          <a:lstStyle/>
          <a:p>
            <a:fld id="{126DC62D-1EE0-4E6A-BBBD-F9DA6F25A86B}" type="slidenum">
              <a:rPr lang="en-US" smtClean="0"/>
              <a:pPr/>
              <a:t>2</a:t>
            </a:fld>
            <a:endParaRPr lang="en-US" dirty="0"/>
          </a:p>
        </p:txBody>
      </p:sp>
      <p:grpSp>
        <p:nvGrpSpPr>
          <p:cNvPr id="42" name="Group 41" descr="DAIDS Branch" title="DAIDS Branch"/>
          <p:cNvGrpSpPr/>
          <p:nvPr/>
        </p:nvGrpSpPr>
        <p:grpSpPr>
          <a:xfrm>
            <a:off x="147421" y="1456891"/>
            <a:ext cx="8827477" cy="4785008"/>
            <a:chOff x="147421" y="796003"/>
            <a:chExt cx="8827477" cy="4785008"/>
          </a:xfrm>
        </p:grpSpPr>
        <p:sp>
          <p:nvSpPr>
            <p:cNvPr id="4" name="Line 4"/>
            <p:cNvSpPr>
              <a:spLocks noChangeShapeType="1"/>
            </p:cNvSpPr>
            <p:nvPr/>
          </p:nvSpPr>
          <p:spPr bwMode="auto">
            <a:xfrm>
              <a:off x="4545723" y="1183131"/>
              <a:ext cx="7015" cy="811750"/>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latin typeface="Arial"/>
              </a:endParaRPr>
            </a:p>
          </p:txBody>
        </p:sp>
        <p:sp>
          <p:nvSpPr>
            <p:cNvPr id="5" name="Rectangle 7" descr="DAIDS Branch&#10;" title="DAIDS branch"/>
            <p:cNvSpPr>
              <a:spLocks noChangeArrowheads="1"/>
            </p:cNvSpPr>
            <p:nvPr/>
          </p:nvSpPr>
          <p:spPr bwMode="auto">
            <a:xfrm>
              <a:off x="2956779" y="796003"/>
              <a:ext cx="3191377" cy="387128"/>
            </a:xfrm>
            <a:prstGeom prst="rect">
              <a:avLst/>
            </a:prstGeom>
            <a:solidFill>
              <a:schemeClr val="accent2">
                <a:lumMod val="60000"/>
                <a:lumOff val="40000"/>
              </a:schemeClr>
            </a:solidFill>
            <a:ln w="28575">
              <a:solidFill>
                <a:schemeClr val="tx1"/>
              </a:solidFill>
              <a:miter lim="800000"/>
              <a:headEnd/>
              <a:tailEnd/>
            </a:ln>
            <a:effectLst/>
          </p:spPr>
          <p:txBody>
            <a:bodyPr wrap="none" anchor="ctr"/>
            <a:lstStyle/>
            <a:p>
              <a:pPr algn="ctr" eaLnBrk="0" hangingPunct="0"/>
              <a:r>
                <a:rPr lang="en-US" sz="1875" dirty="0">
                  <a:solidFill>
                    <a:prstClr val="black"/>
                  </a:solidFill>
                  <a:latin typeface="Arial"/>
                </a:rPr>
                <a:t>Office of the Director</a:t>
              </a:r>
            </a:p>
          </p:txBody>
        </p:sp>
        <p:sp>
          <p:nvSpPr>
            <p:cNvPr id="6" name="Line 6"/>
            <p:cNvSpPr>
              <a:spLocks noChangeShapeType="1"/>
            </p:cNvSpPr>
            <p:nvPr/>
          </p:nvSpPr>
          <p:spPr bwMode="auto">
            <a:xfrm flipV="1">
              <a:off x="2296893" y="1994880"/>
              <a:ext cx="6992" cy="2735021"/>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latin typeface="Arial"/>
              </a:endParaRPr>
            </a:p>
          </p:txBody>
        </p:sp>
        <p:sp>
          <p:nvSpPr>
            <p:cNvPr id="7" name="Rectangle 9">
              <a:hlinkClick r:id="rId3"/>
            </p:cNvPr>
            <p:cNvSpPr>
              <a:spLocks noChangeArrowheads="1"/>
            </p:cNvSpPr>
            <p:nvPr/>
          </p:nvSpPr>
          <p:spPr bwMode="auto">
            <a:xfrm>
              <a:off x="1650991" y="2166079"/>
              <a:ext cx="1302158" cy="73226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latin typeface="Arial"/>
                </a:rPr>
                <a:t>Basic</a:t>
              </a:r>
            </a:p>
            <a:p>
              <a:pPr algn="ctr" eaLnBrk="0" hangingPunct="0"/>
              <a:r>
                <a:rPr lang="en-US" sz="1125" dirty="0">
                  <a:solidFill>
                    <a:prstClr val="black"/>
                  </a:solidFill>
                  <a:latin typeface="Arial"/>
                </a:rPr>
                <a:t>Sciences</a:t>
              </a:r>
            </a:p>
            <a:p>
              <a:pPr algn="ctr" eaLnBrk="0" hangingPunct="0"/>
              <a:r>
                <a:rPr lang="en-US" sz="1125" dirty="0">
                  <a:solidFill>
                    <a:prstClr val="black"/>
                  </a:solidFill>
                  <a:latin typeface="Arial"/>
                </a:rPr>
                <a:t>Program</a:t>
              </a:r>
            </a:p>
          </p:txBody>
        </p:sp>
        <p:sp>
          <p:nvSpPr>
            <p:cNvPr id="8" name="Rectangle 12">
              <a:hlinkClick r:id="rId4"/>
            </p:cNvPr>
            <p:cNvSpPr>
              <a:spLocks noChangeArrowheads="1"/>
            </p:cNvSpPr>
            <p:nvPr/>
          </p:nvSpPr>
          <p:spPr bwMode="auto">
            <a:xfrm>
              <a:off x="1650991" y="3651784"/>
              <a:ext cx="1305788" cy="535781"/>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Pathogenesis &amp;</a:t>
              </a:r>
            </a:p>
            <a:p>
              <a:pPr algn="ctr" eaLnBrk="0" hangingPunct="0"/>
              <a:r>
                <a:rPr lang="en-US" sz="1031" dirty="0">
                  <a:solidFill>
                    <a:prstClr val="black"/>
                  </a:solidFill>
                  <a:latin typeface="Arial"/>
                </a:rPr>
                <a:t>Basic Research</a:t>
              </a:r>
            </a:p>
            <a:p>
              <a:pPr algn="ctr" eaLnBrk="0" hangingPunct="0"/>
              <a:r>
                <a:rPr lang="en-US" sz="1031" dirty="0">
                  <a:solidFill>
                    <a:prstClr val="black"/>
                  </a:solidFill>
                  <a:latin typeface="Arial"/>
                </a:rPr>
                <a:t>Branch </a:t>
              </a:r>
            </a:p>
          </p:txBody>
        </p:sp>
        <p:sp>
          <p:nvSpPr>
            <p:cNvPr id="9" name="Rectangle 13">
              <a:hlinkClick r:id="rId5"/>
            </p:cNvPr>
            <p:cNvSpPr>
              <a:spLocks noChangeArrowheads="1"/>
            </p:cNvSpPr>
            <p:nvPr/>
          </p:nvSpPr>
          <p:spPr bwMode="auto">
            <a:xfrm>
              <a:off x="1650991" y="4284611"/>
              <a:ext cx="1305788" cy="535781"/>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Targeted</a:t>
              </a:r>
            </a:p>
            <a:p>
              <a:pPr algn="ctr" eaLnBrk="0" hangingPunct="0"/>
              <a:r>
                <a:rPr lang="en-US" sz="1031" dirty="0">
                  <a:solidFill>
                    <a:prstClr val="black"/>
                  </a:solidFill>
                  <a:latin typeface="Arial"/>
                </a:rPr>
                <a:t>Interventions</a:t>
              </a:r>
            </a:p>
            <a:p>
              <a:pPr algn="ctr" eaLnBrk="0" hangingPunct="0"/>
              <a:r>
                <a:rPr lang="en-US" sz="1031" dirty="0">
                  <a:solidFill>
                    <a:prstClr val="black"/>
                  </a:solidFill>
                  <a:latin typeface="Arial"/>
                </a:rPr>
                <a:t>Branch</a:t>
              </a:r>
            </a:p>
          </p:txBody>
        </p:sp>
        <p:sp>
          <p:nvSpPr>
            <p:cNvPr id="10" name="Rectangle 14">
              <a:hlinkClick r:id="rId6"/>
            </p:cNvPr>
            <p:cNvSpPr>
              <a:spLocks noChangeArrowheads="1"/>
            </p:cNvSpPr>
            <p:nvPr/>
          </p:nvSpPr>
          <p:spPr bwMode="auto">
            <a:xfrm>
              <a:off x="1643999" y="3005243"/>
              <a:ext cx="1305788" cy="535781"/>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Epidemiology</a:t>
              </a:r>
            </a:p>
            <a:p>
              <a:pPr algn="ctr" eaLnBrk="0" hangingPunct="0"/>
              <a:r>
                <a:rPr lang="en-US" sz="1031" dirty="0">
                  <a:solidFill>
                    <a:prstClr val="black"/>
                  </a:solidFill>
                  <a:latin typeface="Arial"/>
                </a:rPr>
                <a:t>Branch</a:t>
              </a:r>
            </a:p>
          </p:txBody>
        </p:sp>
        <p:sp>
          <p:nvSpPr>
            <p:cNvPr id="11" name="Line 5"/>
            <p:cNvSpPr>
              <a:spLocks noChangeShapeType="1"/>
            </p:cNvSpPr>
            <p:nvPr/>
          </p:nvSpPr>
          <p:spPr bwMode="auto">
            <a:xfrm flipH="1" flipV="1">
              <a:off x="6799285" y="1994879"/>
              <a:ext cx="16718" cy="2557623"/>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latin typeface="Arial"/>
              </a:endParaRPr>
            </a:p>
          </p:txBody>
        </p:sp>
        <p:sp>
          <p:nvSpPr>
            <p:cNvPr id="12" name="Rectangle 11">
              <a:hlinkClick r:id="rId7"/>
            </p:cNvPr>
            <p:cNvSpPr>
              <a:spLocks noChangeArrowheads="1"/>
            </p:cNvSpPr>
            <p:nvPr/>
          </p:nvSpPr>
          <p:spPr bwMode="auto">
            <a:xfrm>
              <a:off x="6173795" y="2149607"/>
              <a:ext cx="1302158" cy="73226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latin typeface="Arial"/>
                </a:rPr>
                <a:t>Vaccine</a:t>
              </a:r>
            </a:p>
            <a:p>
              <a:pPr algn="ctr" eaLnBrk="0" hangingPunct="0"/>
              <a:r>
                <a:rPr lang="en-US" sz="1125" dirty="0">
                  <a:solidFill>
                    <a:prstClr val="black"/>
                  </a:solidFill>
                  <a:latin typeface="Arial"/>
                </a:rPr>
                <a:t>Research</a:t>
              </a:r>
            </a:p>
            <a:p>
              <a:pPr algn="ctr" eaLnBrk="0" hangingPunct="0"/>
              <a:r>
                <a:rPr lang="en-US" sz="1125" dirty="0">
                  <a:solidFill>
                    <a:prstClr val="black"/>
                  </a:solidFill>
                  <a:latin typeface="Arial"/>
                </a:rPr>
                <a:t>Program</a:t>
              </a:r>
              <a:endParaRPr lang="en-US" sz="1125" baseline="30000" dirty="0">
                <a:solidFill>
                  <a:prstClr val="black"/>
                </a:solidFill>
                <a:latin typeface="Arial"/>
              </a:endParaRPr>
            </a:p>
          </p:txBody>
        </p:sp>
        <p:sp>
          <p:nvSpPr>
            <p:cNvPr id="13" name="Rectangle 15">
              <a:hlinkClick r:id="rId8"/>
            </p:cNvPr>
            <p:cNvSpPr>
              <a:spLocks noChangeArrowheads="1"/>
            </p:cNvSpPr>
            <p:nvPr/>
          </p:nvSpPr>
          <p:spPr bwMode="auto">
            <a:xfrm>
              <a:off x="6207334" y="3011701"/>
              <a:ext cx="1302055" cy="535781"/>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Preclinical</a:t>
              </a:r>
            </a:p>
            <a:p>
              <a:pPr algn="ctr" eaLnBrk="0" hangingPunct="0"/>
              <a:r>
                <a:rPr lang="en-US" sz="1031" dirty="0">
                  <a:solidFill>
                    <a:prstClr val="black"/>
                  </a:solidFill>
                  <a:latin typeface="Arial"/>
                </a:rPr>
                <a:t>R&amp;D Branch</a:t>
              </a:r>
            </a:p>
          </p:txBody>
        </p:sp>
        <p:sp>
          <p:nvSpPr>
            <p:cNvPr id="14" name="Rectangle 16">
              <a:hlinkClick r:id="rId9"/>
            </p:cNvPr>
            <p:cNvSpPr>
              <a:spLocks noChangeArrowheads="1"/>
            </p:cNvSpPr>
            <p:nvPr/>
          </p:nvSpPr>
          <p:spPr bwMode="auto">
            <a:xfrm>
              <a:off x="6164976" y="3646740"/>
              <a:ext cx="1302055" cy="535781"/>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Vaccine Clinical</a:t>
              </a:r>
            </a:p>
            <a:p>
              <a:pPr algn="ctr" eaLnBrk="0" hangingPunct="0"/>
              <a:r>
                <a:rPr lang="en-US" sz="1031" dirty="0">
                  <a:solidFill>
                    <a:prstClr val="black"/>
                  </a:solidFill>
                  <a:latin typeface="Arial"/>
                </a:rPr>
                <a:t>Research</a:t>
              </a:r>
            </a:p>
            <a:p>
              <a:pPr algn="ctr" eaLnBrk="0" hangingPunct="0"/>
              <a:r>
                <a:rPr lang="en-US" sz="1031" dirty="0">
                  <a:solidFill>
                    <a:prstClr val="black"/>
                  </a:solidFill>
                  <a:latin typeface="Arial"/>
                </a:rPr>
                <a:t>Branch</a:t>
              </a:r>
            </a:p>
          </p:txBody>
        </p:sp>
        <p:sp>
          <p:nvSpPr>
            <p:cNvPr id="15" name="Line 24"/>
            <p:cNvSpPr>
              <a:spLocks noChangeShapeType="1"/>
            </p:cNvSpPr>
            <p:nvPr/>
          </p:nvSpPr>
          <p:spPr bwMode="auto">
            <a:xfrm>
              <a:off x="806247" y="1981942"/>
              <a:ext cx="7513099" cy="12939"/>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latin typeface="Arial"/>
              </a:endParaRPr>
            </a:p>
          </p:txBody>
        </p:sp>
        <p:sp>
          <p:nvSpPr>
            <p:cNvPr id="16" name="Line 28"/>
            <p:cNvSpPr>
              <a:spLocks noChangeShapeType="1"/>
            </p:cNvSpPr>
            <p:nvPr/>
          </p:nvSpPr>
          <p:spPr bwMode="auto">
            <a:xfrm>
              <a:off x="3866374" y="1598075"/>
              <a:ext cx="1428750" cy="0"/>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latin typeface="Arial"/>
              </a:endParaRPr>
            </a:p>
          </p:txBody>
        </p:sp>
        <p:sp>
          <p:nvSpPr>
            <p:cNvPr id="17" name="Line 72"/>
            <p:cNvSpPr>
              <a:spLocks noChangeShapeType="1"/>
            </p:cNvSpPr>
            <p:nvPr/>
          </p:nvSpPr>
          <p:spPr bwMode="auto">
            <a:xfrm>
              <a:off x="3795733" y="1994881"/>
              <a:ext cx="28404" cy="3050349"/>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latin typeface="Arial"/>
              </a:endParaRPr>
            </a:p>
          </p:txBody>
        </p:sp>
        <p:sp>
          <p:nvSpPr>
            <p:cNvPr id="18" name="Rectangle 65">
              <a:hlinkClick r:id="rId7"/>
            </p:cNvPr>
            <p:cNvSpPr>
              <a:spLocks noChangeArrowheads="1"/>
            </p:cNvSpPr>
            <p:nvPr/>
          </p:nvSpPr>
          <p:spPr bwMode="auto">
            <a:xfrm>
              <a:off x="3156348" y="2149607"/>
              <a:ext cx="1302158" cy="73226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latin typeface="Arial"/>
                </a:rPr>
                <a:t>Prevention</a:t>
              </a:r>
            </a:p>
            <a:p>
              <a:pPr algn="ctr" eaLnBrk="0" hangingPunct="0"/>
              <a:r>
                <a:rPr lang="en-US" sz="1125" dirty="0">
                  <a:solidFill>
                    <a:prstClr val="black"/>
                  </a:solidFill>
                  <a:latin typeface="Arial"/>
                </a:rPr>
                <a:t>Sciences</a:t>
              </a:r>
            </a:p>
            <a:p>
              <a:pPr algn="ctr" eaLnBrk="0" hangingPunct="0"/>
              <a:r>
                <a:rPr lang="en-US" sz="1125" dirty="0">
                  <a:solidFill>
                    <a:prstClr val="black"/>
                  </a:solidFill>
                  <a:latin typeface="Arial"/>
                </a:rPr>
                <a:t>Program</a:t>
              </a:r>
              <a:endParaRPr lang="en-US" sz="1125" baseline="30000" dirty="0">
                <a:solidFill>
                  <a:prstClr val="black"/>
                </a:solidFill>
                <a:latin typeface="Arial"/>
              </a:endParaRPr>
            </a:p>
          </p:txBody>
        </p:sp>
        <p:sp>
          <p:nvSpPr>
            <p:cNvPr id="19" name="Rectangle 66">
              <a:hlinkClick r:id="rId8"/>
            </p:cNvPr>
            <p:cNvSpPr>
              <a:spLocks noChangeArrowheads="1"/>
            </p:cNvSpPr>
            <p:nvPr/>
          </p:nvSpPr>
          <p:spPr bwMode="auto">
            <a:xfrm>
              <a:off x="3159959" y="2989999"/>
              <a:ext cx="1287711" cy="535781"/>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Clinical Microbicide</a:t>
              </a:r>
            </a:p>
            <a:p>
              <a:pPr algn="ctr" eaLnBrk="0" hangingPunct="0"/>
              <a:r>
                <a:rPr lang="en-US" sz="1031" dirty="0">
                  <a:solidFill>
                    <a:prstClr val="black"/>
                  </a:solidFill>
                  <a:latin typeface="Arial"/>
                </a:rPr>
                <a:t>Research</a:t>
              </a:r>
            </a:p>
            <a:p>
              <a:pPr algn="ctr" eaLnBrk="0" hangingPunct="0"/>
              <a:r>
                <a:rPr lang="en-US" sz="1031" dirty="0">
                  <a:solidFill>
                    <a:prstClr val="black"/>
                  </a:solidFill>
                  <a:latin typeface="Arial"/>
                </a:rPr>
                <a:t>Branch</a:t>
              </a:r>
            </a:p>
          </p:txBody>
        </p:sp>
        <p:sp>
          <p:nvSpPr>
            <p:cNvPr id="20" name="Rectangle 67">
              <a:hlinkClick r:id="rId9"/>
            </p:cNvPr>
            <p:cNvSpPr>
              <a:spLocks noChangeArrowheads="1"/>
            </p:cNvSpPr>
            <p:nvPr/>
          </p:nvSpPr>
          <p:spPr bwMode="auto">
            <a:xfrm>
              <a:off x="3170810" y="3641127"/>
              <a:ext cx="1287711" cy="535781"/>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Clinical Prevention</a:t>
              </a:r>
            </a:p>
            <a:p>
              <a:pPr algn="ctr" eaLnBrk="0" hangingPunct="0"/>
              <a:r>
                <a:rPr lang="en-US" sz="1031" dirty="0">
                  <a:solidFill>
                    <a:prstClr val="black"/>
                  </a:solidFill>
                  <a:latin typeface="Arial"/>
                </a:rPr>
                <a:t>Research</a:t>
              </a:r>
            </a:p>
            <a:p>
              <a:pPr algn="ctr" eaLnBrk="0" hangingPunct="0"/>
              <a:r>
                <a:rPr lang="en-US" sz="1031" dirty="0">
                  <a:solidFill>
                    <a:prstClr val="black"/>
                  </a:solidFill>
                  <a:latin typeface="Arial"/>
                </a:rPr>
                <a:t>Branch</a:t>
              </a:r>
            </a:p>
          </p:txBody>
        </p:sp>
        <p:sp>
          <p:nvSpPr>
            <p:cNvPr id="21" name="Line 70"/>
            <p:cNvSpPr>
              <a:spLocks noChangeShapeType="1"/>
            </p:cNvSpPr>
            <p:nvPr/>
          </p:nvSpPr>
          <p:spPr bwMode="auto">
            <a:xfrm>
              <a:off x="5295124" y="1981942"/>
              <a:ext cx="19628" cy="3331179"/>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latin typeface="Arial"/>
              </a:endParaRPr>
            </a:p>
          </p:txBody>
        </p:sp>
        <p:sp>
          <p:nvSpPr>
            <p:cNvPr id="22" name="Rectangle 10">
              <a:hlinkClick r:id="rId10"/>
            </p:cNvPr>
            <p:cNvSpPr>
              <a:spLocks noChangeArrowheads="1"/>
            </p:cNvSpPr>
            <p:nvPr/>
          </p:nvSpPr>
          <p:spPr bwMode="auto">
            <a:xfrm>
              <a:off x="4669684" y="2149607"/>
              <a:ext cx="1302158" cy="73226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latin typeface="Arial"/>
                </a:rPr>
                <a:t>Therapeutics</a:t>
              </a:r>
            </a:p>
            <a:p>
              <a:pPr algn="ctr" eaLnBrk="0" hangingPunct="0"/>
              <a:r>
                <a:rPr lang="en-US" sz="1125" dirty="0">
                  <a:solidFill>
                    <a:prstClr val="black"/>
                  </a:solidFill>
                  <a:latin typeface="Arial"/>
                </a:rPr>
                <a:t>Research</a:t>
              </a:r>
            </a:p>
            <a:p>
              <a:pPr algn="ctr" eaLnBrk="0" hangingPunct="0"/>
              <a:r>
                <a:rPr lang="en-US" sz="1125" dirty="0">
                  <a:solidFill>
                    <a:prstClr val="black"/>
                  </a:solidFill>
                  <a:latin typeface="Arial"/>
                </a:rPr>
                <a:t>Program</a:t>
              </a:r>
            </a:p>
          </p:txBody>
        </p:sp>
        <p:sp>
          <p:nvSpPr>
            <p:cNvPr id="23" name="Rectangle 18">
              <a:hlinkClick r:id="rId11"/>
            </p:cNvPr>
            <p:cNvSpPr>
              <a:spLocks noChangeArrowheads="1"/>
            </p:cNvSpPr>
            <p:nvPr/>
          </p:nvSpPr>
          <p:spPr bwMode="auto">
            <a:xfrm>
              <a:off x="4669683" y="3005980"/>
              <a:ext cx="1298430" cy="535781"/>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HIV Research</a:t>
              </a:r>
            </a:p>
            <a:p>
              <a:pPr algn="ctr" eaLnBrk="0" hangingPunct="0"/>
              <a:r>
                <a:rPr lang="en-US" sz="1031" dirty="0">
                  <a:solidFill>
                    <a:prstClr val="black"/>
                  </a:solidFill>
                  <a:latin typeface="Arial"/>
                </a:rPr>
                <a:t>Branch</a:t>
              </a:r>
            </a:p>
          </p:txBody>
        </p:sp>
        <p:sp>
          <p:nvSpPr>
            <p:cNvPr id="24" name="Rectangle 22">
              <a:hlinkClick r:id="rId12"/>
            </p:cNvPr>
            <p:cNvSpPr>
              <a:spLocks noChangeArrowheads="1"/>
            </p:cNvSpPr>
            <p:nvPr/>
          </p:nvSpPr>
          <p:spPr bwMode="auto">
            <a:xfrm>
              <a:off x="4654984" y="3641127"/>
              <a:ext cx="1298430" cy="535781"/>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Complications &amp;</a:t>
              </a:r>
            </a:p>
            <a:p>
              <a:pPr algn="ctr" eaLnBrk="0" hangingPunct="0"/>
              <a:r>
                <a:rPr lang="en-US" sz="1031" dirty="0">
                  <a:solidFill>
                    <a:prstClr val="black"/>
                  </a:solidFill>
                  <a:latin typeface="Arial"/>
                </a:rPr>
                <a:t>Co-infections</a:t>
              </a:r>
            </a:p>
            <a:p>
              <a:pPr algn="ctr" eaLnBrk="0" hangingPunct="0"/>
              <a:r>
                <a:rPr lang="en-US" sz="1031" dirty="0">
                  <a:solidFill>
                    <a:prstClr val="black"/>
                  </a:solidFill>
                  <a:latin typeface="Arial"/>
                </a:rPr>
                <a:t>Research Branch </a:t>
              </a:r>
            </a:p>
          </p:txBody>
        </p:sp>
        <p:sp>
          <p:nvSpPr>
            <p:cNvPr id="25" name="Rectangle 23">
              <a:hlinkClick r:id="rId13"/>
            </p:cNvPr>
            <p:cNvSpPr>
              <a:spLocks noChangeArrowheads="1"/>
            </p:cNvSpPr>
            <p:nvPr/>
          </p:nvSpPr>
          <p:spPr bwMode="auto">
            <a:xfrm>
              <a:off x="4664330" y="4283889"/>
              <a:ext cx="1298429" cy="535781"/>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Drug Development</a:t>
              </a:r>
            </a:p>
            <a:p>
              <a:pPr algn="ctr" eaLnBrk="0" hangingPunct="0"/>
              <a:r>
                <a:rPr lang="en-US" sz="1031" dirty="0">
                  <a:solidFill>
                    <a:prstClr val="black"/>
                  </a:solidFill>
                  <a:latin typeface="Arial"/>
                </a:rPr>
                <a:t>and Clinical</a:t>
              </a:r>
            </a:p>
            <a:p>
              <a:pPr algn="ctr" eaLnBrk="0" hangingPunct="0"/>
              <a:r>
                <a:rPr lang="en-US" sz="1031" dirty="0">
                  <a:solidFill>
                    <a:prstClr val="black"/>
                  </a:solidFill>
                  <a:latin typeface="Arial"/>
                </a:rPr>
                <a:t>Sciences Branch</a:t>
              </a:r>
            </a:p>
          </p:txBody>
        </p:sp>
        <p:sp>
          <p:nvSpPr>
            <p:cNvPr id="26" name="Rectangle 83">
              <a:hlinkClick r:id="rId13"/>
            </p:cNvPr>
            <p:cNvSpPr>
              <a:spLocks noChangeArrowheads="1"/>
            </p:cNvSpPr>
            <p:nvPr/>
          </p:nvSpPr>
          <p:spPr bwMode="auto">
            <a:xfrm>
              <a:off x="3129835" y="5045230"/>
              <a:ext cx="1388606" cy="535781"/>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Maternal, Adolescent</a:t>
              </a:r>
            </a:p>
            <a:p>
              <a:pPr algn="ctr" eaLnBrk="0" hangingPunct="0"/>
              <a:r>
                <a:rPr lang="en-US" sz="1031" dirty="0">
                  <a:solidFill>
                    <a:prstClr val="black"/>
                  </a:solidFill>
                  <a:latin typeface="Arial"/>
                </a:rPr>
                <a:t>&amp; Pediatric Research</a:t>
              </a:r>
            </a:p>
            <a:p>
              <a:pPr algn="ctr" eaLnBrk="0" hangingPunct="0"/>
              <a:r>
                <a:rPr lang="en-US" sz="1031" dirty="0">
                  <a:solidFill>
                    <a:prstClr val="black"/>
                  </a:solidFill>
                  <a:latin typeface="Arial"/>
                </a:rPr>
                <a:t>Branch</a:t>
              </a:r>
            </a:p>
          </p:txBody>
        </p:sp>
        <p:sp>
          <p:nvSpPr>
            <p:cNvPr id="27" name="Rectangle 95">
              <a:hlinkClick r:id="rId14"/>
            </p:cNvPr>
            <p:cNvSpPr>
              <a:spLocks noChangeArrowheads="1"/>
            </p:cNvSpPr>
            <p:nvPr/>
          </p:nvSpPr>
          <p:spPr bwMode="auto">
            <a:xfrm>
              <a:off x="2166680" y="1318119"/>
              <a:ext cx="2180153" cy="531317"/>
            </a:xfrm>
            <a:prstGeom prst="rect">
              <a:avLst/>
            </a:prstGeom>
            <a:solidFill>
              <a:schemeClr val="accent2">
                <a:lumMod val="40000"/>
                <a:lumOff val="6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latin typeface="Arial"/>
                </a:rPr>
                <a:t>Workforce Operations,</a:t>
              </a:r>
            </a:p>
            <a:p>
              <a:pPr algn="ctr" eaLnBrk="0" hangingPunct="0"/>
              <a:r>
                <a:rPr lang="en-US" sz="1125" dirty="0">
                  <a:solidFill>
                    <a:prstClr val="black"/>
                  </a:solidFill>
                  <a:latin typeface="Arial"/>
                </a:rPr>
                <a:t>Communications, </a:t>
              </a:r>
            </a:p>
            <a:p>
              <a:pPr algn="ctr" eaLnBrk="0" hangingPunct="0"/>
              <a:r>
                <a:rPr lang="en-US" sz="1125" dirty="0">
                  <a:solidFill>
                    <a:prstClr val="black"/>
                  </a:solidFill>
                  <a:latin typeface="Arial"/>
                </a:rPr>
                <a:t>&amp; Reporting Branch</a:t>
              </a:r>
            </a:p>
          </p:txBody>
        </p:sp>
        <p:sp>
          <p:nvSpPr>
            <p:cNvPr id="28" name="Rectangle 96">
              <a:hlinkClick r:id="rId14"/>
            </p:cNvPr>
            <p:cNvSpPr>
              <a:spLocks noChangeArrowheads="1"/>
            </p:cNvSpPr>
            <p:nvPr/>
          </p:nvSpPr>
          <p:spPr bwMode="auto">
            <a:xfrm>
              <a:off x="4723054" y="1325428"/>
              <a:ext cx="2180153" cy="531317"/>
            </a:xfrm>
            <a:prstGeom prst="rect">
              <a:avLst/>
            </a:prstGeom>
            <a:solidFill>
              <a:schemeClr val="accent2">
                <a:lumMod val="40000"/>
                <a:lumOff val="6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latin typeface="Arial"/>
                </a:rPr>
                <a:t>Science Planning &amp;</a:t>
              </a:r>
            </a:p>
            <a:p>
              <a:pPr algn="ctr" eaLnBrk="0" hangingPunct="0"/>
              <a:r>
                <a:rPr lang="en-US" sz="1125" dirty="0">
                  <a:solidFill>
                    <a:prstClr val="black"/>
                  </a:solidFill>
                  <a:latin typeface="Arial"/>
                </a:rPr>
                <a:t>Operations Branch</a:t>
              </a:r>
            </a:p>
          </p:txBody>
        </p:sp>
        <p:sp>
          <p:nvSpPr>
            <p:cNvPr id="29" name="Rectangle 9" descr="DAIDS Branch">
              <a:hlinkClick r:id="rId3"/>
            </p:cNvPr>
            <p:cNvSpPr>
              <a:spLocks noChangeArrowheads="1"/>
            </p:cNvSpPr>
            <p:nvPr/>
          </p:nvSpPr>
          <p:spPr bwMode="auto">
            <a:xfrm>
              <a:off x="155168" y="2166079"/>
              <a:ext cx="1302158" cy="732269"/>
            </a:xfrm>
            <a:prstGeom prst="rect">
              <a:avLst/>
            </a:prstGeom>
            <a:solidFill>
              <a:schemeClr val="accent3">
                <a:lumMod val="85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latin typeface="Arial"/>
                </a:rPr>
                <a:t>Office for Policy</a:t>
              </a:r>
            </a:p>
            <a:p>
              <a:pPr algn="ctr" eaLnBrk="0" hangingPunct="0"/>
              <a:r>
                <a:rPr lang="en-US" sz="1125" dirty="0">
                  <a:solidFill>
                    <a:prstClr val="black"/>
                  </a:solidFill>
                  <a:latin typeface="Arial"/>
                </a:rPr>
                <a:t>in Clinical </a:t>
              </a:r>
            </a:p>
            <a:p>
              <a:pPr algn="ctr" eaLnBrk="0" hangingPunct="0"/>
              <a:r>
                <a:rPr lang="en-US" sz="1125" dirty="0">
                  <a:solidFill>
                    <a:prstClr val="black"/>
                  </a:solidFill>
                  <a:latin typeface="Arial"/>
                </a:rPr>
                <a:t>Research</a:t>
              </a:r>
            </a:p>
            <a:p>
              <a:pPr algn="ctr" eaLnBrk="0" hangingPunct="0"/>
              <a:r>
                <a:rPr lang="en-US" sz="1125" dirty="0">
                  <a:solidFill>
                    <a:prstClr val="black"/>
                  </a:solidFill>
                  <a:latin typeface="Arial"/>
                </a:rPr>
                <a:t>Operations</a:t>
              </a:r>
            </a:p>
          </p:txBody>
        </p:sp>
        <p:sp>
          <p:nvSpPr>
            <p:cNvPr id="30" name="Rectangle 12">
              <a:hlinkClick r:id="rId4"/>
            </p:cNvPr>
            <p:cNvSpPr>
              <a:spLocks noChangeArrowheads="1"/>
            </p:cNvSpPr>
            <p:nvPr/>
          </p:nvSpPr>
          <p:spPr bwMode="auto">
            <a:xfrm>
              <a:off x="147424" y="3009996"/>
              <a:ext cx="1302163" cy="531028"/>
            </a:xfrm>
            <a:prstGeom prst="rect">
              <a:avLst/>
            </a:prstGeom>
            <a:solidFill>
              <a:schemeClr val="accent3">
                <a:lumMod val="85000"/>
              </a:schemeClr>
            </a:solidFill>
            <a:ln w="28575">
              <a:solidFill>
                <a:schemeClr val="tx1"/>
              </a:solidFill>
              <a:miter lim="800000"/>
              <a:headEnd/>
              <a:tailEnd/>
            </a:ln>
            <a:effectLst/>
          </p:spPr>
          <p:txBody>
            <a:bodyPr wrap="none" anchor="ctr"/>
            <a:lstStyle/>
            <a:p>
              <a:pPr algn="ctr" eaLnBrk="0" hangingPunct="0"/>
              <a:r>
                <a:rPr lang="en-US" sz="984" dirty="0">
                  <a:solidFill>
                    <a:prstClr val="black"/>
                  </a:solidFill>
                  <a:latin typeface="Arial"/>
                </a:rPr>
                <a:t>Clinical Research</a:t>
              </a:r>
            </a:p>
            <a:p>
              <a:pPr algn="ctr" eaLnBrk="0" hangingPunct="0"/>
              <a:r>
                <a:rPr lang="en-US" sz="984" dirty="0">
                  <a:solidFill>
                    <a:prstClr val="black"/>
                  </a:solidFill>
                  <a:latin typeface="Arial"/>
                </a:rPr>
                <a:t>Resources  Branch </a:t>
              </a:r>
            </a:p>
          </p:txBody>
        </p:sp>
        <p:sp>
          <p:nvSpPr>
            <p:cNvPr id="31" name="Rectangle 14">
              <a:hlinkClick r:id="rId6"/>
            </p:cNvPr>
            <p:cNvSpPr>
              <a:spLocks noChangeArrowheads="1"/>
            </p:cNvSpPr>
            <p:nvPr/>
          </p:nvSpPr>
          <p:spPr bwMode="auto">
            <a:xfrm>
              <a:off x="147424" y="3649314"/>
              <a:ext cx="1302163" cy="538252"/>
            </a:xfrm>
            <a:prstGeom prst="rect">
              <a:avLst/>
            </a:prstGeom>
            <a:solidFill>
              <a:schemeClr val="accent3">
                <a:lumMod val="85000"/>
              </a:schemeClr>
            </a:solidFill>
            <a:ln w="28575">
              <a:solidFill>
                <a:schemeClr val="tx1"/>
              </a:solidFill>
              <a:miter lim="800000"/>
              <a:headEnd/>
              <a:tailEnd/>
            </a:ln>
            <a:effectLst/>
          </p:spPr>
          <p:txBody>
            <a:bodyPr wrap="none" anchor="ctr"/>
            <a:lstStyle/>
            <a:p>
              <a:pPr algn="ctr" eaLnBrk="0" hangingPunct="0"/>
              <a:r>
                <a:rPr lang="en-US" sz="984" dirty="0">
                  <a:solidFill>
                    <a:prstClr val="black"/>
                  </a:solidFill>
                  <a:latin typeface="Arial"/>
                </a:rPr>
                <a:t>Regulatory</a:t>
              </a:r>
            </a:p>
            <a:p>
              <a:pPr algn="ctr" eaLnBrk="0" hangingPunct="0"/>
              <a:r>
                <a:rPr lang="en-US" sz="984" dirty="0">
                  <a:solidFill>
                    <a:prstClr val="black"/>
                  </a:solidFill>
                  <a:latin typeface="Arial"/>
                </a:rPr>
                <a:t>Affairs  Branch</a:t>
              </a:r>
            </a:p>
          </p:txBody>
        </p:sp>
        <p:sp>
          <p:nvSpPr>
            <p:cNvPr id="32" name="Rectangle 14">
              <a:hlinkClick r:id="rId6"/>
            </p:cNvPr>
            <p:cNvSpPr>
              <a:spLocks noChangeArrowheads="1"/>
            </p:cNvSpPr>
            <p:nvPr/>
          </p:nvSpPr>
          <p:spPr bwMode="auto">
            <a:xfrm>
              <a:off x="147421" y="4287195"/>
              <a:ext cx="1302163" cy="626967"/>
            </a:xfrm>
            <a:prstGeom prst="rect">
              <a:avLst/>
            </a:prstGeom>
            <a:solidFill>
              <a:schemeClr val="accent3">
                <a:lumMod val="85000"/>
              </a:schemeClr>
            </a:solidFill>
            <a:ln w="28575">
              <a:solidFill>
                <a:schemeClr val="tx1"/>
              </a:solidFill>
              <a:miter lim="800000"/>
              <a:headEnd/>
              <a:tailEnd/>
            </a:ln>
            <a:effectLst/>
          </p:spPr>
          <p:txBody>
            <a:bodyPr wrap="none" anchor="ctr"/>
            <a:lstStyle/>
            <a:p>
              <a:pPr algn="ctr" eaLnBrk="0" hangingPunct="0"/>
              <a:r>
                <a:rPr lang="en-US" sz="984" dirty="0">
                  <a:solidFill>
                    <a:prstClr val="black"/>
                  </a:solidFill>
                  <a:latin typeface="Arial"/>
                </a:rPr>
                <a:t>Protection of </a:t>
              </a:r>
            </a:p>
            <a:p>
              <a:pPr algn="ctr" eaLnBrk="0" hangingPunct="0"/>
              <a:r>
                <a:rPr lang="en-US" sz="984" dirty="0">
                  <a:solidFill>
                    <a:prstClr val="black"/>
                  </a:solidFill>
                  <a:latin typeface="Arial"/>
                </a:rPr>
                <a:t>Participants,</a:t>
              </a:r>
            </a:p>
            <a:p>
              <a:pPr algn="ctr" eaLnBrk="0" hangingPunct="0"/>
              <a:r>
                <a:rPr lang="en-US" sz="984" dirty="0">
                  <a:solidFill>
                    <a:prstClr val="black"/>
                  </a:solidFill>
                  <a:latin typeface="Arial"/>
                </a:rPr>
                <a:t>Evaluation and</a:t>
              </a:r>
            </a:p>
            <a:p>
              <a:pPr algn="ctr" eaLnBrk="0" hangingPunct="0"/>
              <a:r>
                <a:rPr lang="en-US" sz="984" dirty="0">
                  <a:solidFill>
                    <a:prstClr val="black"/>
                  </a:solidFill>
                  <a:latin typeface="Arial"/>
                </a:rPr>
                <a:t>Policy Branch</a:t>
              </a:r>
            </a:p>
          </p:txBody>
        </p:sp>
        <p:sp>
          <p:nvSpPr>
            <p:cNvPr id="33" name="Line 5"/>
            <p:cNvSpPr>
              <a:spLocks noChangeShapeType="1"/>
            </p:cNvSpPr>
            <p:nvPr/>
          </p:nvSpPr>
          <p:spPr bwMode="auto">
            <a:xfrm flipV="1">
              <a:off x="8303419" y="1994882"/>
              <a:ext cx="15927" cy="3257005"/>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latin typeface="Arial"/>
              </a:endParaRPr>
            </a:p>
          </p:txBody>
        </p:sp>
        <p:sp>
          <p:nvSpPr>
            <p:cNvPr id="34" name="Rectangle 11">
              <a:hlinkClick r:id="rId7"/>
            </p:cNvPr>
            <p:cNvSpPr>
              <a:spLocks noChangeArrowheads="1"/>
            </p:cNvSpPr>
            <p:nvPr/>
          </p:nvSpPr>
          <p:spPr bwMode="auto">
            <a:xfrm>
              <a:off x="7652341" y="2149607"/>
              <a:ext cx="1302158" cy="732269"/>
            </a:xfrm>
            <a:prstGeom prst="rect">
              <a:avLst/>
            </a:prstGeom>
            <a:solidFill>
              <a:schemeClr val="accent3">
                <a:lumMod val="85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latin typeface="Arial"/>
                </a:rPr>
                <a:t>Office of</a:t>
              </a:r>
            </a:p>
            <a:p>
              <a:pPr algn="ctr" eaLnBrk="0" hangingPunct="0"/>
              <a:r>
                <a:rPr lang="en-US" sz="1125" dirty="0">
                  <a:solidFill>
                    <a:prstClr val="black"/>
                  </a:solidFill>
                  <a:latin typeface="Arial"/>
                </a:rPr>
                <a:t>Clinical Site</a:t>
              </a:r>
            </a:p>
            <a:p>
              <a:pPr algn="ctr" eaLnBrk="0" hangingPunct="0"/>
              <a:r>
                <a:rPr lang="en-US" sz="1125" dirty="0">
                  <a:solidFill>
                    <a:prstClr val="black"/>
                  </a:solidFill>
                  <a:latin typeface="Arial"/>
                </a:rPr>
                <a:t>Oversight</a:t>
              </a:r>
            </a:p>
          </p:txBody>
        </p:sp>
        <p:sp>
          <p:nvSpPr>
            <p:cNvPr id="35" name="Rectangle 15">
              <a:hlinkClick r:id="rId8"/>
            </p:cNvPr>
            <p:cNvSpPr>
              <a:spLocks noChangeArrowheads="1"/>
            </p:cNvSpPr>
            <p:nvPr/>
          </p:nvSpPr>
          <p:spPr bwMode="auto">
            <a:xfrm>
              <a:off x="7663794" y="3005980"/>
              <a:ext cx="1311104" cy="535781"/>
            </a:xfrm>
            <a:prstGeom prst="rect">
              <a:avLst/>
            </a:prstGeom>
            <a:solidFill>
              <a:schemeClr val="accent3">
                <a:lumMod val="85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Pharmaceutical</a:t>
              </a:r>
            </a:p>
            <a:p>
              <a:pPr algn="ctr" eaLnBrk="0" hangingPunct="0"/>
              <a:r>
                <a:rPr lang="en-US" sz="1031" dirty="0">
                  <a:solidFill>
                    <a:prstClr val="black"/>
                  </a:solidFill>
                  <a:latin typeface="Arial"/>
                </a:rPr>
                <a:t>Affairs Branch</a:t>
              </a:r>
            </a:p>
          </p:txBody>
        </p:sp>
        <p:sp>
          <p:nvSpPr>
            <p:cNvPr id="36" name="Rectangle 16">
              <a:hlinkClick r:id="rId9"/>
            </p:cNvPr>
            <p:cNvSpPr>
              <a:spLocks noChangeArrowheads="1"/>
            </p:cNvSpPr>
            <p:nvPr/>
          </p:nvSpPr>
          <p:spPr bwMode="auto">
            <a:xfrm>
              <a:off x="7653888" y="3641127"/>
              <a:ext cx="1311104" cy="535781"/>
            </a:xfrm>
            <a:prstGeom prst="rect">
              <a:avLst/>
            </a:prstGeom>
            <a:solidFill>
              <a:schemeClr val="accent3">
                <a:lumMod val="85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Monitoring and</a:t>
              </a:r>
            </a:p>
            <a:p>
              <a:pPr algn="ctr" eaLnBrk="0" hangingPunct="0"/>
              <a:r>
                <a:rPr lang="en-US" sz="1031" dirty="0">
                  <a:solidFill>
                    <a:prstClr val="black"/>
                  </a:solidFill>
                  <a:latin typeface="Arial"/>
                </a:rPr>
                <a:t>Operations</a:t>
              </a:r>
            </a:p>
            <a:p>
              <a:pPr algn="ctr" eaLnBrk="0" hangingPunct="0"/>
              <a:r>
                <a:rPr lang="en-US" sz="1031" dirty="0">
                  <a:solidFill>
                    <a:prstClr val="black"/>
                  </a:solidFill>
                  <a:latin typeface="Arial"/>
                </a:rPr>
                <a:t>Branch</a:t>
              </a:r>
            </a:p>
          </p:txBody>
        </p:sp>
        <p:sp>
          <p:nvSpPr>
            <p:cNvPr id="37" name="Rectangle 16">
              <a:hlinkClick r:id="rId9"/>
            </p:cNvPr>
            <p:cNvSpPr>
              <a:spLocks noChangeArrowheads="1"/>
            </p:cNvSpPr>
            <p:nvPr/>
          </p:nvSpPr>
          <p:spPr bwMode="auto">
            <a:xfrm>
              <a:off x="7663794" y="4246962"/>
              <a:ext cx="1311104" cy="535781"/>
            </a:xfrm>
            <a:prstGeom prst="rect">
              <a:avLst/>
            </a:prstGeom>
            <a:solidFill>
              <a:schemeClr val="accent3">
                <a:lumMod val="85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Asia and the</a:t>
              </a:r>
            </a:p>
            <a:p>
              <a:pPr algn="ctr" eaLnBrk="0" hangingPunct="0"/>
              <a:r>
                <a:rPr lang="en-US" sz="1031" dirty="0">
                  <a:solidFill>
                    <a:prstClr val="black"/>
                  </a:solidFill>
                  <a:latin typeface="Arial"/>
                </a:rPr>
                <a:t>Americas Branch</a:t>
              </a:r>
            </a:p>
          </p:txBody>
        </p:sp>
        <p:sp>
          <p:nvSpPr>
            <p:cNvPr id="38" name="Rectangle 16">
              <a:hlinkClick r:id="rId9"/>
            </p:cNvPr>
            <p:cNvSpPr>
              <a:spLocks noChangeArrowheads="1"/>
            </p:cNvSpPr>
            <p:nvPr/>
          </p:nvSpPr>
          <p:spPr bwMode="auto">
            <a:xfrm>
              <a:off x="7653888" y="4902294"/>
              <a:ext cx="1311104" cy="535781"/>
            </a:xfrm>
            <a:prstGeom prst="rect">
              <a:avLst/>
            </a:prstGeom>
            <a:solidFill>
              <a:schemeClr val="accent3">
                <a:lumMod val="85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Africa and the</a:t>
              </a:r>
            </a:p>
            <a:p>
              <a:pPr algn="ctr" eaLnBrk="0" hangingPunct="0"/>
              <a:r>
                <a:rPr lang="en-US" sz="1031" dirty="0">
                  <a:solidFill>
                    <a:prstClr val="black"/>
                  </a:solidFill>
                  <a:latin typeface="Arial"/>
                </a:rPr>
                <a:t>Domestic Partners </a:t>
              </a:r>
            </a:p>
            <a:p>
              <a:pPr algn="ctr" eaLnBrk="0" hangingPunct="0"/>
              <a:r>
                <a:rPr lang="en-US" sz="1031" dirty="0">
                  <a:solidFill>
                    <a:prstClr val="black"/>
                  </a:solidFill>
                  <a:latin typeface="Arial"/>
                </a:rPr>
                <a:t>Branch</a:t>
              </a:r>
            </a:p>
          </p:txBody>
        </p:sp>
        <p:sp>
          <p:nvSpPr>
            <p:cNvPr id="39" name="Rectangle 23">
              <a:hlinkClick r:id="rId13"/>
            </p:cNvPr>
            <p:cNvSpPr>
              <a:spLocks noChangeArrowheads="1"/>
            </p:cNvSpPr>
            <p:nvPr/>
          </p:nvSpPr>
          <p:spPr bwMode="auto">
            <a:xfrm>
              <a:off x="4665538" y="4928252"/>
              <a:ext cx="1298429" cy="535781"/>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TB Clinical</a:t>
              </a:r>
            </a:p>
            <a:p>
              <a:pPr algn="ctr" eaLnBrk="0" hangingPunct="0"/>
              <a:r>
                <a:rPr lang="en-US" sz="1031" dirty="0">
                  <a:solidFill>
                    <a:prstClr val="black"/>
                  </a:solidFill>
                  <a:latin typeface="Arial"/>
                </a:rPr>
                <a:t>Research Branch</a:t>
              </a:r>
            </a:p>
          </p:txBody>
        </p:sp>
        <p:sp>
          <p:nvSpPr>
            <p:cNvPr id="40" name="Rectangle 67">
              <a:hlinkClick r:id="rId9"/>
            </p:cNvPr>
            <p:cNvSpPr>
              <a:spLocks noChangeArrowheads="1"/>
            </p:cNvSpPr>
            <p:nvPr/>
          </p:nvSpPr>
          <p:spPr bwMode="auto">
            <a:xfrm>
              <a:off x="3162245" y="4282807"/>
              <a:ext cx="1287711" cy="660352"/>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Preclinical </a:t>
              </a:r>
            </a:p>
            <a:p>
              <a:pPr algn="ctr" eaLnBrk="0" hangingPunct="0"/>
              <a:r>
                <a:rPr lang="en-US" sz="1031" dirty="0">
                  <a:solidFill>
                    <a:prstClr val="black"/>
                  </a:solidFill>
                  <a:latin typeface="Arial"/>
                </a:rPr>
                <a:t>Microbicide and </a:t>
              </a:r>
            </a:p>
            <a:p>
              <a:pPr algn="ctr" eaLnBrk="0" hangingPunct="0"/>
              <a:r>
                <a:rPr lang="en-US" sz="1031" dirty="0">
                  <a:solidFill>
                    <a:prstClr val="black"/>
                  </a:solidFill>
                  <a:latin typeface="Arial"/>
                </a:rPr>
                <a:t>Prevention </a:t>
              </a:r>
            </a:p>
            <a:p>
              <a:pPr algn="ctr" eaLnBrk="0" hangingPunct="0"/>
              <a:r>
                <a:rPr lang="en-US" sz="1031" dirty="0">
                  <a:solidFill>
                    <a:prstClr val="black"/>
                  </a:solidFill>
                  <a:latin typeface="Arial"/>
                </a:rPr>
                <a:t>Research Branch</a:t>
              </a:r>
            </a:p>
          </p:txBody>
        </p:sp>
        <p:sp>
          <p:nvSpPr>
            <p:cNvPr id="41" name="Rectangle 16">
              <a:hlinkClick r:id="rId9"/>
            </p:cNvPr>
            <p:cNvSpPr>
              <a:spLocks noChangeArrowheads="1"/>
            </p:cNvSpPr>
            <p:nvPr/>
          </p:nvSpPr>
          <p:spPr bwMode="auto">
            <a:xfrm>
              <a:off x="6159138" y="4323232"/>
              <a:ext cx="1302055" cy="535781"/>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031" dirty="0">
                  <a:solidFill>
                    <a:prstClr val="black"/>
                  </a:solidFill>
                  <a:latin typeface="Arial"/>
                </a:rPr>
                <a:t>Vaccine</a:t>
              </a:r>
            </a:p>
            <a:p>
              <a:pPr algn="ctr" eaLnBrk="0" hangingPunct="0"/>
              <a:r>
                <a:rPr lang="en-US" sz="1031" dirty="0">
                  <a:solidFill>
                    <a:prstClr val="black"/>
                  </a:solidFill>
                  <a:latin typeface="Arial"/>
                </a:rPr>
                <a:t>Translational</a:t>
              </a:r>
            </a:p>
            <a:p>
              <a:pPr algn="ctr" eaLnBrk="0" hangingPunct="0"/>
              <a:r>
                <a:rPr lang="en-US" sz="1031" dirty="0">
                  <a:solidFill>
                    <a:prstClr val="black"/>
                  </a:solidFill>
                  <a:latin typeface="Arial"/>
                </a:rPr>
                <a:t>Research Branch</a:t>
              </a:r>
            </a:p>
          </p:txBody>
        </p:sp>
      </p:grpSp>
      <p:sp>
        <p:nvSpPr>
          <p:cNvPr id="44" name="Oval 43" title="circle over report due date"/>
          <p:cNvSpPr>
            <a:spLocks noChangeArrowheads="1"/>
          </p:cNvSpPr>
          <p:nvPr/>
        </p:nvSpPr>
        <p:spPr bwMode="auto">
          <a:xfrm>
            <a:off x="82126" y="2637459"/>
            <a:ext cx="1400155" cy="1013428"/>
          </a:xfrm>
          <a:prstGeom prst="ellipse">
            <a:avLst/>
          </a:prstGeom>
          <a:noFill/>
          <a:ln w="47625" algn="ctr">
            <a:solidFill>
              <a:srgbClr val="FF0000"/>
            </a:solidFill>
            <a:round/>
            <a:headEnd/>
            <a:tailEnd/>
          </a:ln>
          <a:extLst/>
        </p:spPr>
        <p:txBody>
          <a:bodyPr wrap="none" anchor="ctr"/>
          <a:lstStyle/>
          <a:p>
            <a:endParaRPr lang="en-US" dirty="0">
              <a:solidFill>
                <a:schemeClr val="accent6">
                  <a:lumMod val="60000"/>
                  <a:lumOff val="40000"/>
                </a:schemeClr>
              </a:solidFill>
            </a:endParaRPr>
          </a:p>
        </p:txBody>
      </p:sp>
    </p:spTree>
    <p:extLst>
      <p:ext uri="{BB962C8B-B14F-4D97-AF65-F5344CB8AC3E}">
        <p14:creationId xmlns:p14="http://schemas.microsoft.com/office/powerpoint/2010/main" val="1228193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ppt_x"/>
                                          </p:val>
                                        </p:tav>
                                        <p:tav tm="100000">
                                          <p:val>
                                            <p:strVal val="#ppt_x"/>
                                          </p:val>
                                        </p:tav>
                                      </p:tavLst>
                                    </p:anim>
                                    <p:anim calcmode="lin" valueType="num">
                                      <p:cBhvr additive="base">
                                        <p:cTn id="8"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SAE Clarification: Hospitalization</a:t>
            </a:r>
          </a:p>
        </p:txBody>
      </p:sp>
      <p:sp>
        <p:nvSpPr>
          <p:cNvPr id="3" name="Content Placeholder 2"/>
          <p:cNvSpPr>
            <a:spLocks noGrp="1"/>
          </p:cNvSpPr>
          <p:nvPr>
            <p:ph sz="half" idx="1"/>
          </p:nvPr>
        </p:nvSpPr>
        <p:spPr>
          <a:xfrm>
            <a:off x="383723" y="1622854"/>
            <a:ext cx="4188277" cy="4663642"/>
          </a:xfrm>
        </p:spPr>
        <p:txBody>
          <a:bodyPr/>
          <a:lstStyle/>
          <a:p>
            <a:r>
              <a:rPr lang="en-US" dirty="0"/>
              <a:t>Not an AE, but an outcome of an AE</a:t>
            </a:r>
          </a:p>
          <a:p>
            <a:r>
              <a:rPr lang="en-US" dirty="0"/>
              <a:t>Hospitalizations not reportable to DAIDS:</a:t>
            </a:r>
          </a:p>
          <a:p>
            <a:pPr lvl="1"/>
            <a:r>
              <a:rPr lang="en-US" sz="2200" dirty="0"/>
              <a:t>Not associated with an AE </a:t>
            </a:r>
          </a:p>
          <a:p>
            <a:pPr lvl="1"/>
            <a:r>
              <a:rPr lang="en-US" sz="2200" dirty="0"/>
              <a:t>Protocol-specified admission</a:t>
            </a:r>
          </a:p>
          <a:p>
            <a:pPr lvl="1"/>
            <a:r>
              <a:rPr lang="en-US" sz="2200" dirty="0"/>
              <a:t>Admission for pre-existing conditions</a:t>
            </a:r>
          </a:p>
        </p:txBody>
      </p:sp>
      <p:sp>
        <p:nvSpPr>
          <p:cNvPr id="4" name="Content Placeholder 3"/>
          <p:cNvSpPr>
            <a:spLocks noGrp="1"/>
          </p:cNvSpPr>
          <p:nvPr>
            <p:ph sz="half" idx="2"/>
          </p:nvPr>
        </p:nvSpPr>
        <p:spPr/>
        <p:txBody>
          <a:bodyPr/>
          <a:lstStyle/>
          <a:p>
            <a:pPr lvl="1"/>
            <a:endParaRPr lang="en-US" dirty="0"/>
          </a:p>
          <a:p>
            <a:endParaRPr lang="en-US" dirty="0"/>
          </a:p>
        </p:txBody>
      </p:sp>
      <p:sp>
        <p:nvSpPr>
          <p:cNvPr id="5" name="Slide Number Placeholder 4"/>
          <p:cNvSpPr>
            <a:spLocks noGrp="1"/>
          </p:cNvSpPr>
          <p:nvPr>
            <p:ph type="sldNum" sz="quarter" idx="10"/>
          </p:nvPr>
        </p:nvSpPr>
        <p:spPr/>
        <p:txBody>
          <a:bodyPr/>
          <a:lstStyle/>
          <a:p>
            <a:fld id="{9D01BAF4-4B18-4512-9FF6-F9EDF46F82A3}" type="slidenum">
              <a:rPr lang="en-US" smtClean="0"/>
              <a:pPr/>
              <a:t>20</a:t>
            </a:fld>
            <a:endParaRPr lang="en-US" dirty="0"/>
          </a:p>
        </p:txBody>
      </p:sp>
      <p:pic>
        <p:nvPicPr>
          <p:cNvPr id="7" name="Picture 17" descr="C:\Users\skuykendall\AppData\Local\Microsoft\Windows\Temporary Internet Files\Content.IE5\FG1XK2LG\MP900443920[1].jpg"/>
          <p:cNvPicPr>
            <a:picLocks noChangeAspect="1" noChangeArrowheads="1"/>
          </p:cNvPicPr>
          <p:nvPr/>
        </p:nvPicPr>
        <p:blipFill rotWithShape="1">
          <a:blip r:embed="rId4" cstate="print"/>
          <a:srcRect t="13679" b="13679"/>
          <a:stretch/>
        </p:blipFill>
        <p:spPr bwMode="auto">
          <a:xfrm>
            <a:off x="4657725" y="1390649"/>
            <a:ext cx="4486275" cy="4848226"/>
          </a:xfrm>
          <a:prstGeom prst="rect">
            <a:avLst/>
          </a:prstGeom>
          <a:noFill/>
          <a:ln w="9525">
            <a:noFill/>
            <a:miter lim="800000"/>
            <a:headEnd/>
            <a:tailEnd/>
          </a:ln>
          <a:effectLst/>
        </p:spPr>
      </p:pic>
    </p:spTree>
    <p:custDataLst>
      <p:tags r:id="rId1"/>
    </p:custDataLst>
    <p:extLst>
      <p:ext uri="{BB962C8B-B14F-4D97-AF65-F5344CB8AC3E}">
        <p14:creationId xmlns:p14="http://schemas.microsoft.com/office/powerpoint/2010/main" val="3428289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Case Study: Hospitalization</a:t>
            </a:r>
          </a:p>
        </p:txBody>
      </p:sp>
      <p:sp>
        <p:nvSpPr>
          <p:cNvPr id="4" name="Slide Number Placeholder 3"/>
          <p:cNvSpPr>
            <a:spLocks noGrp="1"/>
          </p:cNvSpPr>
          <p:nvPr>
            <p:ph type="sldNum" sz="quarter" idx="10"/>
          </p:nvPr>
        </p:nvSpPr>
        <p:spPr/>
        <p:txBody>
          <a:bodyPr/>
          <a:lstStyle/>
          <a:p>
            <a:pPr>
              <a:defRPr/>
            </a:pPr>
            <a:fld id="{4941BBE7-869A-440E-A539-8D0B74F6612C}" type="slidenum">
              <a:rPr lang="en-US" smtClean="0"/>
              <a:pPr>
                <a:defRPr/>
              </a:pPr>
              <a:t>21</a:t>
            </a:fld>
            <a:endParaRPr lang="en-US" dirty="0"/>
          </a:p>
        </p:txBody>
      </p:sp>
      <p:sp>
        <p:nvSpPr>
          <p:cNvPr id="6" name="Content Placeholder 5"/>
          <p:cNvSpPr>
            <a:spLocks noGrp="1"/>
          </p:cNvSpPr>
          <p:nvPr>
            <p:ph idx="1"/>
          </p:nvPr>
        </p:nvSpPr>
        <p:spPr/>
        <p:txBody>
          <a:bodyPr/>
          <a:lstStyle/>
          <a:p>
            <a:pPr>
              <a:spcAft>
                <a:spcPts val="2400"/>
              </a:spcAft>
            </a:pPr>
            <a:r>
              <a:rPr lang="en-US" dirty="0"/>
              <a:t>15 Feb 2015: </a:t>
            </a:r>
            <a:br>
              <a:rPr lang="en-US" dirty="0"/>
            </a:br>
            <a:r>
              <a:rPr lang="en-US" b="0" dirty="0">
                <a:solidFill>
                  <a:schemeClr val="tx1"/>
                </a:solidFill>
              </a:rPr>
              <a:t>61 year-old HIV infected African American male enrolled</a:t>
            </a:r>
          </a:p>
          <a:p>
            <a:pPr>
              <a:spcAft>
                <a:spcPts val="2400"/>
              </a:spcAft>
            </a:pPr>
            <a:r>
              <a:rPr lang="en-US" dirty="0"/>
              <a:t>20 Feb 2015:</a:t>
            </a:r>
            <a:br>
              <a:rPr lang="en-US" dirty="0"/>
            </a:br>
            <a:r>
              <a:rPr lang="en-US" b="0" dirty="0">
                <a:solidFill>
                  <a:schemeClr val="tx1"/>
                </a:solidFill>
              </a:rPr>
              <a:t>Started on study products LMN and XYZ</a:t>
            </a:r>
          </a:p>
          <a:p>
            <a:pPr>
              <a:spcAft>
                <a:spcPts val="2400"/>
              </a:spcAft>
            </a:pPr>
            <a:r>
              <a:rPr lang="en-US" dirty="0"/>
              <a:t>8 May 2015:</a:t>
            </a:r>
            <a:br>
              <a:rPr lang="en-US" dirty="0"/>
            </a:br>
            <a:r>
              <a:rPr lang="en-US" b="0" dirty="0">
                <a:solidFill>
                  <a:schemeClr val="tx1"/>
                </a:solidFill>
              </a:rPr>
              <a:t>Participant visited study clinic with complaints of abdominal pain and non-bloody diarrhea for the past week; vomited three times while in clinic; hospitalized</a:t>
            </a:r>
          </a:p>
          <a:p>
            <a:endParaRPr lang="en-US" dirty="0"/>
          </a:p>
        </p:txBody>
      </p:sp>
    </p:spTree>
    <p:custDataLst>
      <p:tags r:id="rId1"/>
    </p:custDataLst>
    <p:extLst>
      <p:ext uri="{BB962C8B-B14F-4D97-AF65-F5344CB8AC3E}">
        <p14:creationId xmlns:p14="http://schemas.microsoft.com/office/powerpoint/2010/main" val="41401619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9462"/>
            <a:ext cx="8229600" cy="1364343"/>
          </a:xfrm>
        </p:spPr>
        <p:txBody>
          <a:bodyPr/>
          <a:lstStyle/>
          <a:p>
            <a:r>
              <a:rPr lang="en-US" dirty="0"/>
              <a:t>Would this adverse event be reported as an EAE?</a:t>
            </a:r>
          </a:p>
        </p:txBody>
      </p:sp>
      <p:sp>
        <p:nvSpPr>
          <p:cNvPr id="3" name="TPAnswers"/>
          <p:cNvSpPr>
            <a:spLocks noGrp="1"/>
          </p:cNvSpPr>
          <p:nvPr>
            <p:ph type="body" idx="1"/>
            <p:custDataLst>
              <p:tags r:id="rId2"/>
            </p:custDataLst>
          </p:nvPr>
        </p:nvSpPr>
        <p:spPr>
          <a:xfrm>
            <a:off x="457200" y="3072384"/>
            <a:ext cx="4114800" cy="2726046"/>
          </a:xfrm>
        </p:spPr>
        <p:txBody>
          <a:bodyPr>
            <a:normAutofit/>
          </a:bodyPr>
          <a:lstStyle/>
          <a:p>
            <a:pPr marL="514350" indent="-514350">
              <a:spcBef>
                <a:spcPct val="20000"/>
              </a:spcBef>
              <a:buFont typeface="Wingdings" pitchFamily="2" charset="2"/>
              <a:buAutoNum type="alphaUcPeriod"/>
            </a:pPr>
            <a:r>
              <a:rPr lang="en-US" sz="3200" dirty="0"/>
              <a:t>Yes</a:t>
            </a:r>
          </a:p>
          <a:p>
            <a:pPr marL="514350" indent="-514350">
              <a:spcBef>
                <a:spcPct val="20000"/>
              </a:spcBef>
              <a:buFont typeface="Wingdings" pitchFamily="2" charset="2"/>
              <a:buAutoNum type="alphaUcPeriod"/>
            </a:pPr>
            <a:r>
              <a:rPr lang="en-US" sz="3200" dirty="0"/>
              <a:t>No</a:t>
            </a:r>
          </a:p>
        </p:txBody>
      </p:sp>
      <p:sp>
        <p:nvSpPr>
          <p:cNvPr id="4" name="Slide Number Placeholder 3"/>
          <p:cNvSpPr>
            <a:spLocks noGrp="1"/>
          </p:cNvSpPr>
          <p:nvPr>
            <p:ph type="sldNum" sz="quarter" idx="10"/>
          </p:nvPr>
        </p:nvSpPr>
        <p:spPr/>
        <p:txBody>
          <a:bodyPr/>
          <a:lstStyle/>
          <a:p>
            <a:fld id="{B2AAF076-C12A-44F5-A216-412FECC12572}" type="slidenum">
              <a:rPr lang="en-US" b="0" smtClean="0">
                <a:solidFill>
                  <a:srgbClr val="371C68"/>
                </a:solidFill>
              </a:rPr>
              <a:pPr/>
              <a:t>22</a:t>
            </a:fld>
            <a:endParaRPr lang="en-US" b="0" dirty="0">
              <a:solidFill>
                <a:srgbClr val="371C68"/>
              </a:solidFill>
            </a:endParaRPr>
          </a:p>
        </p:txBody>
      </p:sp>
      <p:sp>
        <p:nvSpPr>
          <p:cNvPr id="6" name="TextBox 5"/>
          <p:cNvSpPr txBox="1"/>
          <p:nvPr/>
        </p:nvSpPr>
        <p:spPr>
          <a:xfrm>
            <a:off x="512572" y="1600200"/>
            <a:ext cx="3995928" cy="923330"/>
          </a:xfrm>
          <a:prstGeom prst="rect">
            <a:avLst/>
          </a:prstGeom>
          <a:noFill/>
        </p:spPr>
        <p:txBody>
          <a:bodyPr wrap="square" rtlCol="0">
            <a:spAutoFit/>
          </a:bodyPr>
          <a:lstStyle/>
          <a:p>
            <a:r>
              <a:rPr lang="en-US" dirty="0">
                <a:solidFill>
                  <a:schemeClr val="accent6">
                    <a:lumMod val="60000"/>
                    <a:lumOff val="40000"/>
                  </a:schemeClr>
                </a:solidFill>
              </a:rPr>
              <a:t>NOTE-</a:t>
            </a:r>
          </a:p>
          <a:p>
            <a:r>
              <a:rPr lang="en-US" dirty="0">
                <a:solidFill>
                  <a:schemeClr val="accent6">
                    <a:lumMod val="60000"/>
                    <a:lumOff val="40000"/>
                  </a:schemeClr>
                </a:solidFill>
              </a:rPr>
              <a:t>Reporting Category: SAE</a:t>
            </a:r>
          </a:p>
          <a:p>
            <a:r>
              <a:rPr lang="en-US" dirty="0">
                <a:solidFill>
                  <a:schemeClr val="accent6">
                    <a:lumMod val="60000"/>
                    <a:lumOff val="40000"/>
                  </a:schemeClr>
                </a:solidFill>
              </a:rPr>
              <a:t>No protocol-specific requirements</a:t>
            </a:r>
          </a:p>
        </p:txBody>
      </p:sp>
      <p:sp>
        <p:nvSpPr>
          <p:cNvPr id="7" name="CAI1"/>
          <p:cNvSpPr/>
          <p:nvPr>
            <p:custDataLst>
              <p:tags r:id="rId3"/>
            </p:custDataLst>
          </p:nvPr>
        </p:nvSpPr>
        <p:spPr bwMode="auto">
          <a:xfrm rot="10800000">
            <a:off x="91440" y="3017520"/>
            <a:ext cx="571500" cy="5715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a:ln>
                <a:noFill/>
              </a:ln>
              <a:solidFill>
                <a:srgbClr val="371C68"/>
              </a:solidFill>
              <a:effectLst/>
              <a:latin typeface="Arial" charset="0"/>
            </a:endParaRPr>
          </a:p>
        </p:txBody>
      </p:sp>
      <p:sp>
        <p:nvSpPr>
          <p:cNvPr id="21" name="TPCountdownTrigger"/>
          <p:cNvSpPr/>
          <p:nvPr/>
        </p:nvSpPr>
        <p:spPr bwMode="auto">
          <a:xfrm>
            <a:off x="0" y="0"/>
            <a:ext cx="12700" cy="12700"/>
          </a:xfrm>
          <a:prstGeom prst="rect">
            <a:avLst/>
          </a:prstGeom>
          <a:solidFill>
            <a:srgbClr val="FFFF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a:ln>
                <a:noFill/>
              </a:ln>
              <a:solidFill>
                <a:srgbClr val="371C68"/>
              </a:solidFill>
              <a:effectLst/>
              <a:latin typeface="Arial" charset="0"/>
            </a:endParaRPr>
          </a:p>
        </p:txBody>
      </p:sp>
      <p:sp>
        <p:nvSpPr>
          <p:cNvPr id="12" name="Rectangle 11"/>
          <p:cNvSpPr/>
          <p:nvPr/>
        </p:nvSpPr>
        <p:spPr>
          <a:xfrm>
            <a:off x="1978913" y="3127355"/>
            <a:ext cx="4799712" cy="461665"/>
          </a:xfrm>
          <a:prstGeom prst="rect">
            <a:avLst/>
          </a:prstGeom>
          <a:ln w="28575">
            <a:solidFill>
              <a:srgbClr val="00D00A"/>
            </a:solidFill>
          </a:ln>
        </p:spPr>
        <p:txBody>
          <a:bodyPr wrap="none">
            <a:spAutoFit/>
          </a:bodyPr>
          <a:lstStyle/>
          <a:p>
            <a:pPr marL="0" lvl="1">
              <a:buClr>
                <a:srgbClr val="555EA6"/>
              </a:buClr>
            </a:pPr>
            <a:r>
              <a:rPr lang="en-US" sz="2400" dirty="0">
                <a:solidFill>
                  <a:srgbClr val="00B050"/>
                </a:solidFill>
                <a:latin typeface="+mn-lt"/>
              </a:rPr>
              <a:t>SAE category is Hospitalization</a:t>
            </a:r>
          </a:p>
        </p:txBody>
      </p:sp>
    </p:spTree>
    <p:custDataLst>
      <p:tags r:id="rId1"/>
    </p:custDataLst>
    <p:extLst>
      <p:ext uri="{BB962C8B-B14F-4D97-AF65-F5344CB8AC3E}">
        <p14:creationId xmlns:p14="http://schemas.microsoft.com/office/powerpoint/2010/main" val="1974518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1" grpId="0" animBg="1"/>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457200" y="9462"/>
            <a:ext cx="8229600" cy="1364343"/>
          </a:xfrm>
        </p:spPr>
        <p:txBody>
          <a:bodyPr/>
          <a:lstStyle/>
          <a:p>
            <a:r>
              <a:rPr lang="en-US" dirty="0"/>
              <a:t>What would be an appropriate Primary AE?</a:t>
            </a:r>
          </a:p>
        </p:txBody>
      </p:sp>
      <p:sp>
        <p:nvSpPr>
          <p:cNvPr id="3" name="TPAnswers"/>
          <p:cNvSpPr>
            <a:spLocks noGrp="1"/>
          </p:cNvSpPr>
          <p:nvPr>
            <p:ph type="body" idx="1"/>
            <p:custDataLst>
              <p:tags r:id="rId2"/>
            </p:custDataLst>
          </p:nvPr>
        </p:nvSpPr>
        <p:spPr>
          <a:xfrm>
            <a:off x="457200" y="1773936"/>
            <a:ext cx="4114800" cy="4573134"/>
          </a:xfrm>
        </p:spPr>
        <p:txBody>
          <a:bodyPr>
            <a:normAutofit/>
          </a:bodyPr>
          <a:lstStyle/>
          <a:p>
            <a:pPr marL="514350" indent="-514350">
              <a:spcBef>
                <a:spcPct val="20000"/>
              </a:spcBef>
              <a:buFont typeface="Wingdings" pitchFamily="2" charset="2"/>
              <a:buAutoNum type="alphaUcPeriod"/>
            </a:pPr>
            <a:r>
              <a:rPr lang="en-US" sz="3200" dirty="0"/>
              <a:t>Vomiting</a:t>
            </a:r>
          </a:p>
          <a:p>
            <a:pPr marL="514350" indent="-514350">
              <a:spcBef>
                <a:spcPct val="20000"/>
              </a:spcBef>
              <a:buFont typeface="Wingdings" pitchFamily="2" charset="2"/>
              <a:buAutoNum type="alphaUcPeriod"/>
            </a:pPr>
            <a:r>
              <a:rPr lang="en-US" sz="3200" dirty="0"/>
              <a:t>Hospitalization</a:t>
            </a:r>
          </a:p>
          <a:p>
            <a:pPr marL="514350" indent="-514350">
              <a:spcBef>
                <a:spcPct val="20000"/>
              </a:spcBef>
              <a:buFont typeface="Wingdings" pitchFamily="2" charset="2"/>
              <a:buAutoNum type="alphaUcPeriod"/>
            </a:pPr>
            <a:r>
              <a:rPr lang="en-US" sz="3200" dirty="0"/>
              <a:t>Presumed Gastroenteritis</a:t>
            </a:r>
          </a:p>
          <a:p>
            <a:pPr marL="514350" indent="-514350">
              <a:spcBef>
                <a:spcPct val="20000"/>
              </a:spcBef>
              <a:buFont typeface="Wingdings" pitchFamily="2" charset="2"/>
              <a:buAutoNum type="alphaUcPeriod"/>
            </a:pPr>
            <a:r>
              <a:rPr lang="en-US" sz="3200" dirty="0"/>
              <a:t>Abdominal Pain</a:t>
            </a:r>
          </a:p>
        </p:txBody>
      </p:sp>
      <p:sp>
        <p:nvSpPr>
          <p:cNvPr id="4" name="Slide Number Placeholder 3"/>
          <p:cNvSpPr>
            <a:spLocks noGrp="1"/>
          </p:cNvSpPr>
          <p:nvPr>
            <p:ph type="sldNum" sz="quarter" idx="10"/>
          </p:nvPr>
        </p:nvSpPr>
        <p:spPr/>
        <p:txBody>
          <a:bodyPr/>
          <a:lstStyle/>
          <a:p>
            <a:fld id="{B2AAF076-C12A-44F5-A216-412FECC12572}" type="slidenum">
              <a:rPr lang="en-US" b="0" smtClean="0">
                <a:solidFill>
                  <a:srgbClr val="371C68"/>
                </a:solidFill>
              </a:rPr>
              <a:pPr/>
              <a:t>23</a:t>
            </a:fld>
            <a:endParaRPr lang="en-US" b="0" dirty="0">
              <a:solidFill>
                <a:srgbClr val="371C68"/>
              </a:solidFill>
            </a:endParaRPr>
          </a:p>
        </p:txBody>
      </p:sp>
      <p:sp>
        <p:nvSpPr>
          <p:cNvPr id="6" name="TPCountdownTrigger"/>
          <p:cNvSpPr/>
          <p:nvPr/>
        </p:nvSpPr>
        <p:spPr bwMode="auto">
          <a:xfrm>
            <a:off x="0" y="0"/>
            <a:ext cx="12700" cy="12700"/>
          </a:xfrm>
          <a:prstGeom prst="rect">
            <a:avLst/>
          </a:prstGeom>
          <a:solidFill>
            <a:srgbClr val="FFFF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a:ln>
                <a:noFill/>
              </a:ln>
              <a:solidFill>
                <a:srgbClr val="371C68"/>
              </a:solidFill>
              <a:effectLst/>
              <a:latin typeface="Arial" charset="0"/>
            </a:endParaRPr>
          </a:p>
        </p:txBody>
      </p:sp>
      <p:sp>
        <p:nvSpPr>
          <p:cNvPr id="10" name="CAI1"/>
          <p:cNvSpPr/>
          <p:nvPr>
            <p:custDataLst>
              <p:tags r:id="rId3"/>
            </p:custDataLst>
          </p:nvPr>
        </p:nvSpPr>
        <p:spPr bwMode="auto">
          <a:xfrm rot="10800000">
            <a:off x="12700" y="3270309"/>
            <a:ext cx="647700" cy="6477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a:ln>
                <a:noFill/>
              </a:ln>
              <a:solidFill>
                <a:srgbClr val="371C68"/>
              </a:solidFill>
              <a:effectLst/>
              <a:latin typeface="Arial" charset="0"/>
            </a:endParaRPr>
          </a:p>
        </p:txBody>
      </p:sp>
      <p:sp>
        <p:nvSpPr>
          <p:cNvPr id="11" name="CAI1"/>
          <p:cNvSpPr/>
          <p:nvPr>
            <p:custDataLst>
              <p:tags r:id="rId4"/>
            </p:custDataLst>
          </p:nvPr>
        </p:nvSpPr>
        <p:spPr bwMode="auto">
          <a:xfrm rot="10800000">
            <a:off x="12701" y="4622837"/>
            <a:ext cx="647700" cy="6477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a:ln>
                <a:noFill/>
              </a:ln>
              <a:solidFill>
                <a:srgbClr val="371C68"/>
              </a:solidFill>
              <a:effectLst/>
              <a:latin typeface="Arial" charset="0"/>
            </a:endParaRPr>
          </a:p>
        </p:txBody>
      </p:sp>
      <p:sp>
        <p:nvSpPr>
          <p:cNvPr id="12" name="CAI1"/>
          <p:cNvSpPr/>
          <p:nvPr>
            <p:custDataLst>
              <p:tags r:id="rId5"/>
            </p:custDataLst>
          </p:nvPr>
        </p:nvSpPr>
        <p:spPr bwMode="auto">
          <a:xfrm rot="10800000">
            <a:off x="45720" y="1674357"/>
            <a:ext cx="647700" cy="6477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9525" cap="flat" cmpd="sng" algn="ctr">
            <a:noFill/>
            <a:prstDash val="solid"/>
            <a:round/>
            <a:headEnd type="none" w="med" len="med"/>
            <a:tailEnd type="none" w="med" len="med"/>
          </a:ln>
          <a:effectLst/>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a:ln>
                <a:noFill/>
              </a:ln>
              <a:solidFill>
                <a:srgbClr val="371C68"/>
              </a:solidFill>
              <a:effectLst/>
              <a:latin typeface="Arial" charset="0"/>
            </a:endParaRPr>
          </a:p>
        </p:txBody>
      </p:sp>
    </p:spTree>
    <p:custDataLst>
      <p:tags r:id="rId1"/>
    </p:custDataLst>
    <p:extLst>
      <p:ext uri="{BB962C8B-B14F-4D97-AF65-F5344CB8AC3E}">
        <p14:creationId xmlns:p14="http://schemas.microsoft.com/office/powerpoint/2010/main" val="3339810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P spid="1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SAE Clarification: </a:t>
            </a:r>
            <a:br>
              <a:rPr lang="en-US" dirty="0"/>
            </a:br>
            <a:r>
              <a:rPr lang="en-US" dirty="0"/>
              <a:t>Congenital Anomaly/Birth Defect</a:t>
            </a:r>
          </a:p>
        </p:txBody>
      </p:sp>
      <p:sp>
        <p:nvSpPr>
          <p:cNvPr id="3" name="Content Placeholder 2"/>
          <p:cNvSpPr>
            <a:spLocks noGrp="1"/>
          </p:cNvSpPr>
          <p:nvPr>
            <p:ph sz="half" idx="1"/>
          </p:nvPr>
        </p:nvSpPr>
        <p:spPr>
          <a:xfrm>
            <a:off x="359232" y="1622854"/>
            <a:ext cx="4101557" cy="4503309"/>
          </a:xfrm>
        </p:spPr>
        <p:txBody>
          <a:bodyPr/>
          <a:lstStyle/>
          <a:p>
            <a:r>
              <a:rPr lang="en-US" sz="2200" dirty="0"/>
              <a:t>Sites report clinically significant anomalies  (e.g., major cardiac defect)</a:t>
            </a:r>
          </a:p>
          <a:p>
            <a:r>
              <a:rPr lang="en-US" sz="2200" dirty="0"/>
              <a:t>Sites include all other findings</a:t>
            </a:r>
          </a:p>
          <a:p>
            <a:r>
              <a:rPr lang="en-US" sz="2200" dirty="0"/>
              <a:t>Sites do not report clinically insignificant physical findings at birth, including those regarded as normal variants (e.g., polydactyly)</a:t>
            </a:r>
          </a:p>
          <a:p>
            <a:endParaRPr lang="en-US" sz="2200" dirty="0"/>
          </a:p>
          <a:p>
            <a:endParaRPr lang="en-US" sz="2200" dirty="0"/>
          </a:p>
          <a:p>
            <a:endParaRPr lang="en-US" sz="2200" dirty="0"/>
          </a:p>
          <a:p>
            <a:endParaRPr lang="en-US" sz="2200" dirty="0"/>
          </a:p>
        </p:txBody>
      </p:sp>
      <p:sp>
        <p:nvSpPr>
          <p:cNvPr id="11" name="Content Placeholder 10"/>
          <p:cNvSpPr>
            <a:spLocks noGrp="1"/>
          </p:cNvSpPr>
          <p:nvPr>
            <p:ph sz="half" idx="2"/>
          </p:nvPr>
        </p:nvSpPr>
        <p:spPr/>
        <p:txBody>
          <a:bodyPr/>
          <a:lstStyle/>
          <a:p>
            <a:endParaRPr lang="en-US" dirty="0"/>
          </a:p>
        </p:txBody>
      </p:sp>
      <p:sp>
        <p:nvSpPr>
          <p:cNvPr id="5" name="Slide Number Placeholder 4"/>
          <p:cNvSpPr>
            <a:spLocks noGrp="1"/>
          </p:cNvSpPr>
          <p:nvPr>
            <p:ph type="sldNum" sz="quarter" idx="10"/>
          </p:nvPr>
        </p:nvSpPr>
        <p:spPr/>
        <p:txBody>
          <a:bodyPr/>
          <a:lstStyle/>
          <a:p>
            <a:fld id="{9D01BAF4-4B18-4512-9FF6-F9EDF46F82A3}" type="slidenum">
              <a:rPr lang="en-US" smtClean="0"/>
              <a:pPr/>
              <a:t>24</a:t>
            </a:fld>
            <a:endParaRPr lang="en-US" dirty="0"/>
          </a:p>
        </p:txBody>
      </p:sp>
      <p:pic>
        <p:nvPicPr>
          <p:cNvPr id="7" name="Picture 22" descr="C:\Users\skuykendall\AppData\Local\Microsoft\Windows\Temporary Internet Files\Content.IE5\61OBCFXG\MP900385802[1].jpg"/>
          <p:cNvPicPr>
            <a:picLocks noChangeAspect="1" noChangeArrowheads="1"/>
          </p:cNvPicPr>
          <p:nvPr/>
        </p:nvPicPr>
        <p:blipFill rotWithShape="1">
          <a:blip r:embed="rId4" cstate="print"/>
          <a:srcRect l="15267" r="20212" b="2342"/>
          <a:stretch/>
        </p:blipFill>
        <p:spPr bwMode="auto">
          <a:xfrm>
            <a:off x="4648200" y="1378251"/>
            <a:ext cx="4495798" cy="4860437"/>
          </a:xfrm>
          <a:prstGeom prst="rect">
            <a:avLst/>
          </a:prstGeom>
          <a:noFill/>
          <a:ln w="9525">
            <a:noFill/>
            <a:miter lim="800000"/>
            <a:headEnd/>
            <a:tailEnd/>
          </a:ln>
          <a:effectLst/>
        </p:spPr>
      </p:pic>
    </p:spTree>
    <p:custDataLst>
      <p:tags r:id="rId1"/>
    </p:custDataLst>
    <p:extLst>
      <p:ext uri="{BB962C8B-B14F-4D97-AF65-F5344CB8AC3E}">
        <p14:creationId xmlns:p14="http://schemas.microsoft.com/office/powerpoint/2010/main" val="3874512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1363663"/>
          </a:xfrm>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SAE Clarification: </a:t>
            </a:r>
            <a:br>
              <a:rPr lang="en-US" dirty="0"/>
            </a:br>
            <a:r>
              <a:rPr lang="en-US" dirty="0"/>
              <a:t>Important Medical Events</a:t>
            </a:r>
          </a:p>
        </p:txBody>
      </p:sp>
      <p:sp>
        <p:nvSpPr>
          <p:cNvPr id="4" name="Content Placeholder 3"/>
          <p:cNvSpPr>
            <a:spLocks noGrp="1"/>
          </p:cNvSpPr>
          <p:nvPr>
            <p:ph sz="half" idx="2"/>
          </p:nvPr>
        </p:nvSpPr>
        <p:spPr/>
        <p:txBody>
          <a:bodyPr/>
          <a:lstStyle/>
          <a:p>
            <a:endParaRPr lang="en-US" dirty="0"/>
          </a:p>
        </p:txBody>
      </p:sp>
      <p:sp>
        <p:nvSpPr>
          <p:cNvPr id="5" name="Slide Number Placeholder 4"/>
          <p:cNvSpPr>
            <a:spLocks noGrp="1"/>
          </p:cNvSpPr>
          <p:nvPr>
            <p:ph type="sldNum" sz="quarter" idx="10"/>
          </p:nvPr>
        </p:nvSpPr>
        <p:spPr/>
        <p:txBody>
          <a:bodyPr/>
          <a:lstStyle/>
          <a:p>
            <a:pPr>
              <a:defRPr/>
            </a:pPr>
            <a:fld id="{9D01BAF4-4B18-4512-9FF6-F9EDF46F82A3}" type="slidenum">
              <a:rPr lang="en-US" smtClean="0"/>
              <a:pPr>
                <a:defRPr/>
              </a:pPr>
              <a:t>25</a:t>
            </a:fld>
            <a:endParaRPr lang="en-US" dirty="0"/>
          </a:p>
        </p:txBody>
      </p:sp>
      <p:sp>
        <p:nvSpPr>
          <p:cNvPr id="3" name="Content Placeholder 2"/>
          <p:cNvSpPr>
            <a:spLocks noGrp="1"/>
          </p:cNvSpPr>
          <p:nvPr>
            <p:ph sz="half" idx="1"/>
          </p:nvPr>
        </p:nvSpPr>
        <p:spPr>
          <a:xfrm>
            <a:off x="342903" y="1622854"/>
            <a:ext cx="4229097" cy="4503309"/>
          </a:xfrm>
        </p:spPr>
        <p:txBody>
          <a:bodyPr/>
          <a:lstStyle/>
          <a:p>
            <a:r>
              <a:rPr lang="en-US" dirty="0"/>
              <a:t>Examples:</a:t>
            </a:r>
          </a:p>
          <a:p>
            <a:pPr lvl="1"/>
            <a:r>
              <a:rPr lang="en-US" sz="2200" dirty="0"/>
              <a:t>Intensive treatment in the emergency room (e.g., allergic bronchospasm)</a:t>
            </a:r>
          </a:p>
          <a:p>
            <a:pPr lvl="1"/>
            <a:r>
              <a:rPr lang="en-US" sz="2200" dirty="0"/>
              <a:t>Convulsions (no hospitalization)</a:t>
            </a:r>
          </a:p>
          <a:p>
            <a:pPr lvl="1"/>
            <a:r>
              <a:rPr lang="en-US" sz="2200" dirty="0"/>
              <a:t>Development of drug dependency or drug use</a:t>
            </a:r>
          </a:p>
          <a:p>
            <a:endParaRPr lang="en-US" dirty="0"/>
          </a:p>
        </p:txBody>
      </p:sp>
      <p:pic>
        <p:nvPicPr>
          <p:cNvPr id="7" name="Picture 7" descr="C:\Users\skuykendall\AppData\Local\Microsoft\Windows\Temporary Internet Files\Content.IE5\7Y20A2FJ\MP900430501[1].jpg"/>
          <p:cNvPicPr>
            <a:picLocks noChangeAspect="1" noChangeArrowheads="1"/>
          </p:cNvPicPr>
          <p:nvPr/>
        </p:nvPicPr>
        <p:blipFill rotWithShape="1">
          <a:blip r:embed="rId4" cstate="print"/>
          <a:srcRect l="1622" r="4920"/>
          <a:stretch/>
        </p:blipFill>
        <p:spPr bwMode="auto">
          <a:xfrm>
            <a:off x="4619624" y="1397793"/>
            <a:ext cx="4524375" cy="4841081"/>
          </a:xfrm>
          <a:prstGeom prst="rect">
            <a:avLst/>
          </a:prstGeom>
          <a:noFill/>
          <a:ln w="9525">
            <a:noFill/>
            <a:miter lim="800000"/>
            <a:headEnd/>
            <a:tailEnd/>
          </a:ln>
          <a:effectLst/>
        </p:spPr>
      </p:pic>
    </p:spTree>
    <p:custDataLst>
      <p:tags r:id="rId1"/>
    </p:custDataLst>
    <p:extLst>
      <p:ext uri="{BB962C8B-B14F-4D97-AF65-F5344CB8AC3E}">
        <p14:creationId xmlns:p14="http://schemas.microsoft.com/office/powerpoint/2010/main" val="1575082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SUSAR Reporting Category</a:t>
            </a:r>
          </a:p>
        </p:txBody>
      </p:sp>
      <p:sp>
        <p:nvSpPr>
          <p:cNvPr id="3" name="Content Placeholder 2"/>
          <p:cNvSpPr>
            <a:spLocks noGrp="1"/>
          </p:cNvSpPr>
          <p:nvPr>
            <p:ph idx="1"/>
          </p:nvPr>
        </p:nvSpPr>
        <p:spPr>
          <a:xfrm>
            <a:off x="457200" y="1618346"/>
            <a:ext cx="8229600" cy="4573134"/>
          </a:xfrm>
        </p:spPr>
        <p:txBody>
          <a:bodyPr/>
          <a:lstStyle/>
          <a:p>
            <a:pPr>
              <a:spcAft>
                <a:spcPts val="1200"/>
              </a:spcAft>
            </a:pPr>
            <a:r>
              <a:rPr lang="en-US" dirty="0"/>
              <a:t>Sites report to DAIDS only if the SAE is:</a:t>
            </a:r>
          </a:p>
          <a:p>
            <a:pPr lvl="1">
              <a:spcBef>
                <a:spcPts val="0"/>
              </a:spcBef>
              <a:spcAft>
                <a:spcPts val="1200"/>
              </a:spcAft>
            </a:pPr>
            <a:r>
              <a:rPr lang="en-US" sz="2000" b="1" dirty="0"/>
              <a:t>Related</a:t>
            </a:r>
            <a:r>
              <a:rPr lang="en-US" sz="2000" dirty="0"/>
              <a:t> </a:t>
            </a:r>
            <a:endParaRPr lang="en-US" sz="2000" i="1" dirty="0"/>
          </a:p>
          <a:p>
            <a:pPr lvl="1">
              <a:spcBef>
                <a:spcPts val="0"/>
              </a:spcBef>
              <a:spcAft>
                <a:spcPts val="1200"/>
              </a:spcAft>
              <a:buNone/>
            </a:pPr>
            <a:r>
              <a:rPr lang="en-US" sz="2000" i="1" dirty="0"/>
              <a:t>	and</a:t>
            </a:r>
          </a:p>
          <a:p>
            <a:pPr lvl="1">
              <a:spcBef>
                <a:spcPts val="0"/>
              </a:spcBef>
              <a:spcAft>
                <a:spcPts val="1200"/>
              </a:spcAft>
            </a:pPr>
            <a:r>
              <a:rPr lang="en-US" sz="2000" b="1" dirty="0"/>
              <a:t>Unexpected</a:t>
            </a:r>
            <a:br>
              <a:rPr lang="en-US" sz="2000" b="1" dirty="0"/>
            </a:br>
            <a:endParaRPr lang="en-US" sz="2000" b="1" dirty="0"/>
          </a:p>
          <a:p>
            <a:pPr>
              <a:spcAft>
                <a:spcPts val="1200"/>
              </a:spcAft>
            </a:pPr>
            <a:r>
              <a:rPr lang="en-US" dirty="0"/>
              <a:t>Used at discretion of DAIDS</a:t>
            </a:r>
          </a:p>
          <a:p>
            <a:pPr lvl="1">
              <a:spcAft>
                <a:spcPts val="1200"/>
              </a:spcAft>
            </a:pPr>
            <a:r>
              <a:rPr lang="en-US" sz="2000" dirty="0"/>
              <a:t>Non-IND studies/trials</a:t>
            </a:r>
          </a:p>
          <a:p>
            <a:pPr lvl="1">
              <a:spcAft>
                <a:spcPts val="1200"/>
              </a:spcAft>
            </a:pPr>
            <a:r>
              <a:rPr lang="en-US" sz="2000" dirty="0"/>
              <a:t>FDA-approved products</a:t>
            </a:r>
          </a:p>
          <a:p>
            <a:pPr lvl="1">
              <a:spcAft>
                <a:spcPts val="1200"/>
              </a:spcAft>
            </a:pPr>
            <a:r>
              <a:rPr lang="en-US" sz="2000" dirty="0"/>
              <a:t>Approved dosages for approved indications in typical populations</a:t>
            </a:r>
          </a:p>
          <a:p>
            <a:pPr lvl="1">
              <a:buNone/>
            </a:pPr>
            <a:endParaRPr lang="en-US" sz="2800" b="1" dirty="0"/>
          </a:p>
        </p:txBody>
      </p:sp>
      <p:sp>
        <p:nvSpPr>
          <p:cNvPr id="5" name="Slide Number Placeholder 4"/>
          <p:cNvSpPr>
            <a:spLocks noGrp="1"/>
          </p:cNvSpPr>
          <p:nvPr>
            <p:ph type="sldNum" sz="quarter" idx="10"/>
          </p:nvPr>
        </p:nvSpPr>
        <p:spPr/>
        <p:txBody>
          <a:bodyPr/>
          <a:lstStyle/>
          <a:p>
            <a:pPr>
              <a:defRPr/>
            </a:pPr>
            <a:fld id="{9D01BAF4-4B18-4512-9FF6-F9EDF46F82A3}" type="slidenum">
              <a:rPr lang="en-US" smtClean="0"/>
              <a:pPr>
                <a:defRPr/>
              </a:pPr>
              <a:t>26</a:t>
            </a:fld>
            <a:endParaRPr lang="en-US" dirty="0"/>
          </a:p>
        </p:txBody>
      </p:sp>
    </p:spTree>
    <p:custDataLst>
      <p:tags r:id="rId1"/>
    </p:custDataLst>
    <p:extLst>
      <p:ext uri="{BB962C8B-B14F-4D97-AF65-F5344CB8AC3E}">
        <p14:creationId xmlns:p14="http://schemas.microsoft.com/office/powerpoint/2010/main" val="727015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iterate type="lt">
                                    <p:tmPct val="0"/>
                                  </p:iterate>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4" presetClass="emph" presetSubtype="2" fill="hold" nodeType="withEffect">
                                  <p:stCondLst>
                                    <p:cond delay="0"/>
                                  </p:stCondLst>
                                  <p:iterate type="lt">
                                    <p:tmPct val="0"/>
                                  </p:iterate>
                                  <p:childTnLst>
                                    <p:anim to="2" calcmode="lin" valueType="num">
                                      <p:cBhvr override="childStyle">
                                        <p:cTn id="14" dur="500" fill="hold"/>
                                        <p:tgtEl>
                                          <p:spTgt spid="3">
                                            <p:txEl>
                                              <p:pRg st="1" end="1"/>
                                            </p:txEl>
                                          </p:spTgt>
                                        </p:tgtEl>
                                        <p:attrNameLst>
                                          <p:attrName>style.fontSize</p:attrName>
                                        </p:attrNameLst>
                                      </p:cBhvr>
                                    </p:anim>
                                  </p:childTnLst>
                                </p:cTn>
                              </p:par>
                            </p:childTnLst>
                          </p:cTn>
                        </p:par>
                        <p:par>
                          <p:cTn id="15" fill="hold">
                            <p:stCondLst>
                              <p:cond delay="500"/>
                            </p:stCondLst>
                            <p:childTnLst>
                              <p:par>
                                <p:cTn id="16" presetID="4" presetClass="emph" presetSubtype="2" fill="hold" nodeType="afterEffect">
                                  <p:stCondLst>
                                    <p:cond delay="0"/>
                                  </p:stCondLst>
                                  <p:iterate type="lt">
                                    <p:tmPct val="0"/>
                                  </p:iterate>
                                  <p:childTnLst>
                                    <p:anim to="1" calcmode="lin" valueType="num">
                                      <p:cBhvr override="childStyle">
                                        <p:cTn id="17" dur="500" fill="hold"/>
                                        <p:tgtEl>
                                          <p:spTgt spid="3">
                                            <p:txEl>
                                              <p:pRg st="1" end="1"/>
                                            </p:txEl>
                                          </p:spTgt>
                                        </p:tgtEl>
                                        <p:attrNameLst>
                                          <p:attrName>style.fontSize</p:attrName>
                                        </p:attrNameLst>
                                      </p:cBhvr>
                                    </p:anim>
                                  </p:childTnLst>
                                </p:cTn>
                              </p:par>
                            </p:childTnLst>
                          </p:cTn>
                        </p:par>
                        <p:par>
                          <p:cTn id="18" fill="hold">
                            <p:stCondLst>
                              <p:cond delay="1000"/>
                            </p:stCondLst>
                            <p:childTnLst>
                              <p:par>
                                <p:cTn id="19" presetID="10" presetClass="entr" presetSubtype="0" fill="hold" nodeType="afterEffect">
                                  <p:stCondLst>
                                    <p:cond delay="0"/>
                                  </p:stCondLst>
                                  <p:iterate type="lt">
                                    <p:tmPct val="0"/>
                                  </p:iterate>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500"/>
                                        <p:tgtEl>
                                          <p:spTgt spid="3">
                                            <p:txEl>
                                              <p:pRg st="2" end="2"/>
                                            </p:txEl>
                                          </p:spTgt>
                                        </p:tgtEl>
                                      </p:cBhvr>
                                    </p:animEffect>
                                  </p:childTnLst>
                                </p:cTn>
                              </p:par>
                            </p:childTnLst>
                          </p:cTn>
                        </p:par>
                        <p:par>
                          <p:cTn id="22" fill="hold">
                            <p:stCondLst>
                              <p:cond delay="1500"/>
                            </p:stCondLst>
                            <p:childTnLst>
                              <p:par>
                                <p:cTn id="23" presetID="10" presetClass="entr" presetSubtype="0" fill="hold" nodeType="afterEffect">
                                  <p:stCondLst>
                                    <p:cond delay="0"/>
                                  </p:stCondLst>
                                  <p:iterate type="lt">
                                    <p:tmPct val="0"/>
                                  </p:iterate>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500"/>
                                        <p:tgtEl>
                                          <p:spTgt spid="3">
                                            <p:txEl>
                                              <p:pRg st="3" end="3"/>
                                            </p:txEl>
                                          </p:spTgt>
                                        </p:tgtEl>
                                      </p:cBhvr>
                                    </p:animEffect>
                                  </p:childTnLst>
                                </p:cTn>
                              </p:par>
                              <p:par>
                                <p:cTn id="26" presetID="4" presetClass="emph" presetSubtype="2" fill="hold" nodeType="withEffect">
                                  <p:stCondLst>
                                    <p:cond delay="0"/>
                                  </p:stCondLst>
                                  <p:iterate type="lt">
                                    <p:tmPct val="0"/>
                                  </p:iterate>
                                  <p:childTnLst>
                                    <p:anim to="2" calcmode="lin" valueType="num">
                                      <p:cBhvr override="childStyle">
                                        <p:cTn id="27" dur="500" fill="hold"/>
                                        <p:tgtEl>
                                          <p:spTgt spid="3">
                                            <p:txEl>
                                              <p:pRg st="3" end="3"/>
                                            </p:txEl>
                                          </p:spTgt>
                                        </p:tgtEl>
                                        <p:attrNameLst>
                                          <p:attrName>style.fontSize</p:attrName>
                                        </p:attrNameLst>
                                      </p:cBhvr>
                                    </p:anim>
                                  </p:childTnLst>
                                </p:cTn>
                              </p:par>
                            </p:childTnLst>
                          </p:cTn>
                        </p:par>
                        <p:par>
                          <p:cTn id="28" fill="hold">
                            <p:stCondLst>
                              <p:cond delay="2000"/>
                            </p:stCondLst>
                            <p:childTnLst>
                              <p:par>
                                <p:cTn id="29" presetID="4" presetClass="emph" presetSubtype="2" fill="hold" nodeType="afterEffect">
                                  <p:stCondLst>
                                    <p:cond delay="0"/>
                                  </p:stCondLst>
                                  <p:iterate type="lt">
                                    <p:tmPct val="0"/>
                                  </p:iterate>
                                  <p:childTnLst>
                                    <p:anim to="1" calcmode="lin" valueType="num">
                                      <p:cBhvr override="childStyle">
                                        <p:cTn id="30" dur="500" fill="hold"/>
                                        <p:tgtEl>
                                          <p:spTgt spid="3">
                                            <p:txEl>
                                              <p:pRg st="3" end="3"/>
                                            </p:txEl>
                                          </p:spTgt>
                                        </p:tgtEl>
                                        <p:attrNameLst>
                                          <p:attrName>style.fontSize</p:attrName>
                                        </p:attrNameLst>
                                      </p:cBhvr>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500"/>
                                        <p:tgtEl>
                                          <p:spTgt spid="3">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500"/>
                                        <p:tgtEl>
                                          <p:spTgt spid="3">
                                            <p:txEl>
                                              <p:pRg st="5" end="5"/>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fade">
                                      <p:cBhvr>
                                        <p:cTn id="45" dur="500"/>
                                        <p:tgtEl>
                                          <p:spTgt spid="3">
                                            <p:txEl>
                                              <p:pRg st="6" end="6"/>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animEffect transition="in" filter="fade">
                                      <p:cBhvr>
                                        <p:cTn id="50"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Reporting Period</a:t>
            </a:r>
          </a:p>
        </p:txBody>
      </p:sp>
      <p:sp>
        <p:nvSpPr>
          <p:cNvPr id="3" name="Content Placeholder 2"/>
          <p:cNvSpPr>
            <a:spLocks noGrp="1"/>
          </p:cNvSpPr>
          <p:nvPr>
            <p:ph sz="half" idx="1"/>
          </p:nvPr>
        </p:nvSpPr>
        <p:spPr>
          <a:xfrm>
            <a:off x="457199" y="1622854"/>
            <a:ext cx="4630995" cy="4503309"/>
          </a:xfrm>
        </p:spPr>
        <p:txBody>
          <a:bodyPr/>
          <a:lstStyle/>
          <a:p>
            <a:r>
              <a:rPr lang="en-US" dirty="0"/>
              <a:t>Reporting Period</a:t>
            </a:r>
          </a:p>
          <a:p>
            <a:pPr lvl="1"/>
            <a:r>
              <a:rPr lang="en-US" sz="2200" dirty="0"/>
              <a:t>Protocol-defined</a:t>
            </a:r>
          </a:p>
          <a:p>
            <a:pPr lvl="1"/>
            <a:r>
              <a:rPr lang="en-US" sz="2200" dirty="0"/>
              <a:t>From enrollment to end of trial follow-up</a:t>
            </a:r>
          </a:p>
          <a:p>
            <a:pPr lvl="1"/>
            <a:r>
              <a:rPr lang="en-US" sz="2200" dirty="0"/>
              <a:t>Only SUSARs reported after reporting period</a:t>
            </a:r>
          </a:p>
          <a:p>
            <a:pPr lvl="1"/>
            <a:r>
              <a:rPr lang="en-US" sz="2200" dirty="0"/>
              <a:t>Period must be defined for additional requirements</a:t>
            </a:r>
          </a:p>
          <a:p>
            <a:pPr lvl="1"/>
            <a:endParaRPr lang="en-US" dirty="0"/>
          </a:p>
        </p:txBody>
      </p:sp>
      <p:pic>
        <p:nvPicPr>
          <p:cNvPr id="150543" name="Picture 15" descr="C:\Users\skuykendall\AppData\Local\Microsoft\Windows\Temporary Internet Files\Content.IE5\61OBCFXG\MP900438570[1].jpg"/>
          <p:cNvPicPr>
            <a:picLocks noGrp="1" noChangeAspect="1" noChangeArrowheads="1"/>
          </p:cNvPicPr>
          <p:nvPr>
            <p:ph sz="half" idx="2"/>
          </p:nvPr>
        </p:nvPicPr>
        <p:blipFill>
          <a:blip r:embed="rId4" cstate="print"/>
          <a:stretch>
            <a:fillRect/>
          </a:stretch>
        </p:blipFill>
        <p:spPr>
          <a:xfrm>
            <a:off x="5893309" y="1404257"/>
            <a:ext cx="3238500" cy="4836715"/>
          </a:xfrm>
        </p:spPr>
      </p:pic>
      <p:sp>
        <p:nvSpPr>
          <p:cNvPr id="4" name="Slide Number Placeholder 3"/>
          <p:cNvSpPr>
            <a:spLocks noGrp="1"/>
          </p:cNvSpPr>
          <p:nvPr>
            <p:ph type="sldNum" sz="quarter" idx="10"/>
          </p:nvPr>
        </p:nvSpPr>
        <p:spPr/>
        <p:txBody>
          <a:bodyPr/>
          <a:lstStyle/>
          <a:p>
            <a:fld id="{4941BBE7-869A-440E-A539-8D0B74F6612C}" type="slidenum">
              <a:rPr lang="en-US" smtClean="0"/>
              <a:pPr/>
              <a:t>27</a:t>
            </a:fld>
            <a:endParaRPr lang="en-US" dirty="0"/>
          </a:p>
        </p:txBody>
      </p:sp>
    </p:spTree>
    <p:custDataLst>
      <p:tags r:id="rId1"/>
    </p:custDataLst>
    <p:extLst>
      <p:ext uri="{BB962C8B-B14F-4D97-AF65-F5344CB8AC3E}">
        <p14:creationId xmlns:p14="http://schemas.microsoft.com/office/powerpoint/2010/main" val="3065330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Assessment of</a:t>
            </a:r>
            <a:br>
              <a:rPr lang="en-US" dirty="0"/>
            </a:br>
            <a:r>
              <a:rPr lang="en-US" dirty="0"/>
              <a:t>Adverse Events</a:t>
            </a:r>
          </a:p>
        </p:txBody>
      </p:sp>
    </p:spTree>
    <p:custDataLst>
      <p:tags r:id="rId1"/>
    </p:custDataLst>
    <p:extLst>
      <p:ext uri="{BB962C8B-B14F-4D97-AF65-F5344CB8AC3E}">
        <p14:creationId xmlns:p14="http://schemas.microsoft.com/office/powerpoint/2010/main" val="29826972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rotWithShape="1">
          <a:blip r:embed="rId4" cstate="print"/>
          <a:srcRect l="12971" t="22406" r="10312" b="23687"/>
          <a:stretch/>
        </p:blipFill>
        <p:spPr bwMode="auto">
          <a:xfrm>
            <a:off x="5606473" y="2189018"/>
            <a:ext cx="3232728" cy="3408218"/>
          </a:xfrm>
          <a:prstGeom prst="rect">
            <a:avLst/>
          </a:prstGeom>
          <a:noFill/>
          <a:ln w="9525">
            <a:noFill/>
            <a:miter lim="800000"/>
            <a:headEnd/>
            <a:tailEnd/>
          </a:ln>
        </p:spPr>
      </p:pic>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EAE Reporting Resources</a:t>
            </a:r>
          </a:p>
        </p:txBody>
      </p:sp>
      <p:sp>
        <p:nvSpPr>
          <p:cNvPr id="3" name="Content Placeholder 2"/>
          <p:cNvSpPr>
            <a:spLocks noGrp="1"/>
          </p:cNvSpPr>
          <p:nvPr>
            <p:ph idx="1"/>
          </p:nvPr>
        </p:nvSpPr>
        <p:spPr>
          <a:xfrm>
            <a:off x="457199" y="1618346"/>
            <a:ext cx="6477001" cy="4573134"/>
          </a:xfrm>
        </p:spPr>
        <p:txBody>
          <a:bodyPr/>
          <a:lstStyle/>
          <a:p>
            <a:r>
              <a:rPr lang="en-US" dirty="0"/>
              <a:t>Protocol </a:t>
            </a:r>
          </a:p>
          <a:p>
            <a:r>
              <a:rPr lang="en-US" dirty="0"/>
              <a:t>Manual for Expedited Reporting of Adverse Events to DAIDS, v2.0</a:t>
            </a:r>
          </a:p>
          <a:p>
            <a:r>
              <a:rPr lang="en-US" dirty="0"/>
              <a:t>DAIDS Table for Grading the        Severity of Adult and Pediatric    Adverse Events, (DAIDS AE GT)</a:t>
            </a:r>
          </a:p>
          <a:p>
            <a:r>
              <a:rPr lang="en-US" dirty="0"/>
              <a:t>DAERS</a:t>
            </a:r>
          </a:p>
        </p:txBody>
      </p:sp>
      <p:sp>
        <p:nvSpPr>
          <p:cNvPr id="4" name="Slide Number Placeholder 3"/>
          <p:cNvSpPr>
            <a:spLocks noGrp="1"/>
          </p:cNvSpPr>
          <p:nvPr>
            <p:ph type="sldNum" sz="quarter" idx="10"/>
          </p:nvPr>
        </p:nvSpPr>
        <p:spPr/>
        <p:txBody>
          <a:bodyPr/>
          <a:lstStyle/>
          <a:p>
            <a:pPr>
              <a:defRPr/>
            </a:pPr>
            <a:fld id="{4941BBE7-869A-440E-A539-8D0B74F6612C}" type="slidenum">
              <a:rPr lang="en-US" smtClean="0"/>
              <a:pPr>
                <a:defRPr/>
              </a:pPr>
              <a:t>29</a:t>
            </a:fld>
            <a:endParaRPr lang="en-US" dirty="0"/>
          </a:p>
        </p:txBody>
      </p:sp>
    </p:spTree>
    <p:custDataLst>
      <p:tags r:id="rId1"/>
    </p:custDataLst>
    <p:extLst>
      <p:ext uri="{BB962C8B-B14F-4D97-AF65-F5344CB8AC3E}">
        <p14:creationId xmlns:p14="http://schemas.microsoft.com/office/powerpoint/2010/main" val="4198439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159"/>
            <a:ext cx="8229600" cy="1364343"/>
          </a:xfrm>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Office for Policy in Clinical Research Operations (OPCRO)</a:t>
            </a:r>
          </a:p>
        </p:txBody>
      </p:sp>
      <p:sp>
        <p:nvSpPr>
          <p:cNvPr id="3" name="Slide Number Placeholder 2"/>
          <p:cNvSpPr>
            <a:spLocks noGrp="1"/>
          </p:cNvSpPr>
          <p:nvPr>
            <p:ph type="sldNum" sz="quarter" idx="10"/>
          </p:nvPr>
        </p:nvSpPr>
        <p:spPr/>
        <p:txBody>
          <a:bodyPr/>
          <a:lstStyle/>
          <a:p>
            <a:fld id="{126DC62D-1EE0-4E6A-BBBD-F9DA6F25A86B}" type="slidenum">
              <a:rPr lang="en-US" smtClean="0"/>
              <a:pPr/>
              <a:t>3</a:t>
            </a:fld>
            <a:endParaRPr lang="en-US" dirty="0"/>
          </a:p>
        </p:txBody>
      </p:sp>
      <p:grpSp>
        <p:nvGrpSpPr>
          <p:cNvPr id="43" name="Group 42" descr="DAIDS Branch" title="DAIDS Branch"/>
          <p:cNvGrpSpPr/>
          <p:nvPr/>
        </p:nvGrpSpPr>
        <p:grpSpPr>
          <a:xfrm>
            <a:off x="1110868" y="1455810"/>
            <a:ext cx="6891505" cy="4985804"/>
            <a:chOff x="842009" y="535094"/>
            <a:chExt cx="7445585" cy="5509965"/>
          </a:xfrm>
        </p:grpSpPr>
        <p:sp>
          <p:nvSpPr>
            <p:cNvPr id="4" name="Line 24"/>
            <p:cNvSpPr>
              <a:spLocks noChangeShapeType="1"/>
            </p:cNvSpPr>
            <p:nvPr/>
          </p:nvSpPr>
          <p:spPr bwMode="auto">
            <a:xfrm>
              <a:off x="2019366" y="1619402"/>
              <a:ext cx="638109" cy="3250"/>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endParaRPr>
            </a:p>
          </p:txBody>
        </p:sp>
        <p:sp>
          <p:nvSpPr>
            <p:cNvPr id="5" name="Line 24"/>
            <p:cNvSpPr>
              <a:spLocks noChangeShapeType="1"/>
            </p:cNvSpPr>
            <p:nvPr/>
          </p:nvSpPr>
          <p:spPr bwMode="auto">
            <a:xfrm>
              <a:off x="2005079" y="2105865"/>
              <a:ext cx="622797" cy="8199"/>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endParaRPr>
            </a:p>
          </p:txBody>
        </p:sp>
        <p:sp>
          <p:nvSpPr>
            <p:cNvPr id="6" name="Line 24"/>
            <p:cNvSpPr>
              <a:spLocks noChangeShapeType="1"/>
            </p:cNvSpPr>
            <p:nvPr/>
          </p:nvSpPr>
          <p:spPr bwMode="auto">
            <a:xfrm>
              <a:off x="6460698" y="2349811"/>
              <a:ext cx="558041" cy="7654"/>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endParaRPr>
            </a:p>
          </p:txBody>
        </p:sp>
        <p:sp>
          <p:nvSpPr>
            <p:cNvPr id="7" name="Line 24"/>
            <p:cNvSpPr>
              <a:spLocks noChangeShapeType="1"/>
            </p:cNvSpPr>
            <p:nvPr/>
          </p:nvSpPr>
          <p:spPr bwMode="auto">
            <a:xfrm>
              <a:off x="6463244" y="1342544"/>
              <a:ext cx="558041" cy="7654"/>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endParaRPr>
            </a:p>
          </p:txBody>
        </p:sp>
        <p:sp>
          <p:nvSpPr>
            <p:cNvPr id="8" name="Line 24"/>
            <p:cNvSpPr>
              <a:spLocks noChangeShapeType="1"/>
            </p:cNvSpPr>
            <p:nvPr/>
          </p:nvSpPr>
          <p:spPr bwMode="auto">
            <a:xfrm>
              <a:off x="2643188" y="1854869"/>
              <a:ext cx="4156131" cy="28158"/>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endParaRPr>
            </a:p>
          </p:txBody>
        </p:sp>
        <p:sp>
          <p:nvSpPr>
            <p:cNvPr id="9" name="Line 72"/>
            <p:cNvSpPr>
              <a:spLocks noChangeShapeType="1"/>
            </p:cNvSpPr>
            <p:nvPr/>
          </p:nvSpPr>
          <p:spPr bwMode="auto">
            <a:xfrm>
              <a:off x="4541560" y="796003"/>
              <a:ext cx="9083" cy="4950361"/>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endParaRPr>
            </a:p>
          </p:txBody>
        </p:sp>
        <p:sp>
          <p:nvSpPr>
            <p:cNvPr id="10" name="Rectangle 7" descr="DAIDS Branch" title="DAIDS Branch"/>
            <p:cNvSpPr>
              <a:spLocks noChangeArrowheads="1"/>
            </p:cNvSpPr>
            <p:nvPr/>
          </p:nvSpPr>
          <p:spPr bwMode="auto">
            <a:xfrm>
              <a:off x="3259446" y="535094"/>
              <a:ext cx="2573312" cy="476831"/>
            </a:xfrm>
            <a:prstGeom prst="rect">
              <a:avLst/>
            </a:prstGeom>
            <a:solidFill>
              <a:schemeClr val="accent2">
                <a:lumMod val="60000"/>
                <a:lumOff val="40000"/>
              </a:schemeClr>
            </a:solidFill>
            <a:ln w="28575">
              <a:solidFill>
                <a:schemeClr val="tx1"/>
              </a:solidFill>
              <a:miter lim="800000"/>
              <a:headEnd/>
              <a:tailEnd/>
            </a:ln>
            <a:effectLst/>
          </p:spPr>
          <p:txBody>
            <a:bodyPr wrap="none" anchor="ctr"/>
            <a:lstStyle/>
            <a:p>
              <a:pPr algn="ctr" eaLnBrk="0" hangingPunct="0"/>
              <a:r>
                <a:rPr lang="en-US" sz="1500" dirty="0">
                  <a:solidFill>
                    <a:prstClr val="black"/>
                  </a:solidFill>
                  <a:latin typeface="Arial"/>
                </a:rPr>
                <a:t>Carol Worrell</a:t>
              </a:r>
            </a:p>
            <a:p>
              <a:pPr algn="ctr" eaLnBrk="0" hangingPunct="0"/>
              <a:r>
                <a:rPr lang="en-US" sz="1500" b="0" dirty="0">
                  <a:solidFill>
                    <a:prstClr val="black"/>
                  </a:solidFill>
                  <a:latin typeface="Arial"/>
                </a:rPr>
                <a:t>Director</a:t>
              </a:r>
            </a:p>
          </p:txBody>
        </p:sp>
        <p:sp>
          <p:nvSpPr>
            <p:cNvPr id="11" name="Line 24"/>
            <p:cNvSpPr>
              <a:spLocks noChangeShapeType="1"/>
            </p:cNvSpPr>
            <p:nvPr/>
          </p:nvSpPr>
          <p:spPr bwMode="auto">
            <a:xfrm>
              <a:off x="1999305" y="2652345"/>
              <a:ext cx="5121082" cy="16364"/>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endParaRPr>
            </a:p>
          </p:txBody>
        </p:sp>
        <p:sp>
          <p:nvSpPr>
            <p:cNvPr id="12" name="Line 70"/>
            <p:cNvSpPr>
              <a:spLocks noChangeShapeType="1"/>
            </p:cNvSpPr>
            <p:nvPr/>
          </p:nvSpPr>
          <p:spPr bwMode="auto">
            <a:xfrm>
              <a:off x="7110723" y="2659997"/>
              <a:ext cx="3120" cy="2974981"/>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endParaRPr>
            </a:p>
          </p:txBody>
        </p:sp>
        <p:sp>
          <p:nvSpPr>
            <p:cNvPr id="13" name="Rectangle 10">
              <a:hlinkClick r:id="rId3"/>
            </p:cNvPr>
            <p:cNvSpPr>
              <a:spLocks noChangeArrowheads="1"/>
            </p:cNvSpPr>
            <p:nvPr/>
          </p:nvSpPr>
          <p:spPr bwMode="auto">
            <a:xfrm>
              <a:off x="5945405" y="2852926"/>
              <a:ext cx="2317551" cy="595101"/>
            </a:xfrm>
            <a:prstGeom prst="rect">
              <a:avLst/>
            </a:prstGeom>
            <a:solidFill>
              <a:schemeClr val="accent2">
                <a:lumMod val="40000"/>
                <a:lumOff val="60000"/>
              </a:schemeClr>
            </a:solidFill>
            <a:ln w="28575">
              <a:solidFill>
                <a:schemeClr val="tx1"/>
              </a:solidFill>
              <a:miter lim="800000"/>
              <a:headEnd/>
              <a:tailEnd/>
            </a:ln>
            <a:effectLst/>
          </p:spPr>
          <p:txBody>
            <a:bodyPr wrap="none" anchor="t"/>
            <a:lstStyle/>
            <a:p>
              <a:pPr algn="ctr" eaLnBrk="0" hangingPunct="0"/>
              <a:r>
                <a:rPr lang="en-US" sz="1125" dirty="0">
                  <a:latin typeface="Arial"/>
                </a:rPr>
                <a:t>Regulatory Affairs</a:t>
              </a:r>
            </a:p>
            <a:p>
              <a:pPr algn="ctr" eaLnBrk="0" hangingPunct="0"/>
              <a:r>
                <a:rPr lang="en-US" sz="1125" dirty="0">
                  <a:latin typeface="Arial"/>
                </a:rPr>
                <a:t>Branch</a:t>
              </a:r>
            </a:p>
            <a:p>
              <a:pPr algn="ctr" eaLnBrk="0" hangingPunct="0"/>
              <a:r>
                <a:rPr lang="en-US" sz="1125" dirty="0">
                  <a:latin typeface="Arial"/>
                </a:rPr>
                <a:t>Mary Anne Luzar, Chief</a:t>
              </a:r>
            </a:p>
            <a:p>
              <a:pPr algn="ctr" eaLnBrk="0" hangingPunct="0"/>
              <a:endParaRPr lang="en-US" sz="1125" dirty="0">
                <a:latin typeface="Arial Black" pitchFamily="34" charset="0"/>
              </a:endParaRPr>
            </a:p>
          </p:txBody>
        </p:sp>
        <p:sp>
          <p:nvSpPr>
            <p:cNvPr id="14" name="Line 6"/>
            <p:cNvSpPr>
              <a:spLocks noChangeShapeType="1"/>
            </p:cNvSpPr>
            <p:nvPr/>
          </p:nvSpPr>
          <p:spPr bwMode="auto">
            <a:xfrm flipH="1" flipV="1">
              <a:off x="1999305" y="2637446"/>
              <a:ext cx="5773" cy="3314413"/>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endParaRPr>
            </a:p>
          </p:txBody>
        </p:sp>
        <p:sp>
          <p:nvSpPr>
            <p:cNvPr id="15" name="Rectangle 9">
              <a:hlinkClick r:id="rId4"/>
            </p:cNvPr>
            <p:cNvSpPr>
              <a:spLocks noChangeArrowheads="1"/>
            </p:cNvSpPr>
            <p:nvPr/>
          </p:nvSpPr>
          <p:spPr bwMode="auto">
            <a:xfrm>
              <a:off x="842009" y="2852926"/>
              <a:ext cx="2320368" cy="595101"/>
            </a:xfrm>
            <a:prstGeom prst="rect">
              <a:avLst/>
            </a:prstGeom>
            <a:solidFill>
              <a:schemeClr val="accent2">
                <a:lumMod val="40000"/>
                <a:lumOff val="60000"/>
              </a:schemeClr>
            </a:solidFill>
            <a:ln w="28575">
              <a:solidFill>
                <a:schemeClr val="tx1"/>
              </a:solidFill>
              <a:miter lim="800000"/>
              <a:headEnd/>
              <a:tailEnd/>
            </a:ln>
            <a:effectLst/>
          </p:spPr>
          <p:txBody>
            <a:bodyPr wrap="none" anchor="t"/>
            <a:lstStyle/>
            <a:p>
              <a:pPr algn="ctr" eaLnBrk="0" hangingPunct="0"/>
              <a:r>
                <a:rPr lang="en-US" sz="1125" dirty="0">
                  <a:latin typeface="Arial"/>
                </a:rPr>
                <a:t>Clinical Research</a:t>
              </a:r>
            </a:p>
            <a:p>
              <a:pPr algn="ctr" eaLnBrk="0" hangingPunct="0"/>
              <a:r>
                <a:rPr lang="en-US" sz="1125" dirty="0">
                  <a:latin typeface="Arial"/>
                </a:rPr>
                <a:t>Resources Branch</a:t>
              </a:r>
            </a:p>
            <a:p>
              <a:pPr algn="ctr" eaLnBrk="0" hangingPunct="0"/>
              <a:r>
                <a:rPr lang="en-US" sz="1125" dirty="0">
                  <a:latin typeface="Arial"/>
                </a:rPr>
                <a:t>Carole Andres, Chief</a:t>
              </a:r>
            </a:p>
          </p:txBody>
        </p:sp>
        <p:sp>
          <p:nvSpPr>
            <p:cNvPr id="16" name="Rectangle 12">
              <a:hlinkClick r:id="rId5"/>
            </p:cNvPr>
            <p:cNvSpPr>
              <a:spLocks noChangeArrowheads="1"/>
            </p:cNvSpPr>
            <p:nvPr/>
          </p:nvSpPr>
          <p:spPr bwMode="auto">
            <a:xfrm>
              <a:off x="844493" y="1417765"/>
              <a:ext cx="1590862"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Aishu Ramaswamy*</a:t>
              </a:r>
            </a:p>
            <a:p>
              <a:pPr algn="ctr" eaLnBrk="0" hangingPunct="0"/>
              <a:r>
                <a:rPr lang="en-US" sz="1031" b="0" dirty="0">
                  <a:solidFill>
                    <a:prstClr val="black"/>
                  </a:solidFill>
                </a:rPr>
                <a:t>CTA Specialist</a:t>
              </a:r>
            </a:p>
          </p:txBody>
        </p:sp>
        <p:sp>
          <p:nvSpPr>
            <p:cNvPr id="17" name="Rectangle 13">
              <a:hlinkClick r:id="rId6"/>
            </p:cNvPr>
            <p:cNvSpPr>
              <a:spLocks noChangeArrowheads="1"/>
            </p:cNvSpPr>
            <p:nvPr/>
          </p:nvSpPr>
          <p:spPr bwMode="auto">
            <a:xfrm>
              <a:off x="844493" y="1911546"/>
              <a:ext cx="1590862"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Michael Brown*</a:t>
              </a:r>
            </a:p>
            <a:p>
              <a:pPr algn="ctr" eaLnBrk="0" hangingPunct="0"/>
              <a:r>
                <a:rPr lang="en-US" sz="1031" b="0" dirty="0">
                  <a:solidFill>
                    <a:prstClr val="black"/>
                  </a:solidFill>
                </a:rPr>
                <a:t>CTA Specialist</a:t>
              </a:r>
            </a:p>
          </p:txBody>
        </p:sp>
        <p:sp>
          <p:nvSpPr>
            <p:cNvPr id="18" name="Rectangle 12">
              <a:hlinkClick r:id="rId5"/>
            </p:cNvPr>
            <p:cNvSpPr>
              <a:spLocks noChangeArrowheads="1"/>
            </p:cNvSpPr>
            <p:nvPr/>
          </p:nvSpPr>
          <p:spPr bwMode="auto">
            <a:xfrm>
              <a:off x="856211" y="3607600"/>
              <a:ext cx="2291963"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Jacquelyn Burns</a:t>
              </a:r>
            </a:p>
            <a:p>
              <a:pPr algn="ctr" eaLnBrk="0" hangingPunct="0"/>
              <a:r>
                <a:rPr lang="en-US" sz="1031" b="0" dirty="0">
                  <a:solidFill>
                    <a:prstClr val="black"/>
                  </a:solidFill>
                </a:rPr>
                <a:t>CRSS COR</a:t>
              </a:r>
            </a:p>
          </p:txBody>
        </p:sp>
        <p:sp>
          <p:nvSpPr>
            <p:cNvPr id="19" name="Rectangle 13">
              <a:hlinkClick r:id="rId6"/>
            </p:cNvPr>
            <p:cNvSpPr>
              <a:spLocks noChangeArrowheads="1"/>
            </p:cNvSpPr>
            <p:nvPr/>
          </p:nvSpPr>
          <p:spPr bwMode="auto">
            <a:xfrm>
              <a:off x="856211" y="4101381"/>
              <a:ext cx="2291963"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Jui Shah</a:t>
              </a:r>
            </a:p>
            <a:p>
              <a:pPr algn="ctr" eaLnBrk="0" hangingPunct="0"/>
              <a:r>
                <a:rPr lang="en-US" sz="1031" b="0" dirty="0">
                  <a:solidFill>
                    <a:prstClr val="black"/>
                  </a:solidFill>
                </a:rPr>
                <a:t>RSC COR</a:t>
              </a:r>
            </a:p>
          </p:txBody>
        </p:sp>
        <p:sp>
          <p:nvSpPr>
            <p:cNvPr id="20" name="Rectangle 12">
              <a:hlinkClick r:id="rId5"/>
            </p:cNvPr>
            <p:cNvSpPr>
              <a:spLocks noChangeArrowheads="1"/>
            </p:cNvSpPr>
            <p:nvPr/>
          </p:nvSpPr>
          <p:spPr bwMode="auto">
            <a:xfrm>
              <a:off x="856211" y="4595162"/>
              <a:ext cx="2291963"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MJ Humphries*</a:t>
              </a:r>
            </a:p>
            <a:p>
              <a:pPr algn="ctr" eaLnBrk="0" hangingPunct="0"/>
              <a:r>
                <a:rPr lang="en-US" sz="1031" b="0" dirty="0">
                  <a:solidFill>
                    <a:prstClr val="black"/>
                  </a:solidFill>
                </a:rPr>
                <a:t>CRSS Technical Advisor </a:t>
              </a:r>
            </a:p>
          </p:txBody>
        </p:sp>
        <p:sp>
          <p:nvSpPr>
            <p:cNvPr id="21" name="Rectangle 13">
              <a:hlinkClick r:id="rId6"/>
            </p:cNvPr>
            <p:cNvSpPr>
              <a:spLocks noChangeArrowheads="1"/>
            </p:cNvSpPr>
            <p:nvPr/>
          </p:nvSpPr>
          <p:spPr bwMode="auto">
            <a:xfrm>
              <a:off x="856211" y="5088944"/>
              <a:ext cx="2291963"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Jennifer Plummer*</a:t>
              </a:r>
            </a:p>
            <a:p>
              <a:pPr algn="ctr" eaLnBrk="0" hangingPunct="0"/>
              <a:r>
                <a:rPr lang="en-US" sz="1031" b="0" dirty="0">
                  <a:solidFill>
                    <a:prstClr val="black"/>
                  </a:solidFill>
                </a:rPr>
                <a:t>Health Specialist</a:t>
              </a:r>
            </a:p>
          </p:txBody>
        </p:sp>
        <p:sp>
          <p:nvSpPr>
            <p:cNvPr id="22" name="Rectangle 14">
              <a:hlinkClick r:id="rId7"/>
            </p:cNvPr>
            <p:cNvSpPr>
              <a:spLocks noChangeArrowheads="1"/>
            </p:cNvSpPr>
            <p:nvPr/>
          </p:nvSpPr>
          <p:spPr bwMode="auto">
            <a:xfrm>
              <a:off x="856211" y="5580536"/>
              <a:ext cx="2291963"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Vacant</a:t>
              </a:r>
            </a:p>
            <a:p>
              <a:pPr algn="ctr" eaLnBrk="0" hangingPunct="0"/>
              <a:r>
                <a:rPr lang="en-US" sz="1031" b="0" dirty="0">
                  <a:solidFill>
                    <a:prstClr val="black"/>
                  </a:solidFill>
                </a:rPr>
                <a:t>Health Specialist</a:t>
              </a:r>
            </a:p>
          </p:txBody>
        </p:sp>
        <p:sp>
          <p:nvSpPr>
            <p:cNvPr id="23" name="Rectangle 13">
              <a:hlinkClick r:id="rId6"/>
            </p:cNvPr>
            <p:cNvSpPr>
              <a:spLocks noChangeArrowheads="1"/>
            </p:cNvSpPr>
            <p:nvPr/>
          </p:nvSpPr>
          <p:spPr bwMode="auto">
            <a:xfrm>
              <a:off x="5958200" y="3606789"/>
              <a:ext cx="2291963"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Amy Lynch Gross </a:t>
              </a:r>
            </a:p>
            <a:p>
              <a:pPr algn="ctr" eaLnBrk="0" hangingPunct="0"/>
              <a:r>
                <a:rPr lang="en-US" sz="1031" b="0" dirty="0">
                  <a:solidFill>
                    <a:prstClr val="black"/>
                  </a:solidFill>
                </a:rPr>
                <a:t>IND Manager</a:t>
              </a:r>
            </a:p>
          </p:txBody>
        </p:sp>
        <p:sp>
          <p:nvSpPr>
            <p:cNvPr id="24" name="Rectangle 12">
              <a:hlinkClick r:id="rId5"/>
            </p:cNvPr>
            <p:cNvSpPr>
              <a:spLocks noChangeArrowheads="1"/>
            </p:cNvSpPr>
            <p:nvPr/>
          </p:nvSpPr>
          <p:spPr bwMode="auto">
            <a:xfrm>
              <a:off x="5958200" y="4100570"/>
              <a:ext cx="2291963"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Michelle Conan-Cibotti</a:t>
              </a:r>
            </a:p>
            <a:p>
              <a:pPr algn="ctr" eaLnBrk="0" hangingPunct="0"/>
              <a:r>
                <a:rPr lang="en-US" sz="1031" b="0" dirty="0">
                  <a:solidFill>
                    <a:prstClr val="black"/>
                  </a:solidFill>
                </a:rPr>
                <a:t>IND Manager</a:t>
              </a:r>
            </a:p>
          </p:txBody>
        </p:sp>
        <p:sp>
          <p:nvSpPr>
            <p:cNvPr id="25" name="Rectangle 13">
              <a:hlinkClick r:id="rId6"/>
            </p:cNvPr>
            <p:cNvSpPr>
              <a:spLocks noChangeArrowheads="1"/>
            </p:cNvSpPr>
            <p:nvPr/>
          </p:nvSpPr>
          <p:spPr bwMode="auto">
            <a:xfrm>
              <a:off x="5958200" y="4594351"/>
              <a:ext cx="2291963"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Mark Mishkin</a:t>
              </a:r>
            </a:p>
            <a:p>
              <a:pPr algn="ctr" eaLnBrk="0" hangingPunct="0"/>
              <a:r>
                <a:rPr lang="en-US" sz="1031" b="0" dirty="0">
                  <a:solidFill>
                    <a:prstClr val="black"/>
                  </a:solidFill>
                </a:rPr>
                <a:t>IND Manager</a:t>
              </a:r>
            </a:p>
          </p:txBody>
        </p:sp>
        <p:sp>
          <p:nvSpPr>
            <p:cNvPr id="26" name="Rectangle 12">
              <a:hlinkClick r:id="rId5"/>
            </p:cNvPr>
            <p:cNvSpPr>
              <a:spLocks noChangeArrowheads="1"/>
            </p:cNvSpPr>
            <p:nvPr/>
          </p:nvSpPr>
          <p:spPr bwMode="auto">
            <a:xfrm>
              <a:off x="6696732" y="1051422"/>
              <a:ext cx="1590862" cy="509176"/>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Shyam Misra</a:t>
              </a:r>
            </a:p>
            <a:p>
              <a:pPr algn="ctr" eaLnBrk="0" hangingPunct="0"/>
              <a:r>
                <a:rPr lang="en-US" sz="1030" b="0" dirty="0">
                  <a:solidFill>
                    <a:prstClr val="black"/>
                  </a:solidFill>
                </a:rPr>
                <a:t>Health Scientist </a:t>
              </a:r>
            </a:p>
            <a:p>
              <a:pPr algn="ctr" eaLnBrk="0" hangingPunct="0"/>
              <a:r>
                <a:rPr lang="en-US" sz="1030" b="0" dirty="0">
                  <a:solidFill>
                    <a:prstClr val="black"/>
                  </a:solidFill>
                </a:rPr>
                <a:t>Administrator</a:t>
              </a:r>
            </a:p>
          </p:txBody>
        </p:sp>
        <p:sp>
          <p:nvSpPr>
            <p:cNvPr id="27" name="Rectangle 13">
              <a:hlinkClick r:id="rId6"/>
            </p:cNvPr>
            <p:cNvSpPr>
              <a:spLocks noChangeArrowheads="1"/>
            </p:cNvSpPr>
            <p:nvPr/>
          </p:nvSpPr>
          <p:spPr bwMode="auto">
            <a:xfrm>
              <a:off x="6696732" y="1657540"/>
              <a:ext cx="1590862"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Victoria Wulah*</a:t>
              </a:r>
            </a:p>
            <a:p>
              <a:pPr algn="ctr" eaLnBrk="0" hangingPunct="0"/>
              <a:r>
                <a:rPr lang="en-US" sz="1031" b="0" dirty="0">
                  <a:solidFill>
                    <a:prstClr val="black"/>
                  </a:solidFill>
                </a:rPr>
                <a:t>Safety Specialist</a:t>
              </a:r>
            </a:p>
          </p:txBody>
        </p:sp>
        <p:sp>
          <p:nvSpPr>
            <p:cNvPr id="28" name="Rectangle 9">
              <a:hlinkClick r:id="rId4"/>
            </p:cNvPr>
            <p:cNvSpPr>
              <a:spLocks noChangeArrowheads="1"/>
            </p:cNvSpPr>
            <p:nvPr/>
          </p:nvSpPr>
          <p:spPr bwMode="auto">
            <a:xfrm>
              <a:off x="3385919" y="2850372"/>
              <a:ext cx="2320368" cy="595101"/>
            </a:xfrm>
            <a:prstGeom prst="rect">
              <a:avLst/>
            </a:prstGeom>
            <a:solidFill>
              <a:schemeClr val="accent2">
                <a:lumMod val="40000"/>
                <a:lumOff val="60000"/>
              </a:schemeClr>
            </a:solidFill>
            <a:ln w="28575">
              <a:solidFill>
                <a:schemeClr val="tx1"/>
              </a:solidFill>
              <a:miter lim="800000"/>
              <a:headEnd/>
              <a:tailEnd/>
            </a:ln>
            <a:effectLst/>
          </p:spPr>
          <p:txBody>
            <a:bodyPr wrap="none" anchor="t"/>
            <a:lstStyle/>
            <a:p>
              <a:pPr algn="ctr" eaLnBrk="0" hangingPunct="0"/>
              <a:r>
                <a:rPr lang="en-US" sz="1125" dirty="0">
                  <a:latin typeface="Arial"/>
                </a:rPr>
                <a:t>Protection of Participants,</a:t>
              </a:r>
            </a:p>
            <a:p>
              <a:pPr algn="ctr" eaLnBrk="0" hangingPunct="0"/>
              <a:r>
                <a:rPr lang="en-US" sz="1125" dirty="0">
                  <a:latin typeface="Arial"/>
                </a:rPr>
                <a:t>Evaluation, and Policy Branch</a:t>
              </a:r>
            </a:p>
            <a:p>
              <a:pPr algn="ctr" eaLnBrk="0" hangingPunct="0"/>
              <a:r>
                <a:rPr lang="en-US" sz="1125" dirty="0">
                  <a:latin typeface="Arial"/>
                </a:rPr>
                <a:t>Judith Brooks, Chief</a:t>
              </a:r>
            </a:p>
          </p:txBody>
        </p:sp>
        <p:sp>
          <p:nvSpPr>
            <p:cNvPr id="29" name="Rectangle 12">
              <a:hlinkClick r:id="rId5"/>
            </p:cNvPr>
            <p:cNvSpPr>
              <a:spLocks noChangeArrowheads="1"/>
            </p:cNvSpPr>
            <p:nvPr/>
          </p:nvSpPr>
          <p:spPr bwMode="auto">
            <a:xfrm>
              <a:off x="3400121" y="3605046"/>
              <a:ext cx="2291963"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Linda Ehler</a:t>
              </a:r>
            </a:p>
            <a:p>
              <a:pPr algn="ctr" eaLnBrk="0" hangingPunct="0"/>
              <a:r>
                <a:rPr lang="en-US" sz="1031" b="0" dirty="0">
                  <a:solidFill>
                    <a:prstClr val="black"/>
                  </a:solidFill>
                </a:rPr>
                <a:t>Sr. Nurse Consultant</a:t>
              </a:r>
            </a:p>
          </p:txBody>
        </p:sp>
        <p:sp>
          <p:nvSpPr>
            <p:cNvPr id="30" name="Rectangle 13">
              <a:hlinkClick r:id="rId6"/>
            </p:cNvPr>
            <p:cNvSpPr>
              <a:spLocks noChangeArrowheads="1"/>
            </p:cNvSpPr>
            <p:nvPr/>
          </p:nvSpPr>
          <p:spPr bwMode="auto">
            <a:xfrm>
              <a:off x="3400121" y="4098827"/>
              <a:ext cx="2291963"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Lynda Lahl</a:t>
              </a:r>
            </a:p>
            <a:p>
              <a:pPr algn="ctr" eaLnBrk="0" hangingPunct="0"/>
              <a:r>
                <a:rPr lang="en-US" sz="1031" b="0" dirty="0">
                  <a:solidFill>
                    <a:prstClr val="black"/>
                  </a:solidFill>
                </a:rPr>
                <a:t>Nurse Consultant</a:t>
              </a:r>
            </a:p>
          </p:txBody>
        </p:sp>
        <p:sp>
          <p:nvSpPr>
            <p:cNvPr id="31" name="Rectangle 12">
              <a:hlinkClick r:id="rId5"/>
            </p:cNvPr>
            <p:cNvSpPr>
              <a:spLocks noChangeArrowheads="1"/>
            </p:cNvSpPr>
            <p:nvPr/>
          </p:nvSpPr>
          <p:spPr bwMode="auto">
            <a:xfrm>
              <a:off x="3400121" y="4592609"/>
              <a:ext cx="2291963"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Janet O’Brien</a:t>
              </a:r>
            </a:p>
            <a:p>
              <a:pPr algn="ctr" eaLnBrk="0" hangingPunct="0"/>
              <a:r>
                <a:rPr lang="en-US" sz="1031" b="0" dirty="0">
                  <a:solidFill>
                    <a:prstClr val="black"/>
                  </a:solidFill>
                </a:rPr>
                <a:t>Health Specialist</a:t>
              </a:r>
            </a:p>
          </p:txBody>
        </p:sp>
        <p:sp>
          <p:nvSpPr>
            <p:cNvPr id="32" name="Rectangle 13">
              <a:hlinkClick r:id="rId6"/>
            </p:cNvPr>
            <p:cNvSpPr>
              <a:spLocks noChangeArrowheads="1"/>
            </p:cNvSpPr>
            <p:nvPr/>
          </p:nvSpPr>
          <p:spPr bwMode="auto">
            <a:xfrm>
              <a:off x="3400121" y="5086390"/>
              <a:ext cx="2291963"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Betto Ortiz*</a:t>
              </a:r>
            </a:p>
            <a:p>
              <a:pPr algn="ctr" eaLnBrk="0" hangingPunct="0"/>
              <a:r>
                <a:rPr lang="en-US" sz="1031" b="0" dirty="0">
                  <a:solidFill>
                    <a:prstClr val="black"/>
                  </a:solidFill>
                </a:rPr>
                <a:t>Health Specialist</a:t>
              </a:r>
            </a:p>
          </p:txBody>
        </p:sp>
        <p:sp>
          <p:nvSpPr>
            <p:cNvPr id="33" name="Rectangle 14">
              <a:hlinkClick r:id="rId7"/>
            </p:cNvPr>
            <p:cNvSpPr>
              <a:spLocks noChangeArrowheads="1"/>
            </p:cNvSpPr>
            <p:nvPr/>
          </p:nvSpPr>
          <p:spPr bwMode="auto">
            <a:xfrm>
              <a:off x="3400121" y="5577982"/>
              <a:ext cx="2291963"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Tanisha Savage*</a:t>
              </a:r>
            </a:p>
            <a:p>
              <a:pPr algn="ctr" eaLnBrk="0" hangingPunct="0"/>
              <a:r>
                <a:rPr lang="en-US" sz="1031" b="0" dirty="0">
                  <a:solidFill>
                    <a:prstClr val="black"/>
                  </a:solidFill>
                </a:rPr>
                <a:t>Health Specialist</a:t>
              </a:r>
            </a:p>
          </p:txBody>
        </p:sp>
        <p:sp>
          <p:nvSpPr>
            <p:cNvPr id="34" name="Rectangle 14">
              <a:hlinkClick r:id="rId7"/>
            </p:cNvPr>
            <p:cNvSpPr>
              <a:spLocks noChangeArrowheads="1"/>
            </p:cNvSpPr>
            <p:nvPr/>
          </p:nvSpPr>
          <p:spPr bwMode="auto">
            <a:xfrm>
              <a:off x="5958200" y="5065166"/>
              <a:ext cx="2291963" cy="483578"/>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Melissa Kin</a:t>
              </a:r>
            </a:p>
            <a:p>
              <a:pPr algn="ctr" eaLnBrk="0" hangingPunct="0"/>
              <a:r>
                <a:rPr lang="en-US" sz="1031" b="0" dirty="0">
                  <a:solidFill>
                    <a:prstClr val="black"/>
                  </a:solidFill>
                </a:rPr>
                <a:t>IND Manager/Protocol</a:t>
              </a:r>
            </a:p>
            <a:p>
              <a:pPr algn="ctr" eaLnBrk="0" hangingPunct="0"/>
              <a:r>
                <a:rPr lang="en-US" sz="1031" b="0" dirty="0">
                  <a:solidFill>
                    <a:prstClr val="black"/>
                  </a:solidFill>
                </a:rPr>
                <a:t>Registration Team Leader</a:t>
              </a:r>
            </a:p>
          </p:txBody>
        </p:sp>
        <p:sp>
          <p:nvSpPr>
            <p:cNvPr id="35" name="Rectangle 12">
              <a:hlinkClick r:id="rId5"/>
            </p:cNvPr>
            <p:cNvSpPr>
              <a:spLocks noChangeArrowheads="1"/>
            </p:cNvSpPr>
            <p:nvPr/>
          </p:nvSpPr>
          <p:spPr bwMode="auto">
            <a:xfrm>
              <a:off x="5958200" y="5634979"/>
              <a:ext cx="2291963" cy="410080"/>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Yete Asfaw*</a:t>
              </a:r>
            </a:p>
            <a:p>
              <a:pPr algn="ctr" eaLnBrk="0" hangingPunct="0"/>
              <a:r>
                <a:rPr lang="en-US" sz="1031" b="0" dirty="0">
                  <a:solidFill>
                    <a:prstClr val="black"/>
                  </a:solidFill>
                </a:rPr>
                <a:t>Protocol Registration Specialist</a:t>
              </a:r>
            </a:p>
          </p:txBody>
        </p:sp>
        <p:sp>
          <p:nvSpPr>
            <p:cNvPr id="36" name="Rectangle 13">
              <a:hlinkClick r:id="rId6"/>
            </p:cNvPr>
            <p:cNvSpPr>
              <a:spLocks noChangeArrowheads="1"/>
            </p:cNvSpPr>
            <p:nvPr/>
          </p:nvSpPr>
          <p:spPr bwMode="auto">
            <a:xfrm>
              <a:off x="6694186" y="2144845"/>
              <a:ext cx="1590862"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Sindhu Gopalan*</a:t>
              </a:r>
            </a:p>
            <a:p>
              <a:pPr algn="ctr" eaLnBrk="0" hangingPunct="0"/>
              <a:r>
                <a:rPr lang="en-US" sz="1031" b="0" dirty="0">
                  <a:solidFill>
                    <a:prstClr val="black"/>
                  </a:solidFill>
                </a:rPr>
                <a:t>Clinical Advisor</a:t>
              </a:r>
            </a:p>
          </p:txBody>
        </p:sp>
        <p:sp>
          <p:nvSpPr>
            <p:cNvPr id="37" name="Rectangle 12">
              <a:hlinkClick r:id="rId5"/>
            </p:cNvPr>
            <p:cNvSpPr>
              <a:spLocks noChangeArrowheads="1"/>
            </p:cNvSpPr>
            <p:nvPr/>
          </p:nvSpPr>
          <p:spPr bwMode="auto">
            <a:xfrm>
              <a:off x="4594886" y="1657540"/>
              <a:ext cx="1811553" cy="404447"/>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Carol Worrell</a:t>
              </a:r>
            </a:p>
            <a:p>
              <a:pPr algn="ctr" eaLnBrk="0" hangingPunct="0"/>
              <a:r>
                <a:rPr lang="en-US" sz="1031" b="0" dirty="0">
                  <a:solidFill>
                    <a:prstClr val="black"/>
                  </a:solidFill>
                </a:rPr>
                <a:t>Safety Team Leader (Acting)</a:t>
              </a:r>
            </a:p>
          </p:txBody>
        </p:sp>
        <p:sp>
          <p:nvSpPr>
            <p:cNvPr id="38" name="Rectangle 12">
              <a:hlinkClick r:id="rId5"/>
            </p:cNvPr>
            <p:cNvSpPr>
              <a:spLocks noChangeArrowheads="1"/>
            </p:cNvSpPr>
            <p:nvPr/>
          </p:nvSpPr>
          <p:spPr bwMode="auto">
            <a:xfrm>
              <a:off x="2796255" y="1657540"/>
              <a:ext cx="1590862"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a:solidFill>
                    <a:prstClr val="black"/>
                  </a:solidFill>
                </a:rPr>
                <a:t>Jonathan Green</a:t>
              </a:r>
            </a:p>
            <a:p>
              <a:pPr algn="ctr" eaLnBrk="0" hangingPunct="0"/>
              <a:r>
                <a:rPr lang="en-US" sz="1031" b="0" dirty="0">
                  <a:solidFill>
                    <a:prstClr val="black"/>
                  </a:solidFill>
                </a:rPr>
                <a:t>CTA Team Leader</a:t>
              </a:r>
            </a:p>
          </p:txBody>
        </p:sp>
        <p:sp>
          <p:nvSpPr>
            <p:cNvPr id="39" name="Line 72"/>
            <p:cNvSpPr>
              <a:spLocks noChangeShapeType="1"/>
            </p:cNvSpPr>
            <p:nvPr/>
          </p:nvSpPr>
          <p:spPr bwMode="auto">
            <a:xfrm>
              <a:off x="2641812" y="1629155"/>
              <a:ext cx="1378" cy="500376"/>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endParaRPr>
            </a:p>
          </p:txBody>
        </p:sp>
        <p:sp>
          <p:nvSpPr>
            <p:cNvPr id="40" name="Line 72"/>
            <p:cNvSpPr>
              <a:spLocks noChangeShapeType="1"/>
            </p:cNvSpPr>
            <p:nvPr/>
          </p:nvSpPr>
          <p:spPr bwMode="auto">
            <a:xfrm>
              <a:off x="6516498" y="1365098"/>
              <a:ext cx="1" cy="974456"/>
            </a:xfrm>
            <a:prstGeom prst="line">
              <a:avLst/>
            </a:prstGeom>
            <a:noFill/>
            <a:ln w="28575">
              <a:solidFill>
                <a:schemeClr val="tx1"/>
              </a:solidFill>
              <a:round/>
              <a:headEnd/>
              <a:tailEnd/>
            </a:ln>
            <a:effectLst/>
          </p:spPr>
          <p:txBody>
            <a:bodyPr/>
            <a:lstStyle/>
            <a:p>
              <a:pPr eaLnBrk="0" hangingPunct="0"/>
              <a:endParaRPr lang="en-US" sz="2250" b="0" dirty="0">
                <a:solidFill>
                  <a:prstClr val="black"/>
                </a:solidFill>
              </a:endParaRPr>
            </a:p>
          </p:txBody>
        </p:sp>
        <p:sp>
          <p:nvSpPr>
            <p:cNvPr id="41" name="Rectangle 12">
              <a:hlinkClick r:id="rId5"/>
            </p:cNvPr>
            <p:cNvSpPr>
              <a:spLocks noChangeArrowheads="1"/>
            </p:cNvSpPr>
            <p:nvPr/>
          </p:nvSpPr>
          <p:spPr bwMode="auto">
            <a:xfrm>
              <a:off x="3742800" y="1126866"/>
              <a:ext cx="1590862" cy="396839"/>
            </a:xfrm>
            <a:prstGeom prst="rect">
              <a:avLst/>
            </a:prstGeom>
            <a:solidFill>
              <a:schemeClr val="accent2">
                <a:lumMod val="20000"/>
                <a:lumOff val="80000"/>
              </a:schemeClr>
            </a:solidFill>
            <a:ln w="28575">
              <a:solidFill>
                <a:schemeClr val="tx1"/>
              </a:solidFill>
              <a:miter lim="800000"/>
              <a:headEnd/>
              <a:tailEnd/>
            </a:ln>
            <a:effectLst/>
          </p:spPr>
          <p:txBody>
            <a:bodyPr wrap="none" anchor="ctr"/>
            <a:lstStyle/>
            <a:p>
              <a:pPr algn="ctr" eaLnBrk="0" hangingPunct="0"/>
              <a:r>
                <a:rPr lang="en-US" sz="1125" dirty="0" err="1">
                  <a:solidFill>
                    <a:prstClr val="black"/>
                  </a:solidFill>
                </a:rPr>
                <a:t>Elverine</a:t>
              </a:r>
              <a:r>
                <a:rPr lang="en-US" sz="1125" dirty="0">
                  <a:solidFill>
                    <a:prstClr val="black"/>
                  </a:solidFill>
                </a:rPr>
                <a:t> Dryden*</a:t>
              </a:r>
            </a:p>
            <a:p>
              <a:pPr algn="ctr" eaLnBrk="0" hangingPunct="0"/>
              <a:r>
                <a:rPr lang="en-US" sz="1031" b="0" dirty="0">
                  <a:solidFill>
                    <a:prstClr val="black"/>
                  </a:solidFill>
                </a:rPr>
                <a:t>Health Specialist</a:t>
              </a:r>
            </a:p>
          </p:txBody>
        </p:sp>
      </p:grpSp>
      <p:sp>
        <p:nvSpPr>
          <p:cNvPr id="42" name="Footer Placeholder 3"/>
          <p:cNvSpPr txBox="1">
            <a:spLocks/>
          </p:cNvSpPr>
          <p:nvPr/>
        </p:nvSpPr>
        <p:spPr>
          <a:xfrm>
            <a:off x="857412" y="6453637"/>
            <a:ext cx="1162621" cy="458391"/>
          </a:xfrm>
          <a:prstGeom prst="rect">
            <a:avLst/>
          </a:prstGeom>
        </p:spPr>
        <p:txBody>
          <a:bodyPr anchor="ctr"/>
          <a:ls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a:lstStyle>
          <a:p>
            <a:pPr algn="r"/>
            <a:r>
              <a:rPr lang="en-US" sz="1125" dirty="0">
                <a:solidFill>
                  <a:prstClr val="black"/>
                </a:solidFill>
              </a:rPr>
              <a:t>*Contractor</a:t>
            </a:r>
          </a:p>
        </p:txBody>
      </p:sp>
      <p:sp>
        <p:nvSpPr>
          <p:cNvPr id="44" name="Oval 43" title="circle over report due date"/>
          <p:cNvSpPr>
            <a:spLocks noChangeArrowheads="1"/>
          </p:cNvSpPr>
          <p:nvPr/>
        </p:nvSpPr>
        <p:spPr bwMode="auto">
          <a:xfrm>
            <a:off x="4533833" y="1723589"/>
            <a:ext cx="4152967" cy="1682853"/>
          </a:xfrm>
          <a:prstGeom prst="ellipse">
            <a:avLst/>
          </a:prstGeom>
          <a:noFill/>
          <a:ln w="47625" algn="ctr">
            <a:solidFill>
              <a:srgbClr val="FF0000"/>
            </a:solidFill>
            <a:round/>
            <a:headEnd/>
            <a:tailEnd/>
          </a:ln>
          <a:extLst/>
        </p:spPr>
        <p:txBody>
          <a:bodyPr wrap="none" anchor="ctr"/>
          <a:lstStyle/>
          <a:p>
            <a:endParaRPr lang="en-US" dirty="0">
              <a:solidFill>
                <a:schemeClr val="accent6">
                  <a:lumMod val="50000"/>
                </a:schemeClr>
              </a:solidFill>
            </a:endParaRPr>
          </a:p>
        </p:txBody>
      </p:sp>
    </p:spTree>
    <p:extLst>
      <p:ext uri="{BB962C8B-B14F-4D97-AF65-F5344CB8AC3E}">
        <p14:creationId xmlns:p14="http://schemas.microsoft.com/office/powerpoint/2010/main" val="2261569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ppt_x"/>
                                          </p:val>
                                        </p:tav>
                                        <p:tav tm="100000">
                                          <p:val>
                                            <p:strVal val="#ppt_x"/>
                                          </p:val>
                                        </p:tav>
                                      </p:tavLst>
                                    </p:anim>
                                    <p:anim calcmode="lin" valueType="num">
                                      <p:cBhvr additive="base">
                                        <p:cTn id="8"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Assessment</a:t>
            </a:r>
          </a:p>
        </p:txBody>
      </p:sp>
      <p:sp>
        <p:nvSpPr>
          <p:cNvPr id="9" name="Content Placeholder 2"/>
          <p:cNvSpPr>
            <a:spLocks noGrp="1"/>
          </p:cNvSpPr>
          <p:nvPr>
            <p:ph sz="half" idx="1"/>
          </p:nvPr>
        </p:nvSpPr>
        <p:spPr>
          <a:xfrm>
            <a:off x="457200" y="1622854"/>
            <a:ext cx="4038600" cy="4503309"/>
          </a:xfrm>
        </p:spPr>
        <p:txBody>
          <a:bodyPr/>
          <a:lstStyle/>
          <a:p>
            <a:pPr>
              <a:spcAft>
                <a:spcPts val="1200"/>
              </a:spcAft>
            </a:pPr>
            <a:r>
              <a:rPr lang="en-US" dirty="0"/>
              <a:t>Study Product(s)</a:t>
            </a:r>
          </a:p>
          <a:p>
            <a:pPr lvl="1">
              <a:spcAft>
                <a:spcPts val="1200"/>
              </a:spcAft>
            </a:pPr>
            <a:r>
              <a:rPr lang="en-US" sz="2200" dirty="0"/>
              <a:t>Drugs, biological products, devices, or combination</a:t>
            </a:r>
          </a:p>
          <a:p>
            <a:pPr lvl="1">
              <a:spcAft>
                <a:spcPts val="1200"/>
              </a:spcAft>
            </a:pPr>
            <a:r>
              <a:rPr lang="en-US" sz="2200" dirty="0"/>
              <a:t>Approved or investigational</a:t>
            </a:r>
          </a:p>
          <a:p>
            <a:pPr lvl="1">
              <a:spcAft>
                <a:spcPts val="1200"/>
              </a:spcAft>
            </a:pPr>
            <a:r>
              <a:rPr lang="en-US" sz="2200" dirty="0"/>
              <a:t>Specifically defined in protocol</a:t>
            </a:r>
          </a:p>
          <a:p>
            <a:pPr lvl="1">
              <a:spcAft>
                <a:spcPts val="1200"/>
              </a:spcAft>
            </a:pPr>
            <a:r>
              <a:rPr lang="en-US" sz="2200" dirty="0"/>
              <a:t>Require assessment</a:t>
            </a:r>
          </a:p>
          <a:p>
            <a:pPr>
              <a:spcAft>
                <a:spcPts val="1200"/>
              </a:spcAft>
            </a:pPr>
            <a:endParaRPr lang="en-US" sz="2200" dirty="0"/>
          </a:p>
        </p:txBody>
      </p:sp>
      <p:pic>
        <p:nvPicPr>
          <p:cNvPr id="11" name="Picture 3" descr="Decorative Image"/>
          <p:cNvPicPr>
            <a:picLocks noChangeAspect="1" noChangeArrowheads="1"/>
          </p:cNvPicPr>
          <p:nvPr/>
        </p:nvPicPr>
        <p:blipFill rotWithShape="1">
          <a:blip r:embed="rId4" cstate="print"/>
          <a:srcRect l="23998" r="10857"/>
          <a:stretch/>
        </p:blipFill>
        <p:spPr bwMode="auto">
          <a:xfrm>
            <a:off x="5189203" y="1390035"/>
            <a:ext cx="3954797" cy="4855317"/>
          </a:xfrm>
          <a:prstGeom prst="rect">
            <a:avLst/>
          </a:prstGeom>
          <a:noFill/>
          <a:ln w="9525">
            <a:noFill/>
            <a:miter lim="800000"/>
            <a:headEnd/>
            <a:tailEnd/>
          </a:ln>
          <a:effectLst/>
        </p:spPr>
      </p:pic>
      <p:sp>
        <p:nvSpPr>
          <p:cNvPr id="4" name="Slide Number Placeholder 3"/>
          <p:cNvSpPr>
            <a:spLocks noGrp="1"/>
          </p:cNvSpPr>
          <p:nvPr>
            <p:ph type="sldNum" sz="quarter" idx="10"/>
          </p:nvPr>
        </p:nvSpPr>
        <p:spPr/>
        <p:txBody>
          <a:bodyPr/>
          <a:lstStyle/>
          <a:p>
            <a:fld id="{4941BBE7-869A-440E-A539-8D0B74F6612C}" type="slidenum">
              <a:rPr lang="en-US" smtClean="0"/>
              <a:pPr/>
              <a:t>30</a:t>
            </a:fld>
            <a:endParaRPr lang="en-US" dirty="0"/>
          </a:p>
        </p:txBody>
      </p:sp>
    </p:spTree>
    <p:custDataLst>
      <p:tags r:id="rId1"/>
    </p:custDataLst>
    <p:extLst>
      <p:ext uri="{BB962C8B-B14F-4D97-AF65-F5344CB8AC3E}">
        <p14:creationId xmlns:p14="http://schemas.microsoft.com/office/powerpoint/2010/main" val="1593189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5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fade">
                                      <p:cBhvr>
                                        <p:cTn id="17" dur="500"/>
                                        <p:tgtEl>
                                          <p:spTgt spid="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animEffect transition="in" filter="fade">
                                      <p:cBhvr>
                                        <p:cTn id="22" dur="500"/>
                                        <p:tgtEl>
                                          <p:spTgt spid="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xEl>
                                              <p:pRg st="4" end="4"/>
                                            </p:txEl>
                                          </p:spTgt>
                                        </p:tgtEl>
                                        <p:attrNameLst>
                                          <p:attrName>style.visibility</p:attrName>
                                        </p:attrNameLst>
                                      </p:cBhvr>
                                      <p:to>
                                        <p:strVal val="visible"/>
                                      </p:to>
                                    </p:set>
                                    <p:animEffect transition="in" filter="fade">
                                      <p:cBhvr>
                                        <p:cTn id="27"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Assessment</a:t>
            </a:r>
          </a:p>
        </p:txBody>
      </p:sp>
      <p:sp>
        <p:nvSpPr>
          <p:cNvPr id="3" name="Content Placeholder 2"/>
          <p:cNvSpPr>
            <a:spLocks noGrp="1"/>
          </p:cNvSpPr>
          <p:nvPr>
            <p:ph idx="1"/>
          </p:nvPr>
        </p:nvSpPr>
        <p:spPr>
          <a:xfrm>
            <a:off x="335280" y="1530790"/>
            <a:ext cx="5813108" cy="4573134"/>
          </a:xfrm>
        </p:spPr>
        <p:txBody>
          <a:bodyPr/>
          <a:lstStyle/>
          <a:p>
            <a:pPr>
              <a:spcAft>
                <a:spcPts val="600"/>
              </a:spcAft>
            </a:pPr>
            <a:r>
              <a:rPr lang="en-US" dirty="0"/>
              <a:t>AEs are assessed for:</a:t>
            </a:r>
          </a:p>
          <a:p>
            <a:pPr lvl="1">
              <a:spcAft>
                <a:spcPts val="600"/>
              </a:spcAft>
            </a:pPr>
            <a:r>
              <a:rPr lang="en-US" sz="2200" dirty="0"/>
              <a:t>Seriousness</a:t>
            </a:r>
          </a:p>
          <a:p>
            <a:pPr lvl="1">
              <a:spcAft>
                <a:spcPts val="600"/>
              </a:spcAft>
            </a:pPr>
            <a:r>
              <a:rPr lang="en-US" sz="2200" dirty="0"/>
              <a:t>Severity</a:t>
            </a:r>
          </a:p>
          <a:p>
            <a:pPr lvl="1">
              <a:spcAft>
                <a:spcPts val="600"/>
              </a:spcAft>
            </a:pPr>
            <a:r>
              <a:rPr lang="en-US" sz="2200" dirty="0"/>
              <a:t>Relationship</a:t>
            </a:r>
          </a:p>
          <a:p>
            <a:pPr lvl="1">
              <a:spcAft>
                <a:spcPts val="600"/>
              </a:spcAft>
            </a:pPr>
            <a:r>
              <a:rPr lang="en-US" sz="2200" dirty="0"/>
              <a:t>Expectedness</a:t>
            </a:r>
          </a:p>
          <a:p>
            <a:pPr>
              <a:spcAft>
                <a:spcPts val="600"/>
              </a:spcAft>
            </a:pPr>
            <a:r>
              <a:rPr lang="en-US" dirty="0"/>
              <a:t>Study physician listed on the</a:t>
            </a:r>
            <a:br>
              <a:rPr lang="en-US" dirty="0"/>
            </a:br>
            <a:r>
              <a:rPr lang="en-US" dirty="0"/>
              <a:t>1572 or Investigator of Record (IoR) Agreement is responsible for the site assessment of AEs</a:t>
            </a:r>
          </a:p>
          <a:p>
            <a:pPr>
              <a:spcAft>
                <a:spcPts val="600"/>
              </a:spcAft>
            </a:pPr>
            <a:r>
              <a:rPr lang="en-US" spc="-30" dirty="0"/>
              <a:t>DAIDS Medical Officer (MO) provides sponsor assessment of AEs</a:t>
            </a:r>
          </a:p>
        </p:txBody>
      </p:sp>
      <p:sp>
        <p:nvSpPr>
          <p:cNvPr id="4" name="Slide Number Placeholder 3"/>
          <p:cNvSpPr>
            <a:spLocks noGrp="1"/>
          </p:cNvSpPr>
          <p:nvPr>
            <p:ph type="sldNum" sz="quarter" idx="10"/>
          </p:nvPr>
        </p:nvSpPr>
        <p:spPr/>
        <p:txBody>
          <a:bodyPr/>
          <a:lstStyle/>
          <a:p>
            <a:fld id="{4941BBE7-869A-440E-A539-8D0B74F6612C}" type="slidenum">
              <a:rPr lang="en-US" smtClean="0"/>
              <a:pPr/>
              <a:t>31</a:t>
            </a:fld>
            <a:endParaRPr lang="en-US" dirty="0"/>
          </a:p>
        </p:txBody>
      </p:sp>
      <p:pic>
        <p:nvPicPr>
          <p:cNvPr id="6" name="Picture 4"/>
          <p:cNvPicPr>
            <a:picLocks noChangeAspect="1" noChangeArrowheads="1"/>
          </p:cNvPicPr>
          <p:nvPr/>
        </p:nvPicPr>
        <p:blipFill>
          <a:blip r:embed="rId4" cstate="print"/>
          <a:srcRect/>
          <a:stretch>
            <a:fillRect/>
          </a:stretch>
        </p:blipFill>
        <p:spPr bwMode="auto">
          <a:xfrm>
            <a:off x="6148388" y="1393825"/>
            <a:ext cx="2995612" cy="44958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4106980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Seriousness</a:t>
            </a:r>
          </a:p>
        </p:txBody>
      </p:sp>
      <p:sp>
        <p:nvSpPr>
          <p:cNvPr id="3" name="Content Placeholder 2"/>
          <p:cNvSpPr>
            <a:spLocks noGrp="1"/>
          </p:cNvSpPr>
          <p:nvPr>
            <p:ph sz="half" idx="1"/>
          </p:nvPr>
        </p:nvSpPr>
        <p:spPr>
          <a:xfrm>
            <a:off x="457200" y="1622854"/>
            <a:ext cx="4324350" cy="4503309"/>
          </a:xfrm>
        </p:spPr>
        <p:txBody>
          <a:bodyPr/>
          <a:lstStyle/>
          <a:p>
            <a:r>
              <a:rPr lang="en-US" dirty="0"/>
              <a:t>Does primary AE meet criteria for an SAE?</a:t>
            </a:r>
          </a:p>
          <a:p>
            <a:pPr lvl="1"/>
            <a:r>
              <a:rPr lang="en-US" dirty="0"/>
              <a:t>Use SAE definition provided in the Manual for Expedited Reporting of Adverse Events to DAIDS, v2.0</a:t>
            </a:r>
          </a:p>
          <a:p>
            <a:pPr lvl="1"/>
            <a:r>
              <a:rPr lang="en-US" dirty="0"/>
              <a:t>Select appropriate</a:t>
            </a:r>
            <a:br>
              <a:rPr lang="en-US" dirty="0"/>
            </a:br>
            <a:r>
              <a:rPr lang="en-US" dirty="0"/>
              <a:t>SAE criteria</a:t>
            </a:r>
          </a:p>
        </p:txBody>
      </p:sp>
      <p:pic>
        <p:nvPicPr>
          <p:cNvPr id="10" name="Picture 9" descr="Image of DAIDS EAE Manual Section 2 Key Elements to Characterize Adverse Events and Section 2.1 Seriousness" title="EAE Manual Seriousness"/>
          <p:cNvPicPr>
            <a:picLocks noChangeAspect="1"/>
          </p:cNvPicPr>
          <p:nvPr/>
        </p:nvPicPr>
        <p:blipFill rotWithShape="1">
          <a:blip r:embed="rId4" cstate="print">
            <a:extLst>
              <a:ext uri="{28A0092B-C50C-407E-A947-70E740481C1C}">
                <a14:useLocalDpi xmlns:a14="http://schemas.microsoft.com/office/drawing/2010/main" val="0"/>
              </a:ext>
            </a:extLst>
          </a:blip>
          <a:srcRect l="20894" t="14128" r="20357" b="22221"/>
          <a:stretch/>
        </p:blipFill>
        <p:spPr>
          <a:xfrm>
            <a:off x="4699606" y="2228850"/>
            <a:ext cx="4313753" cy="2628899"/>
          </a:xfrm>
          <a:prstGeom prst="rect">
            <a:avLst/>
          </a:prstGeom>
          <a:ln w="19050">
            <a:solidFill>
              <a:schemeClr val="accent6">
                <a:lumMod val="60000"/>
                <a:lumOff val="40000"/>
              </a:schemeClr>
            </a:solidFill>
          </a:ln>
        </p:spPr>
      </p:pic>
      <p:sp>
        <p:nvSpPr>
          <p:cNvPr id="4" name="Slide Number Placeholder 3"/>
          <p:cNvSpPr>
            <a:spLocks noGrp="1"/>
          </p:cNvSpPr>
          <p:nvPr>
            <p:ph type="sldNum" sz="quarter" idx="10"/>
          </p:nvPr>
        </p:nvSpPr>
        <p:spPr/>
        <p:txBody>
          <a:bodyPr/>
          <a:lstStyle/>
          <a:p>
            <a:fld id="{4941BBE7-869A-440E-A539-8D0B74F6612C}" type="slidenum">
              <a:rPr lang="en-US" smtClean="0"/>
              <a:pPr/>
              <a:t>32</a:t>
            </a:fld>
            <a:endParaRPr lang="en-US" dirty="0"/>
          </a:p>
        </p:txBody>
      </p:sp>
    </p:spTree>
    <p:custDataLst>
      <p:tags r:id="rId1"/>
    </p:custDataLst>
    <p:extLst>
      <p:ext uri="{BB962C8B-B14F-4D97-AF65-F5344CB8AC3E}">
        <p14:creationId xmlns:p14="http://schemas.microsoft.com/office/powerpoint/2010/main" val="193226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Severity</a:t>
            </a:r>
          </a:p>
        </p:txBody>
      </p:sp>
      <p:sp>
        <p:nvSpPr>
          <p:cNvPr id="3" name="Content Placeholder 2"/>
          <p:cNvSpPr>
            <a:spLocks noGrp="1"/>
          </p:cNvSpPr>
          <p:nvPr>
            <p:ph idx="1"/>
          </p:nvPr>
        </p:nvSpPr>
        <p:spPr>
          <a:xfrm>
            <a:off x="457200" y="1618346"/>
            <a:ext cx="8229600" cy="4573134"/>
          </a:xfrm>
        </p:spPr>
        <p:txBody>
          <a:bodyPr/>
          <a:lstStyle/>
          <a:p>
            <a:r>
              <a:rPr lang="en-US" dirty="0"/>
              <a:t>Severity refers to the intensity of a specific event</a:t>
            </a:r>
          </a:p>
          <a:p>
            <a:r>
              <a:rPr lang="en-US" dirty="0"/>
              <a:t>Events are graded on a severity scale of 1-5:</a:t>
            </a:r>
          </a:p>
          <a:p>
            <a:pPr lvl="1"/>
            <a:r>
              <a:rPr lang="en-US" sz="2200" b="1" dirty="0"/>
              <a:t>1</a:t>
            </a:r>
            <a:r>
              <a:rPr lang="en-US" sz="2200" dirty="0"/>
              <a:t> – Mild</a:t>
            </a:r>
          </a:p>
          <a:p>
            <a:pPr lvl="1"/>
            <a:r>
              <a:rPr lang="en-US" sz="2200" b="1" dirty="0"/>
              <a:t>2</a:t>
            </a:r>
            <a:r>
              <a:rPr lang="en-US" sz="2200" dirty="0"/>
              <a:t> – Moderate</a:t>
            </a:r>
          </a:p>
          <a:p>
            <a:pPr lvl="1"/>
            <a:r>
              <a:rPr lang="en-US" sz="2200" b="1" dirty="0"/>
              <a:t>3</a:t>
            </a:r>
            <a:r>
              <a:rPr lang="en-US" sz="2200" dirty="0"/>
              <a:t> – Severe</a:t>
            </a:r>
          </a:p>
          <a:p>
            <a:pPr lvl="1"/>
            <a:r>
              <a:rPr lang="en-US" sz="2200" b="1" dirty="0"/>
              <a:t>4</a:t>
            </a:r>
            <a:r>
              <a:rPr lang="en-US" sz="2200" dirty="0"/>
              <a:t> – Potentially Life-threatening</a:t>
            </a:r>
          </a:p>
          <a:p>
            <a:pPr lvl="1"/>
            <a:r>
              <a:rPr lang="en-US" sz="2200" b="1" dirty="0"/>
              <a:t>5</a:t>
            </a:r>
            <a:r>
              <a:rPr lang="en-US" sz="2200" dirty="0"/>
              <a:t> – Death </a:t>
            </a:r>
            <a:r>
              <a:rPr lang="en-US" sz="2000" dirty="0"/>
              <a:t>(</a:t>
            </a:r>
            <a:r>
              <a:rPr lang="en-US" sz="2000" i="1" dirty="0"/>
              <a:t>Note: This grade is not specifically listed on each page of the DAIDS AE GT)</a:t>
            </a:r>
            <a:endParaRPr lang="en-US" sz="2000" dirty="0"/>
          </a:p>
          <a:p>
            <a:pPr lvl="1"/>
            <a:endParaRPr lang="en-US" sz="2200" dirty="0"/>
          </a:p>
        </p:txBody>
      </p:sp>
      <p:sp>
        <p:nvSpPr>
          <p:cNvPr id="4" name="Slide Number Placeholder 3"/>
          <p:cNvSpPr>
            <a:spLocks noGrp="1"/>
          </p:cNvSpPr>
          <p:nvPr>
            <p:ph type="sldNum" sz="quarter" idx="10"/>
          </p:nvPr>
        </p:nvSpPr>
        <p:spPr/>
        <p:txBody>
          <a:bodyPr/>
          <a:lstStyle/>
          <a:p>
            <a:pPr>
              <a:defRPr/>
            </a:pPr>
            <a:fld id="{4941BBE7-869A-440E-A539-8D0B74F6612C}" type="slidenum">
              <a:rPr lang="en-US" smtClean="0"/>
              <a:pPr>
                <a:defRPr/>
              </a:pPr>
              <a:t>33</a:t>
            </a:fld>
            <a:endParaRPr lang="en-US" dirty="0"/>
          </a:p>
        </p:txBody>
      </p:sp>
    </p:spTree>
    <p:custDataLst>
      <p:tags r:id="rId1"/>
    </p:custDataLst>
    <p:extLst>
      <p:ext uri="{BB962C8B-B14F-4D97-AF65-F5344CB8AC3E}">
        <p14:creationId xmlns:p14="http://schemas.microsoft.com/office/powerpoint/2010/main" val="375166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Severity vs. Seriousness</a:t>
            </a:r>
          </a:p>
        </p:txBody>
      </p:sp>
      <p:sp>
        <p:nvSpPr>
          <p:cNvPr id="6" name="TextBox 5"/>
          <p:cNvSpPr txBox="1"/>
          <p:nvPr/>
        </p:nvSpPr>
        <p:spPr>
          <a:xfrm>
            <a:off x="0" y="1505959"/>
            <a:ext cx="9144000" cy="584775"/>
          </a:xfrm>
          <a:prstGeom prst="rect">
            <a:avLst/>
          </a:prstGeom>
          <a:noFill/>
        </p:spPr>
        <p:txBody>
          <a:bodyPr wrap="square" rtlCol="0">
            <a:spAutoFit/>
          </a:bodyPr>
          <a:lstStyle/>
          <a:p>
            <a:pPr algn="ctr"/>
            <a:r>
              <a:rPr lang="en-US" sz="3200" dirty="0">
                <a:solidFill>
                  <a:srgbClr val="371C68"/>
                </a:solidFill>
                <a:latin typeface="+mn-lt"/>
              </a:rPr>
              <a:t>Severity is NOT the same as Seriousness!</a:t>
            </a:r>
          </a:p>
        </p:txBody>
      </p:sp>
      <p:sp>
        <p:nvSpPr>
          <p:cNvPr id="3" name="Content Placeholder 2"/>
          <p:cNvSpPr>
            <a:spLocks noGrp="1"/>
          </p:cNvSpPr>
          <p:nvPr>
            <p:ph sz="half" idx="1"/>
          </p:nvPr>
        </p:nvSpPr>
        <p:spPr>
          <a:xfrm>
            <a:off x="457200" y="2200588"/>
            <a:ext cx="4023360" cy="3840480"/>
          </a:xfrm>
          <a:solidFill>
            <a:schemeClr val="accent6">
              <a:lumMod val="20000"/>
              <a:lumOff val="80000"/>
            </a:schemeClr>
          </a:solidFill>
          <a:ln w="25400">
            <a:solidFill>
              <a:schemeClr val="accent6"/>
            </a:solidFill>
          </a:ln>
        </p:spPr>
        <p:txBody>
          <a:bodyPr/>
          <a:lstStyle/>
          <a:p>
            <a:pPr lvl="1">
              <a:spcAft>
                <a:spcPts val="1000"/>
              </a:spcAft>
            </a:pPr>
            <a:endParaRPr lang="en-US" sz="2200" dirty="0"/>
          </a:p>
          <a:p>
            <a:pPr lvl="1">
              <a:spcAft>
                <a:spcPts val="1000"/>
              </a:spcAft>
            </a:pPr>
            <a:endParaRPr lang="en-US" sz="2200" dirty="0"/>
          </a:p>
          <a:p>
            <a:pPr marL="461963" lvl="1">
              <a:spcAft>
                <a:spcPts val="1000"/>
              </a:spcAft>
            </a:pPr>
            <a:r>
              <a:rPr lang="en-US" sz="2200" dirty="0"/>
              <a:t>Based on the outcome </a:t>
            </a:r>
            <a:br>
              <a:rPr lang="en-US" sz="2200" dirty="0"/>
            </a:br>
            <a:r>
              <a:rPr lang="en-US" sz="2200" dirty="0"/>
              <a:t>of an AE</a:t>
            </a:r>
          </a:p>
          <a:p>
            <a:pPr marL="461963" lvl="1">
              <a:spcAft>
                <a:spcPts val="1000"/>
              </a:spcAft>
            </a:pPr>
            <a:r>
              <a:rPr lang="en-US" sz="2200" dirty="0"/>
              <a:t>Is a factor in determining reportability (regulatory definition)</a:t>
            </a:r>
          </a:p>
          <a:p>
            <a:pPr marL="461963" lvl="1">
              <a:spcAft>
                <a:spcPts val="1000"/>
              </a:spcAft>
            </a:pPr>
            <a:r>
              <a:rPr lang="en-US" sz="2200" b="1" dirty="0"/>
              <a:t>Determined using the ICH SAE criteria</a:t>
            </a:r>
          </a:p>
        </p:txBody>
      </p:sp>
      <p:sp>
        <p:nvSpPr>
          <p:cNvPr id="7" name="TextBox 6"/>
          <p:cNvSpPr txBox="1"/>
          <p:nvPr/>
        </p:nvSpPr>
        <p:spPr>
          <a:xfrm>
            <a:off x="452063" y="2198276"/>
            <a:ext cx="4017196" cy="754053"/>
          </a:xfrm>
          <a:prstGeom prst="rect">
            <a:avLst/>
          </a:prstGeom>
          <a:solidFill>
            <a:schemeClr val="accent6"/>
          </a:solidFill>
        </p:spPr>
        <p:txBody>
          <a:bodyPr wrap="square" rtlCol="0">
            <a:spAutoFit/>
          </a:bodyPr>
          <a:lstStyle/>
          <a:p>
            <a:pPr algn="ctr"/>
            <a:r>
              <a:rPr lang="en-US" sz="2800" dirty="0">
                <a:solidFill>
                  <a:schemeClr val="bg1"/>
                </a:solidFill>
              </a:rPr>
              <a:t>Seriousness</a:t>
            </a:r>
          </a:p>
          <a:p>
            <a:endParaRPr lang="en-US" sz="1500" dirty="0"/>
          </a:p>
        </p:txBody>
      </p:sp>
      <p:sp>
        <p:nvSpPr>
          <p:cNvPr id="4" name="Content Placeholder 3"/>
          <p:cNvSpPr>
            <a:spLocks noGrp="1"/>
          </p:cNvSpPr>
          <p:nvPr>
            <p:ph sz="half" idx="2"/>
          </p:nvPr>
        </p:nvSpPr>
        <p:spPr>
          <a:xfrm>
            <a:off x="4648200" y="2200588"/>
            <a:ext cx="4023360" cy="3840480"/>
          </a:xfrm>
          <a:solidFill>
            <a:schemeClr val="accent6">
              <a:lumMod val="20000"/>
              <a:lumOff val="80000"/>
            </a:schemeClr>
          </a:solidFill>
          <a:ln w="25400">
            <a:solidFill>
              <a:schemeClr val="accent6"/>
            </a:solidFill>
          </a:ln>
        </p:spPr>
        <p:txBody>
          <a:bodyPr/>
          <a:lstStyle/>
          <a:p>
            <a:pPr lvl="1">
              <a:spcAft>
                <a:spcPts val="1000"/>
              </a:spcAft>
            </a:pPr>
            <a:endParaRPr lang="en-US" sz="2200" dirty="0"/>
          </a:p>
          <a:p>
            <a:pPr lvl="1">
              <a:spcAft>
                <a:spcPts val="1000"/>
              </a:spcAft>
            </a:pPr>
            <a:endParaRPr lang="en-US" sz="2200" dirty="0"/>
          </a:p>
          <a:p>
            <a:pPr marL="461963" lvl="1">
              <a:spcAft>
                <a:spcPts val="1000"/>
              </a:spcAft>
            </a:pPr>
            <a:r>
              <a:rPr lang="en-US" sz="2200" dirty="0"/>
              <a:t>Based on the intensity </a:t>
            </a:r>
            <a:br>
              <a:rPr lang="en-US" sz="2200" dirty="0"/>
            </a:br>
            <a:r>
              <a:rPr lang="en-US" sz="2200" dirty="0"/>
              <a:t>of an AE</a:t>
            </a:r>
          </a:p>
          <a:p>
            <a:pPr marL="461963" lvl="1">
              <a:spcAft>
                <a:spcPts val="1000"/>
              </a:spcAft>
            </a:pPr>
            <a:r>
              <a:rPr lang="en-US" sz="2200" dirty="0"/>
              <a:t>Is NOT a factor in determining reportability (clinical description) </a:t>
            </a:r>
          </a:p>
          <a:p>
            <a:pPr marL="461963" lvl="1">
              <a:spcAft>
                <a:spcPts val="1000"/>
              </a:spcAft>
            </a:pPr>
            <a:r>
              <a:rPr lang="en-US" sz="2200" b="1" dirty="0"/>
              <a:t>Determined using the DAIDS AE GT</a:t>
            </a:r>
          </a:p>
          <a:p>
            <a:endParaRPr lang="en-US" dirty="0"/>
          </a:p>
        </p:txBody>
      </p:sp>
      <p:sp>
        <p:nvSpPr>
          <p:cNvPr id="8" name="TextBox 7"/>
          <p:cNvSpPr txBox="1"/>
          <p:nvPr/>
        </p:nvSpPr>
        <p:spPr>
          <a:xfrm>
            <a:off x="4647791" y="2203562"/>
            <a:ext cx="4015226" cy="754053"/>
          </a:xfrm>
          <a:prstGeom prst="rect">
            <a:avLst/>
          </a:prstGeom>
          <a:solidFill>
            <a:schemeClr val="accent6"/>
          </a:solidFill>
        </p:spPr>
        <p:txBody>
          <a:bodyPr wrap="square" rtlCol="0">
            <a:spAutoFit/>
          </a:bodyPr>
          <a:lstStyle/>
          <a:p>
            <a:pPr algn="ctr"/>
            <a:r>
              <a:rPr lang="en-US" sz="2800" dirty="0">
                <a:solidFill>
                  <a:schemeClr val="bg1"/>
                </a:solidFill>
              </a:rPr>
              <a:t>Severity</a:t>
            </a:r>
          </a:p>
          <a:p>
            <a:pPr algn="ctr"/>
            <a:endParaRPr lang="en-US" sz="1500" dirty="0"/>
          </a:p>
        </p:txBody>
      </p:sp>
      <p:sp>
        <p:nvSpPr>
          <p:cNvPr id="5" name="Slide Number Placeholder 4"/>
          <p:cNvSpPr>
            <a:spLocks noGrp="1"/>
          </p:cNvSpPr>
          <p:nvPr>
            <p:ph type="sldNum" sz="quarter" idx="10"/>
          </p:nvPr>
        </p:nvSpPr>
        <p:spPr/>
        <p:txBody>
          <a:bodyPr/>
          <a:lstStyle/>
          <a:p>
            <a:fld id="{6C2CF4A9-7809-4537-A8DB-FA3668BC550E}" type="slidenum">
              <a:rPr lang="en-US" smtClean="0"/>
              <a:pPr/>
              <a:t>34</a:t>
            </a:fld>
            <a:endParaRPr lang="en-US" dirty="0"/>
          </a:p>
        </p:txBody>
      </p:sp>
    </p:spTree>
    <p:extLst>
      <p:ext uri="{BB962C8B-B14F-4D97-AF65-F5344CB8AC3E}">
        <p14:creationId xmlns:p14="http://schemas.microsoft.com/office/powerpoint/2010/main" val="1182759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bg/>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build="p" animBg="1"/>
      <p:bldP spid="7" grpId="0" animBg="1"/>
      <p:bldP spid="4" grpId="0" build="p" animBg="1"/>
      <p:bldP spid="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Grading Severity of Events</a:t>
            </a:r>
          </a:p>
        </p:txBody>
      </p:sp>
      <p:sp>
        <p:nvSpPr>
          <p:cNvPr id="3" name="Content Placeholder 2"/>
          <p:cNvSpPr>
            <a:spLocks noGrp="1"/>
          </p:cNvSpPr>
          <p:nvPr>
            <p:ph idx="1"/>
          </p:nvPr>
        </p:nvSpPr>
        <p:spPr>
          <a:xfrm>
            <a:off x="457200" y="1618346"/>
            <a:ext cx="8229600" cy="4573134"/>
          </a:xfrm>
        </p:spPr>
        <p:txBody>
          <a:bodyPr/>
          <a:lstStyle/>
          <a:p>
            <a:r>
              <a:rPr lang="en-US" dirty="0"/>
              <a:t>All events reported to DAIDS in an expedited timeframe must be graded for severity</a:t>
            </a:r>
          </a:p>
          <a:p>
            <a:r>
              <a:rPr lang="en-US" dirty="0"/>
              <a:t>DAIDS Table for Grading the Severity of Adult and Pediatric Adverse Events, Version 2.0. [November 2014], Version 2.1 [Updated March 2017]</a:t>
            </a:r>
          </a:p>
          <a:p>
            <a:r>
              <a:rPr lang="en-US" dirty="0"/>
              <a:t>DAIDS Table for Grading the Severity of the Adult and Pediatric Adverse Events, Version 1.0. [Updated August 2009]</a:t>
            </a:r>
          </a:p>
          <a:p>
            <a:r>
              <a:rPr lang="en-US" dirty="0"/>
              <a:t>DAIDS Grading Table Addenda</a:t>
            </a:r>
          </a:p>
        </p:txBody>
      </p:sp>
      <p:sp>
        <p:nvSpPr>
          <p:cNvPr id="4" name="Slide Number Placeholder 3"/>
          <p:cNvSpPr>
            <a:spLocks noGrp="1"/>
          </p:cNvSpPr>
          <p:nvPr>
            <p:ph type="sldNum" sz="quarter" idx="10"/>
          </p:nvPr>
        </p:nvSpPr>
        <p:spPr/>
        <p:txBody>
          <a:bodyPr/>
          <a:lstStyle/>
          <a:p>
            <a:pPr>
              <a:defRPr/>
            </a:pPr>
            <a:fld id="{4941BBE7-869A-440E-A539-8D0B74F6612C}" type="slidenum">
              <a:rPr lang="en-US" smtClean="0"/>
              <a:pPr>
                <a:defRPr/>
              </a:pPr>
              <a:t>35</a:t>
            </a:fld>
            <a:endParaRPr lang="en-US" dirty="0"/>
          </a:p>
        </p:txBody>
      </p:sp>
    </p:spTree>
    <p:custDataLst>
      <p:tags r:id="rId1"/>
    </p:custDataLst>
    <p:extLst>
      <p:ext uri="{BB962C8B-B14F-4D97-AF65-F5344CB8AC3E}">
        <p14:creationId xmlns:p14="http://schemas.microsoft.com/office/powerpoint/2010/main" val="4152568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Relationship Assessment</a:t>
            </a:r>
          </a:p>
        </p:txBody>
      </p:sp>
      <p:sp>
        <p:nvSpPr>
          <p:cNvPr id="3" name="Content Placeholder 2"/>
          <p:cNvSpPr>
            <a:spLocks noGrp="1"/>
          </p:cNvSpPr>
          <p:nvPr>
            <p:ph idx="1"/>
          </p:nvPr>
        </p:nvSpPr>
        <p:spPr>
          <a:xfrm>
            <a:off x="457200" y="1618342"/>
            <a:ext cx="8229600" cy="4573134"/>
          </a:xfrm>
        </p:spPr>
        <p:txBody>
          <a:bodyPr/>
          <a:lstStyle/>
          <a:p>
            <a:pPr marL="0" indent="0">
              <a:buNone/>
            </a:pPr>
            <a:r>
              <a:rPr lang="en-US" dirty="0"/>
              <a:t>The terms used to assess the relationship of an event to study product are:</a:t>
            </a:r>
          </a:p>
          <a:p>
            <a:r>
              <a:rPr lang="en-US" sz="2200" dirty="0">
                <a:solidFill>
                  <a:schemeClr val="accent6">
                    <a:lumMod val="60000"/>
                    <a:lumOff val="40000"/>
                  </a:schemeClr>
                </a:solidFill>
              </a:rPr>
              <a:t>Related</a:t>
            </a:r>
            <a:r>
              <a:rPr lang="en-US" sz="2200" dirty="0"/>
              <a:t> – </a:t>
            </a:r>
            <a:r>
              <a:rPr lang="en-US" sz="2200" b="0" dirty="0">
                <a:solidFill>
                  <a:schemeClr val="tx1"/>
                </a:solidFill>
              </a:rPr>
              <a:t>There is a reasonable possibility that the AE may be related to the study product(s)*</a:t>
            </a:r>
          </a:p>
          <a:p>
            <a:r>
              <a:rPr lang="en-US" sz="2200" dirty="0">
                <a:solidFill>
                  <a:schemeClr val="accent6">
                    <a:lumMod val="60000"/>
                    <a:lumOff val="40000"/>
                  </a:schemeClr>
                </a:solidFill>
              </a:rPr>
              <a:t>Not Related </a:t>
            </a:r>
            <a:r>
              <a:rPr lang="en-US" sz="2200" dirty="0"/>
              <a:t>– </a:t>
            </a:r>
            <a:r>
              <a:rPr lang="en-US" sz="2200" b="0" dirty="0">
                <a:solidFill>
                  <a:schemeClr val="tx1"/>
                </a:solidFill>
              </a:rPr>
              <a:t>There is not a reasonable possibility that the AE is related to the study product(s)</a:t>
            </a:r>
          </a:p>
          <a:p>
            <a:pPr lvl="0"/>
            <a:r>
              <a:rPr lang="en-US" sz="2200" b="0" dirty="0">
                <a:solidFill>
                  <a:schemeClr val="tx1"/>
                </a:solidFill>
              </a:rPr>
              <a:t>The study physician makes the site’s final assessment</a:t>
            </a:r>
            <a:br>
              <a:rPr lang="en-US" sz="2200" b="0" dirty="0">
                <a:solidFill>
                  <a:schemeClr val="tx1"/>
                </a:solidFill>
              </a:rPr>
            </a:br>
            <a:r>
              <a:rPr lang="en-US" sz="2200" b="0" dirty="0">
                <a:solidFill>
                  <a:schemeClr val="tx1"/>
                </a:solidFill>
              </a:rPr>
              <a:t>of the relationship between the study product(s) and the AE</a:t>
            </a:r>
          </a:p>
          <a:p>
            <a:pPr marL="0" indent="0">
              <a:buNone/>
            </a:pPr>
            <a:r>
              <a:rPr lang="en-US" sz="1800" i="1" dirty="0"/>
              <a:t>*Per 21 CFR 312.32, “reasonable possibility” means there is evidence to suggest a causal relationship between the drug and the adverse event. </a:t>
            </a:r>
          </a:p>
        </p:txBody>
      </p:sp>
      <p:sp>
        <p:nvSpPr>
          <p:cNvPr id="4" name="Slide Number Placeholder 3"/>
          <p:cNvSpPr>
            <a:spLocks noGrp="1"/>
          </p:cNvSpPr>
          <p:nvPr>
            <p:ph type="sldNum" sz="quarter" idx="10"/>
          </p:nvPr>
        </p:nvSpPr>
        <p:spPr/>
        <p:txBody>
          <a:bodyPr/>
          <a:lstStyle/>
          <a:p>
            <a:pPr>
              <a:defRPr/>
            </a:pPr>
            <a:fld id="{4941BBE7-869A-440E-A539-8D0B74F6612C}" type="slidenum">
              <a:rPr lang="en-US" smtClean="0"/>
              <a:pPr>
                <a:defRPr/>
              </a:pPr>
              <a:t>36</a:t>
            </a:fld>
            <a:endParaRPr lang="en-US" dirty="0"/>
          </a:p>
        </p:txBody>
      </p:sp>
    </p:spTree>
    <p:custDataLst>
      <p:tags r:id="rId1"/>
    </p:custDataLst>
    <p:extLst>
      <p:ext uri="{BB962C8B-B14F-4D97-AF65-F5344CB8AC3E}">
        <p14:creationId xmlns:p14="http://schemas.microsoft.com/office/powerpoint/2010/main" val="2896265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Relationship Assessment</a:t>
            </a:r>
          </a:p>
        </p:txBody>
      </p:sp>
      <p:sp>
        <p:nvSpPr>
          <p:cNvPr id="3" name="Content Placeholder 2"/>
          <p:cNvSpPr>
            <a:spLocks noGrp="1"/>
          </p:cNvSpPr>
          <p:nvPr>
            <p:ph idx="1"/>
          </p:nvPr>
        </p:nvSpPr>
        <p:spPr>
          <a:xfrm>
            <a:off x="457200" y="1618346"/>
            <a:ext cx="8229600" cy="4573134"/>
          </a:xfrm>
        </p:spPr>
        <p:txBody>
          <a:bodyPr/>
          <a:lstStyle/>
          <a:p>
            <a:r>
              <a:rPr lang="en-US" dirty="0"/>
              <a:t>When an SAE is assessed as “not related” to study product(s), an alternate etiology, diagnosis, or explanation </a:t>
            </a:r>
            <a:r>
              <a:rPr lang="en-US" i="1" dirty="0"/>
              <a:t>should be provided</a:t>
            </a:r>
          </a:p>
          <a:p>
            <a:r>
              <a:rPr lang="en-US" dirty="0"/>
              <a:t>If new information becomes available, the relationship assessment </a:t>
            </a:r>
            <a:r>
              <a:rPr lang="en-US" i="1" dirty="0"/>
              <a:t>should be reviewed again and updated</a:t>
            </a:r>
          </a:p>
          <a:p>
            <a:r>
              <a:rPr lang="en-US" dirty="0"/>
              <a:t>When the study product is a combination product, an assessment of relationship will be made for </a:t>
            </a:r>
            <a:r>
              <a:rPr lang="en-US" i="1" dirty="0"/>
              <a:t>each</a:t>
            </a:r>
            <a:r>
              <a:rPr lang="en-US" dirty="0"/>
              <a:t> component and the combination product as a </a:t>
            </a:r>
            <a:r>
              <a:rPr lang="en-US" i="1" dirty="0"/>
              <a:t>whole</a:t>
            </a:r>
          </a:p>
          <a:p>
            <a:endParaRPr lang="en-US" dirty="0"/>
          </a:p>
        </p:txBody>
      </p:sp>
      <p:sp>
        <p:nvSpPr>
          <p:cNvPr id="4" name="Slide Number Placeholder 3"/>
          <p:cNvSpPr>
            <a:spLocks noGrp="1"/>
          </p:cNvSpPr>
          <p:nvPr>
            <p:ph type="sldNum" sz="quarter" idx="10"/>
          </p:nvPr>
        </p:nvSpPr>
        <p:spPr/>
        <p:txBody>
          <a:bodyPr/>
          <a:lstStyle/>
          <a:p>
            <a:pPr>
              <a:defRPr/>
            </a:pPr>
            <a:fld id="{4941BBE7-869A-440E-A539-8D0B74F6612C}" type="slidenum">
              <a:rPr lang="en-US" smtClean="0"/>
              <a:pPr>
                <a:defRPr/>
              </a:pPr>
              <a:t>37</a:t>
            </a:fld>
            <a:endParaRPr lang="en-US" dirty="0"/>
          </a:p>
        </p:txBody>
      </p:sp>
    </p:spTree>
    <p:custDataLst>
      <p:tags r:id="rId1"/>
    </p:custDataLst>
    <p:extLst>
      <p:ext uri="{BB962C8B-B14F-4D97-AF65-F5344CB8AC3E}">
        <p14:creationId xmlns:p14="http://schemas.microsoft.com/office/powerpoint/2010/main" val="813382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Expectedness</a:t>
            </a:r>
          </a:p>
        </p:txBody>
      </p:sp>
      <p:sp>
        <p:nvSpPr>
          <p:cNvPr id="3" name="Content Placeholder 2"/>
          <p:cNvSpPr>
            <a:spLocks noGrp="1"/>
          </p:cNvSpPr>
          <p:nvPr>
            <p:ph idx="1"/>
          </p:nvPr>
        </p:nvSpPr>
        <p:spPr>
          <a:xfrm>
            <a:off x="457200" y="1618342"/>
            <a:ext cx="8229600" cy="4573134"/>
          </a:xfrm>
        </p:spPr>
        <p:txBody>
          <a:bodyPr/>
          <a:lstStyle/>
          <a:p>
            <a:r>
              <a:rPr lang="en-US" dirty="0"/>
              <a:t>Expected AEs are events that have been previously observed with use of the study product(s)</a:t>
            </a:r>
          </a:p>
          <a:p>
            <a:pPr lvl="1"/>
            <a:r>
              <a:rPr lang="en-US" dirty="0"/>
              <a:t>Listed in the Investigator’s Brochure or Package Insert</a:t>
            </a:r>
          </a:p>
          <a:p>
            <a:r>
              <a:rPr lang="en-US" dirty="0"/>
              <a:t>Expectedness is not based on what might be anticipated from the pharmacological properties of the study product(s)</a:t>
            </a:r>
          </a:p>
        </p:txBody>
      </p:sp>
      <p:sp>
        <p:nvSpPr>
          <p:cNvPr id="4" name="Slide Number Placeholder 3"/>
          <p:cNvSpPr>
            <a:spLocks noGrp="1"/>
          </p:cNvSpPr>
          <p:nvPr>
            <p:ph type="sldNum" sz="quarter" idx="10"/>
          </p:nvPr>
        </p:nvSpPr>
        <p:spPr/>
        <p:txBody>
          <a:bodyPr/>
          <a:lstStyle/>
          <a:p>
            <a:fld id="{4941BBE7-869A-440E-A539-8D0B74F6612C}" type="slidenum">
              <a:rPr lang="en-US" smtClean="0"/>
              <a:pPr/>
              <a:t>38</a:t>
            </a:fld>
            <a:endParaRPr lang="en-US" dirty="0"/>
          </a:p>
        </p:txBody>
      </p:sp>
    </p:spTree>
    <p:custDataLst>
      <p:tags r:id="rId1"/>
    </p:custDataLst>
    <p:extLst>
      <p:ext uri="{BB962C8B-B14F-4D97-AF65-F5344CB8AC3E}">
        <p14:creationId xmlns:p14="http://schemas.microsoft.com/office/powerpoint/2010/main" val="2871327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Expectedness Determination: </a:t>
            </a:r>
            <a:br>
              <a:rPr lang="en-US" dirty="0"/>
            </a:br>
            <a:r>
              <a:rPr lang="en-US" dirty="0"/>
              <a:t>SAE vs. SUSAR</a:t>
            </a:r>
          </a:p>
        </p:txBody>
      </p:sp>
      <p:graphicFrame>
        <p:nvGraphicFramePr>
          <p:cNvPr id="7" name="Content Placeholder 6"/>
          <p:cNvGraphicFramePr>
            <a:graphicFrameLocks noGrp="1"/>
          </p:cNvGraphicFramePr>
          <p:nvPr>
            <p:ph idx="1"/>
            <p:extLst/>
          </p:nvPr>
        </p:nvGraphicFramePr>
        <p:xfrm>
          <a:off x="457200" y="1552575"/>
          <a:ext cx="8229600" cy="45735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Slide Number Placeholder 3"/>
          <p:cNvSpPr>
            <a:spLocks noGrp="1"/>
          </p:cNvSpPr>
          <p:nvPr>
            <p:ph type="sldNum" sz="quarter" idx="10"/>
          </p:nvPr>
        </p:nvSpPr>
        <p:spPr/>
        <p:txBody>
          <a:bodyPr/>
          <a:lstStyle/>
          <a:p>
            <a:pPr>
              <a:defRPr/>
            </a:pPr>
            <a:fld id="{4941BBE7-869A-440E-A539-8D0B74F6612C}" type="slidenum">
              <a:rPr lang="en-US" smtClean="0"/>
              <a:pPr>
                <a:defRPr/>
              </a:pPr>
              <a:t>39</a:t>
            </a:fld>
            <a:endParaRPr lang="en-US" dirty="0"/>
          </a:p>
        </p:txBody>
      </p:sp>
    </p:spTree>
    <p:custDataLst>
      <p:tags r:id="rId1"/>
    </p:custDataLst>
    <p:extLst>
      <p:ext uri="{BB962C8B-B14F-4D97-AF65-F5344CB8AC3E}">
        <p14:creationId xmlns:p14="http://schemas.microsoft.com/office/powerpoint/2010/main" val="30912307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Objectives</a:t>
            </a:r>
          </a:p>
        </p:txBody>
      </p:sp>
      <p:sp>
        <p:nvSpPr>
          <p:cNvPr id="3" name="Content Placeholder 2"/>
          <p:cNvSpPr>
            <a:spLocks noGrp="1"/>
          </p:cNvSpPr>
          <p:nvPr>
            <p:ph idx="1"/>
          </p:nvPr>
        </p:nvSpPr>
        <p:spPr>
          <a:xfrm>
            <a:off x="457200" y="1607460"/>
            <a:ext cx="8229600" cy="4573134"/>
          </a:xfrm>
        </p:spPr>
        <p:txBody>
          <a:bodyPr/>
          <a:lstStyle/>
          <a:p>
            <a:pPr marL="0" indent="0">
              <a:buNone/>
            </a:pPr>
            <a:r>
              <a:rPr lang="en-US" dirty="0"/>
              <a:t>At the end of this session, participants should be </a:t>
            </a:r>
            <a:br>
              <a:rPr lang="en-US" dirty="0"/>
            </a:br>
            <a:r>
              <a:rPr lang="en-US" dirty="0"/>
              <a:t>able to demonstrate an understanding of:</a:t>
            </a:r>
          </a:p>
          <a:p>
            <a:pPr lvl="1"/>
            <a:r>
              <a:rPr lang="en-US" dirty="0"/>
              <a:t>The Manual for Expedited Reporting of Adverse Events to DAIDS, v2.0 (January 2010)</a:t>
            </a:r>
          </a:p>
          <a:p>
            <a:pPr lvl="1"/>
            <a:r>
              <a:rPr lang="en-US" dirty="0"/>
              <a:t>How to assess Adverse Events</a:t>
            </a:r>
          </a:p>
          <a:p>
            <a:pPr lvl="1"/>
            <a:r>
              <a:rPr lang="en-US" dirty="0"/>
              <a:t>The DAIDS Expedited Adverse Event (EAE) Reporting Process</a:t>
            </a:r>
          </a:p>
          <a:p>
            <a:pPr lvl="1"/>
            <a:r>
              <a:rPr lang="en-US" dirty="0"/>
              <a:t>How to use the DAIDS Adverse Experience Reporting System (DAERS)</a:t>
            </a:r>
          </a:p>
        </p:txBody>
      </p:sp>
      <p:sp>
        <p:nvSpPr>
          <p:cNvPr id="4" name="Slide Number Placeholder 3"/>
          <p:cNvSpPr>
            <a:spLocks noGrp="1"/>
          </p:cNvSpPr>
          <p:nvPr>
            <p:ph type="sldNum" sz="quarter" idx="10"/>
          </p:nvPr>
        </p:nvSpPr>
        <p:spPr/>
        <p:txBody>
          <a:bodyPr/>
          <a:lstStyle/>
          <a:p>
            <a:fld id="{4941BBE7-869A-440E-A539-8D0B74F6612C}" type="slidenum">
              <a:rPr lang="en-US" smtClean="0"/>
              <a:pPr/>
              <a:t>4</a:t>
            </a:fld>
            <a:endParaRPr lang="en-US"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EAE Reporting Process</a:t>
            </a:r>
          </a:p>
        </p:txBody>
      </p:sp>
    </p:spTree>
    <p:custDataLst>
      <p:tags r:id="rId1"/>
    </p:custDataLst>
    <p:extLst>
      <p:ext uri="{BB962C8B-B14F-4D97-AF65-F5344CB8AC3E}">
        <p14:creationId xmlns:p14="http://schemas.microsoft.com/office/powerpoint/2010/main" val="13001113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Primary Adverse Event (AE)  </a:t>
            </a:r>
          </a:p>
        </p:txBody>
      </p:sp>
      <p:sp>
        <p:nvSpPr>
          <p:cNvPr id="3" name="Content Placeholder 2"/>
          <p:cNvSpPr>
            <a:spLocks noGrp="1"/>
          </p:cNvSpPr>
          <p:nvPr>
            <p:ph idx="1"/>
          </p:nvPr>
        </p:nvSpPr>
        <p:spPr/>
        <p:txBody>
          <a:bodyPr/>
          <a:lstStyle/>
          <a:p>
            <a:r>
              <a:rPr lang="en-US" dirty="0"/>
              <a:t>Only one primary AE is reported per EAE</a:t>
            </a:r>
          </a:p>
          <a:p>
            <a:r>
              <a:rPr lang="en-US" dirty="0"/>
              <a:t>The primary AE should:</a:t>
            </a:r>
          </a:p>
          <a:p>
            <a:pPr lvl="1"/>
            <a:r>
              <a:rPr lang="en-US" dirty="0"/>
              <a:t>Represent the final, overall diagnosis</a:t>
            </a:r>
          </a:p>
          <a:p>
            <a:pPr lvl="1"/>
            <a:r>
              <a:rPr lang="en-US" dirty="0"/>
              <a:t>Concur with the clinical description provided (so that the AE can be appropriately coded in the safety and clinical databases)</a:t>
            </a:r>
          </a:p>
        </p:txBody>
      </p:sp>
      <p:sp>
        <p:nvSpPr>
          <p:cNvPr id="4" name="Slide Number Placeholder 3"/>
          <p:cNvSpPr>
            <a:spLocks noGrp="1"/>
          </p:cNvSpPr>
          <p:nvPr>
            <p:ph type="sldNum" sz="quarter" idx="10"/>
          </p:nvPr>
        </p:nvSpPr>
        <p:spPr/>
        <p:txBody>
          <a:bodyPr/>
          <a:lstStyle/>
          <a:p>
            <a:fld id="{3F885E44-F773-4ADE-9E01-35BEB5FE601B}" type="slidenum">
              <a:rPr lang="en-US" smtClean="0"/>
              <a:pPr/>
              <a:t>41</a:t>
            </a:fld>
            <a:endParaRPr lang="en-US" dirty="0"/>
          </a:p>
        </p:txBody>
      </p:sp>
    </p:spTree>
    <p:extLst>
      <p:ext uri="{BB962C8B-B14F-4D97-AF65-F5344CB8AC3E}">
        <p14:creationId xmlns:p14="http://schemas.microsoft.com/office/powerpoint/2010/main" val="3083206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64343"/>
          </a:xfrm>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   Identifying a Primary AE</a:t>
            </a:r>
          </a:p>
        </p:txBody>
      </p:sp>
      <p:graphicFrame>
        <p:nvGraphicFramePr>
          <p:cNvPr id="5" name="Content Placeholder 4"/>
          <p:cNvGraphicFramePr>
            <a:graphicFrameLocks noGrp="1"/>
          </p:cNvGraphicFramePr>
          <p:nvPr>
            <p:ph idx="1"/>
            <p:extLst/>
          </p:nvPr>
        </p:nvGraphicFramePr>
        <p:xfrm>
          <a:off x="457200" y="1552575"/>
          <a:ext cx="8229600" cy="45735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0"/>
          </p:nvPr>
        </p:nvSpPr>
        <p:spPr/>
        <p:txBody>
          <a:bodyPr/>
          <a:lstStyle/>
          <a:p>
            <a:fld id="{3F885E44-F773-4ADE-9E01-35BEB5FE601B}" type="slidenum">
              <a:rPr lang="en-US" smtClean="0"/>
              <a:pPr/>
              <a:t>42</a:t>
            </a:fld>
            <a:endParaRPr lang="en-US" dirty="0"/>
          </a:p>
        </p:txBody>
      </p:sp>
    </p:spTree>
    <p:extLst>
      <p:ext uri="{BB962C8B-B14F-4D97-AF65-F5344CB8AC3E}">
        <p14:creationId xmlns:p14="http://schemas.microsoft.com/office/powerpoint/2010/main" val="1769154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22453353-5456-4D72-BC7C-7282AD76C061}"/>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dgm id="{C65B7653-0AA1-48C0-BFF2-089DA9F7088A}"/>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graphicEl>
                                              <a:dgm id="{3202FCF6-52FE-4CB0-BD33-CDBF068499E7}"/>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graphicEl>
                                              <a:dgm id="{9A206C1A-13F7-4BF9-80B6-EDB57D7A2582}"/>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974" y="0"/>
            <a:ext cx="8627808" cy="1364343"/>
          </a:xfrm>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Multiple Primary AEs</a:t>
            </a:r>
          </a:p>
        </p:txBody>
      </p:sp>
      <p:graphicFrame>
        <p:nvGraphicFramePr>
          <p:cNvPr id="5" name="Content Placeholder 4"/>
          <p:cNvGraphicFramePr>
            <a:graphicFrameLocks noGrp="1"/>
          </p:cNvGraphicFramePr>
          <p:nvPr>
            <p:ph idx="1"/>
            <p:extLst/>
          </p:nvPr>
        </p:nvGraphicFramePr>
        <p:xfrm>
          <a:off x="457200" y="1552575"/>
          <a:ext cx="8229600" cy="45735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0"/>
          </p:nvPr>
        </p:nvSpPr>
        <p:spPr/>
        <p:txBody>
          <a:bodyPr/>
          <a:lstStyle/>
          <a:p>
            <a:fld id="{3F885E44-F773-4ADE-9E01-35BEB5FE601B}" type="slidenum">
              <a:rPr lang="en-US" smtClean="0"/>
              <a:pPr/>
              <a:t>43</a:t>
            </a:fld>
            <a:endParaRPr lang="en-US" dirty="0"/>
          </a:p>
        </p:txBody>
      </p:sp>
    </p:spTree>
    <p:extLst>
      <p:ext uri="{BB962C8B-B14F-4D97-AF65-F5344CB8AC3E}">
        <p14:creationId xmlns:p14="http://schemas.microsoft.com/office/powerpoint/2010/main" val="1604135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7A20A53B-B355-4D15-86EC-01BB6D17D081}"/>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dgm id="{AA15EA12-B7EC-499B-99D0-DF862565D1E4}"/>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graphicEl>
                                              <a:dgm id="{7715D4BA-A403-4A3B-8F31-7F855F7402F7}"/>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graphicEl>
                                              <a:dgm id="{5B074991-6EB1-42D3-98F9-50486F266013}"/>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graphicEl>
                                              <a:dgm id="{C9E1F284-3706-4284-AF6E-8AC19CC17663}"/>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Overview of Reporting Timelines</a:t>
            </a:r>
          </a:p>
        </p:txBody>
      </p:sp>
      <p:sp>
        <p:nvSpPr>
          <p:cNvPr id="3" name="Slide Number Placeholder 2"/>
          <p:cNvSpPr>
            <a:spLocks noGrp="1"/>
          </p:cNvSpPr>
          <p:nvPr>
            <p:ph type="sldNum" sz="quarter" idx="10"/>
          </p:nvPr>
        </p:nvSpPr>
        <p:spPr/>
        <p:txBody>
          <a:bodyPr/>
          <a:lstStyle/>
          <a:p>
            <a:fld id="{126DC62D-1EE0-4E6A-BBBD-F9DA6F25A86B}" type="slidenum">
              <a:rPr lang="en-US" smtClean="0"/>
              <a:pPr/>
              <a:t>44</a:t>
            </a:fld>
            <a:endParaRPr lang="en-US" dirty="0"/>
          </a:p>
        </p:txBody>
      </p:sp>
    </p:spTree>
    <p:custDataLst>
      <p:tags r:id="rId1"/>
    </p:custDataLst>
    <p:extLst>
      <p:ext uri="{BB962C8B-B14F-4D97-AF65-F5344CB8AC3E}">
        <p14:creationId xmlns:p14="http://schemas.microsoft.com/office/powerpoint/2010/main" val="259290806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3ReportingDays_Bkgd"/>
          <p:cNvPicPr>
            <a:picLocks noChangeAspect="1"/>
          </p:cNvPicPr>
          <p:nvPr/>
        </p:nvPicPr>
        <p:blipFill rotWithShape="1">
          <a:blip r:embed="rId4">
            <a:extLst>
              <a:ext uri="{28A0092B-C50C-407E-A947-70E740481C1C}">
                <a14:useLocalDpi xmlns:a14="http://schemas.microsoft.com/office/drawing/2010/main" val="0"/>
              </a:ext>
            </a:extLst>
          </a:blip>
          <a:srcRect r="56667"/>
          <a:stretch/>
        </p:blipFill>
        <p:spPr>
          <a:xfrm>
            <a:off x="0" y="1403314"/>
            <a:ext cx="3962400" cy="5022922"/>
          </a:xfrm>
          <a:prstGeom prst="rect">
            <a:avLst/>
          </a:prstGeom>
        </p:spPr>
      </p:pic>
      <p:sp>
        <p:nvSpPr>
          <p:cNvPr id="4" name="Title 3"/>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Overview of Reporting Timelines</a:t>
            </a:r>
          </a:p>
        </p:txBody>
      </p:sp>
      <p:sp>
        <p:nvSpPr>
          <p:cNvPr id="3" name="Slide Number Placeholder 2"/>
          <p:cNvSpPr>
            <a:spLocks noGrp="1"/>
          </p:cNvSpPr>
          <p:nvPr>
            <p:ph type="sldNum" sz="quarter" idx="10"/>
          </p:nvPr>
        </p:nvSpPr>
        <p:spPr/>
        <p:txBody>
          <a:bodyPr/>
          <a:lstStyle/>
          <a:p>
            <a:fld id="{126DC62D-1EE0-4E6A-BBBD-F9DA6F25A86B}" type="slidenum">
              <a:rPr lang="en-US" smtClean="0"/>
              <a:pPr/>
              <a:t>45</a:t>
            </a:fld>
            <a:endParaRPr lang="en-US" dirty="0"/>
          </a:p>
        </p:txBody>
      </p:sp>
      <p:sp>
        <p:nvSpPr>
          <p:cNvPr id="6" name="Rectangle 5"/>
          <p:cNvSpPr/>
          <p:nvPr/>
        </p:nvSpPr>
        <p:spPr>
          <a:xfrm>
            <a:off x="0" y="5880254"/>
            <a:ext cx="3923818" cy="307777"/>
          </a:xfrm>
          <a:prstGeom prst="rect">
            <a:avLst/>
          </a:prstGeom>
        </p:spPr>
        <p:txBody>
          <a:bodyPr wrap="square">
            <a:spAutoFit/>
          </a:bodyPr>
          <a:lstStyle/>
          <a:p>
            <a:pPr algn="ctr"/>
            <a:r>
              <a:rPr lang="en-US" sz="1400" b="0" dirty="0">
                <a:solidFill>
                  <a:srgbClr val="D85106"/>
                </a:solidFill>
              </a:rPr>
              <a:t>Timeline for EAE Reporting to DAIDS</a:t>
            </a:r>
          </a:p>
        </p:txBody>
      </p:sp>
      <p:sp>
        <p:nvSpPr>
          <p:cNvPr id="7" name="Rectangle 6"/>
          <p:cNvSpPr/>
          <p:nvPr/>
        </p:nvSpPr>
        <p:spPr bwMode="auto">
          <a:xfrm>
            <a:off x="2210765" y="4712608"/>
            <a:ext cx="1632030" cy="983848"/>
          </a:xfrm>
          <a:prstGeom prst="rect">
            <a:avLst/>
          </a:prstGeom>
          <a:solidFill>
            <a:srgbClr val="FFFFFF"/>
          </a:solidFill>
          <a:ln w="12700" cap="flat" cmpd="sng" algn="ctr">
            <a:solidFill>
              <a:srgbClr val="0F4C9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R="0" algn="ctr" defTabSz="914400" rtl="0" eaLnBrk="1" fontAlgn="base" latinLnBrk="0" hangingPunct="1">
              <a:lnSpc>
                <a:spcPct val="100000"/>
              </a:lnSpc>
              <a:spcBef>
                <a:spcPct val="20000"/>
              </a:spcBef>
              <a:spcAft>
                <a:spcPct val="25000"/>
              </a:spcAft>
              <a:buClr>
                <a:srgbClr val="555EA6"/>
              </a:buClr>
              <a:buSzPct val="120000"/>
              <a:tabLst/>
            </a:pPr>
            <a:r>
              <a:rPr kumimoji="0" lang="en-US" sz="1100" b="0" i="1" u="none" strike="noStrike" cap="none" normalizeH="0" baseline="0" dirty="0">
                <a:solidFill>
                  <a:srgbClr val="0F4C95"/>
                </a:solidFill>
                <a:effectLst/>
                <a:latin typeface="Arial" charset="0"/>
              </a:rPr>
              <a:t>Note:</a:t>
            </a:r>
            <a:br>
              <a:rPr kumimoji="0" lang="en-US" sz="1100" b="0" i="0" u="none" strike="noStrike" cap="none" normalizeH="0" baseline="0" dirty="0">
                <a:solidFill>
                  <a:srgbClr val="0F4C95"/>
                </a:solidFill>
                <a:effectLst/>
                <a:latin typeface="Arial" charset="0"/>
              </a:rPr>
            </a:br>
            <a:r>
              <a:rPr kumimoji="0" lang="en-US" sz="1100" b="0" i="0" u="none" strike="noStrike" cap="none" normalizeH="0" baseline="0" dirty="0">
                <a:solidFill>
                  <a:srgbClr val="0F4C95"/>
                </a:solidFill>
                <a:effectLst/>
                <a:latin typeface="Arial" charset="0"/>
              </a:rPr>
              <a:t>A </a:t>
            </a:r>
            <a:r>
              <a:rPr kumimoji="0" lang="en-US" sz="1100" i="0" strike="noStrike" cap="none" normalizeH="0" baseline="0" dirty="0">
                <a:solidFill>
                  <a:srgbClr val="0F4C95"/>
                </a:solidFill>
                <a:effectLst/>
                <a:latin typeface="Arial" charset="0"/>
              </a:rPr>
              <a:t>reporting day</a:t>
            </a:r>
            <a:r>
              <a:rPr kumimoji="0" lang="en-US" sz="1100" b="0" i="0" strike="noStrike" cap="none" normalizeH="0" baseline="0" dirty="0">
                <a:solidFill>
                  <a:srgbClr val="0F4C95"/>
                </a:solidFill>
                <a:effectLst/>
                <a:latin typeface="Arial" charset="0"/>
              </a:rPr>
              <a:t> </a:t>
            </a:r>
            <a:r>
              <a:rPr kumimoji="0" lang="en-US" sz="1100" b="0" i="0" u="none" strike="noStrike" cap="none" normalizeH="0" baseline="0" dirty="0">
                <a:solidFill>
                  <a:srgbClr val="0F4C95"/>
                </a:solidFill>
                <a:effectLst/>
                <a:latin typeface="Arial" charset="0"/>
              </a:rPr>
              <a:t>is  Monday through Friday including holidays.</a:t>
            </a:r>
          </a:p>
        </p:txBody>
      </p:sp>
    </p:spTree>
    <p:custDataLst>
      <p:tags r:id="rId1"/>
    </p:custDataLst>
    <p:extLst>
      <p:ext uri="{BB962C8B-B14F-4D97-AF65-F5344CB8AC3E}">
        <p14:creationId xmlns:p14="http://schemas.microsoft.com/office/powerpoint/2010/main" val="3195686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3ReportingDays_Bkgd"/>
          <p:cNvPicPr>
            <a:picLocks noChangeAspect="1"/>
          </p:cNvPicPr>
          <p:nvPr/>
        </p:nvPicPr>
        <p:blipFill rotWithShape="1">
          <a:blip r:embed="rId4">
            <a:extLst>
              <a:ext uri="{28A0092B-C50C-407E-A947-70E740481C1C}">
                <a14:useLocalDpi xmlns:a14="http://schemas.microsoft.com/office/drawing/2010/main" val="0"/>
              </a:ext>
            </a:extLst>
          </a:blip>
          <a:srcRect r="56667"/>
          <a:stretch/>
        </p:blipFill>
        <p:spPr>
          <a:xfrm>
            <a:off x="0" y="1403314"/>
            <a:ext cx="3962400" cy="5022922"/>
          </a:xfrm>
          <a:prstGeom prst="rect">
            <a:avLst/>
          </a:prstGeom>
        </p:spPr>
      </p:pic>
      <p:sp>
        <p:nvSpPr>
          <p:cNvPr id="8" name="Rectangle 7"/>
          <p:cNvSpPr/>
          <p:nvPr/>
        </p:nvSpPr>
        <p:spPr>
          <a:xfrm>
            <a:off x="0" y="5880254"/>
            <a:ext cx="3923818" cy="307777"/>
          </a:xfrm>
          <a:prstGeom prst="rect">
            <a:avLst/>
          </a:prstGeom>
        </p:spPr>
        <p:txBody>
          <a:bodyPr wrap="square">
            <a:spAutoFit/>
          </a:bodyPr>
          <a:lstStyle/>
          <a:p>
            <a:pPr algn="ctr"/>
            <a:r>
              <a:rPr lang="en-US" sz="1400" b="0" dirty="0">
                <a:solidFill>
                  <a:srgbClr val="D85106"/>
                </a:solidFill>
              </a:rPr>
              <a:t>Timeline for EAE Reporting to DAIDS</a:t>
            </a:r>
          </a:p>
        </p:txBody>
      </p:sp>
      <p:sp>
        <p:nvSpPr>
          <p:cNvPr id="9" name="Rectangle 8"/>
          <p:cNvSpPr/>
          <p:nvPr/>
        </p:nvSpPr>
        <p:spPr bwMode="auto">
          <a:xfrm>
            <a:off x="2210765" y="4712608"/>
            <a:ext cx="1632030" cy="983848"/>
          </a:xfrm>
          <a:prstGeom prst="rect">
            <a:avLst/>
          </a:prstGeom>
          <a:solidFill>
            <a:srgbClr val="FFFFFF"/>
          </a:solidFill>
          <a:ln w="12700" cap="flat" cmpd="sng" algn="ctr">
            <a:solidFill>
              <a:srgbClr val="0F4C9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R="0" algn="ctr" defTabSz="914400" rtl="0" eaLnBrk="1" fontAlgn="base" latinLnBrk="0" hangingPunct="1">
              <a:lnSpc>
                <a:spcPct val="100000"/>
              </a:lnSpc>
              <a:spcBef>
                <a:spcPct val="20000"/>
              </a:spcBef>
              <a:spcAft>
                <a:spcPct val="25000"/>
              </a:spcAft>
              <a:buClr>
                <a:srgbClr val="555EA6"/>
              </a:buClr>
              <a:buSzPct val="120000"/>
              <a:tabLst/>
            </a:pPr>
            <a:r>
              <a:rPr kumimoji="0" lang="en-US" sz="1100" b="0" i="1" u="none" strike="noStrike" cap="none" normalizeH="0" baseline="0" dirty="0">
                <a:solidFill>
                  <a:srgbClr val="0F4C95"/>
                </a:solidFill>
                <a:effectLst/>
                <a:latin typeface="Arial" charset="0"/>
              </a:rPr>
              <a:t>Note:</a:t>
            </a:r>
            <a:br>
              <a:rPr kumimoji="0" lang="en-US" sz="1100" b="0" i="0" u="none" strike="noStrike" cap="none" normalizeH="0" baseline="0" dirty="0">
                <a:solidFill>
                  <a:srgbClr val="0F4C95"/>
                </a:solidFill>
                <a:effectLst/>
                <a:latin typeface="Arial" charset="0"/>
              </a:rPr>
            </a:br>
            <a:r>
              <a:rPr kumimoji="0" lang="en-US" sz="1100" b="0" i="0" u="none" strike="noStrike" cap="none" normalizeH="0" baseline="0" dirty="0">
                <a:solidFill>
                  <a:srgbClr val="0F4C95"/>
                </a:solidFill>
                <a:effectLst/>
                <a:latin typeface="Arial" charset="0"/>
              </a:rPr>
              <a:t>A </a:t>
            </a:r>
            <a:r>
              <a:rPr kumimoji="0" lang="en-US" sz="1100" i="0" strike="noStrike" cap="none" normalizeH="0" baseline="0" dirty="0">
                <a:solidFill>
                  <a:srgbClr val="0F4C95"/>
                </a:solidFill>
                <a:effectLst/>
                <a:latin typeface="Arial" charset="0"/>
              </a:rPr>
              <a:t>reporting day</a:t>
            </a:r>
            <a:r>
              <a:rPr kumimoji="0" lang="en-US" sz="1100" b="0" i="0" strike="noStrike" cap="none" normalizeH="0" baseline="0" dirty="0">
                <a:solidFill>
                  <a:srgbClr val="0F4C95"/>
                </a:solidFill>
                <a:effectLst/>
                <a:latin typeface="Arial" charset="0"/>
              </a:rPr>
              <a:t> </a:t>
            </a:r>
            <a:r>
              <a:rPr kumimoji="0" lang="en-US" sz="1100" b="0" i="0" u="none" strike="noStrike" cap="none" normalizeH="0" baseline="0" dirty="0">
                <a:solidFill>
                  <a:srgbClr val="0F4C95"/>
                </a:solidFill>
                <a:effectLst/>
                <a:latin typeface="Arial" charset="0"/>
              </a:rPr>
              <a:t>is  Monday through Friday including holidays.</a:t>
            </a:r>
          </a:p>
        </p:txBody>
      </p:sp>
      <p:pic>
        <p:nvPicPr>
          <p:cNvPr id="15" name="Step 1 - AE Occur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012" y="1576386"/>
            <a:ext cx="1743075" cy="1171575"/>
          </a:xfrm>
          <a:prstGeom prst="rect">
            <a:avLst/>
          </a:prstGeom>
        </p:spPr>
      </p:pic>
      <p:sp>
        <p:nvSpPr>
          <p:cNvPr id="2" name="Rectangle 1"/>
          <p:cNvSpPr/>
          <p:nvPr/>
        </p:nvSpPr>
        <p:spPr bwMode="auto">
          <a:xfrm>
            <a:off x="0" y="1381125"/>
            <a:ext cx="9144000" cy="5076825"/>
          </a:xfrm>
          <a:prstGeom prst="rect">
            <a:avLst/>
          </a:prstGeom>
          <a:solidFill>
            <a:srgbClr val="000066">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a:ln>
                <a:noFill/>
              </a:ln>
              <a:solidFill>
                <a:srgbClr val="371C68"/>
              </a:solidFill>
              <a:effectLst/>
              <a:latin typeface="Arial" charset="0"/>
            </a:endParaRPr>
          </a:p>
        </p:txBody>
      </p:sp>
      <p:sp>
        <p:nvSpPr>
          <p:cNvPr id="4" name="Title 3"/>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Overview of Reporting Timelines</a:t>
            </a:r>
          </a:p>
        </p:txBody>
      </p:sp>
      <p:sp>
        <p:nvSpPr>
          <p:cNvPr id="3" name="Slide Number Placeholder 2"/>
          <p:cNvSpPr>
            <a:spLocks noGrp="1"/>
          </p:cNvSpPr>
          <p:nvPr>
            <p:ph type="sldNum" sz="quarter" idx="10"/>
          </p:nvPr>
        </p:nvSpPr>
        <p:spPr/>
        <p:txBody>
          <a:bodyPr/>
          <a:lstStyle/>
          <a:p>
            <a:fld id="{126DC62D-1EE0-4E6A-BBBD-F9DA6F25A86B}" type="slidenum">
              <a:rPr lang="en-US" smtClean="0"/>
              <a:pPr/>
              <a:t>46</a:t>
            </a:fld>
            <a:endParaRPr lang="en-US" dirty="0"/>
          </a:p>
        </p:txBody>
      </p:sp>
      <p:pic>
        <p:nvPicPr>
          <p:cNvPr id="6" name="Step 1 - AE Occurs"/>
          <p:cNvPicPr>
            <a:picLocks noChangeAspect="1"/>
          </p:cNvPicPr>
          <p:nvPr/>
        </p:nvPicPr>
        <p:blipFill rotWithShape="1">
          <a:blip r:embed="rId5">
            <a:extLst>
              <a:ext uri="{28A0092B-C50C-407E-A947-70E740481C1C}">
                <a14:useLocalDpi xmlns:a14="http://schemas.microsoft.com/office/drawing/2010/main" val="0"/>
              </a:ext>
            </a:extLst>
          </a:blip>
          <a:srcRect l="-3953" t="-6836" r="-3331" b="-3179"/>
          <a:stretch/>
        </p:blipFill>
        <p:spPr>
          <a:xfrm>
            <a:off x="2509838" y="2215113"/>
            <a:ext cx="4124325" cy="2842662"/>
          </a:xfrm>
          <a:prstGeom prst="rect">
            <a:avLst/>
          </a:prstGeom>
          <a:solidFill>
            <a:schemeClr val="bg1"/>
          </a:solidFill>
          <a:ln>
            <a:solidFill>
              <a:srgbClr val="A9B7DB"/>
            </a:solidFill>
          </a:ln>
          <a:effectLst>
            <a:outerShdw blurRad="50800" dist="38100" dir="2700000" algn="tl" rotWithShape="0">
              <a:prstClr val="black">
                <a:alpha val="40000"/>
              </a:prstClr>
            </a:outerShdw>
          </a:effectLst>
        </p:spPr>
      </p:pic>
    </p:spTree>
    <p:custDataLst>
      <p:tags r:id="rId1"/>
    </p:custDataLst>
    <p:extLst>
      <p:ext uri="{BB962C8B-B14F-4D97-AF65-F5344CB8AC3E}">
        <p14:creationId xmlns:p14="http://schemas.microsoft.com/office/powerpoint/2010/main" val="1096293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1" nodeType="clickEffect">
                                  <p:stCondLst>
                                    <p:cond delay="0"/>
                                  </p:stCondLst>
                                  <p:childTnLst>
                                    <p:animEffect transition="out" filter="fade">
                                      <p:cBhvr>
                                        <p:cTn id="15" dur="500"/>
                                        <p:tgtEl>
                                          <p:spTgt spid="2"/>
                                        </p:tgtEl>
                                      </p:cBhvr>
                                    </p:animEffect>
                                    <p:set>
                                      <p:cBhvr>
                                        <p:cTn id="16" dur="1" fill="hold">
                                          <p:stCondLst>
                                            <p:cond delay="499"/>
                                          </p:stCondLst>
                                        </p:cTn>
                                        <p:tgtEl>
                                          <p:spTgt spid="2"/>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500"/>
                                        <p:tgtEl>
                                          <p:spTgt spid="6"/>
                                        </p:tgtEl>
                                      </p:cBhvr>
                                    </p:animEffect>
                                    <p:set>
                                      <p:cBhvr>
                                        <p:cTn id="19" dur="1" fill="hold">
                                          <p:stCondLst>
                                            <p:cond delay="499"/>
                                          </p:stCondLst>
                                        </p:cTn>
                                        <p:tgtEl>
                                          <p:spTgt spid="6"/>
                                        </p:tgtEl>
                                        <p:attrNameLst>
                                          <p:attrName>style.visibility</p:attrName>
                                        </p:attrNameLst>
                                      </p:cBhvr>
                                      <p:to>
                                        <p:strVal val="hidden"/>
                                      </p:to>
                                    </p:set>
                                  </p:childTnLst>
                                </p:cTn>
                              </p:par>
                              <p:par>
                                <p:cTn id="20" presetID="10"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3ReportingDays_Bkgd"/>
          <p:cNvPicPr>
            <a:picLocks noChangeAspect="1"/>
          </p:cNvPicPr>
          <p:nvPr/>
        </p:nvPicPr>
        <p:blipFill rotWithShape="1">
          <a:blip r:embed="rId4">
            <a:extLst>
              <a:ext uri="{28A0092B-C50C-407E-A947-70E740481C1C}">
                <a14:useLocalDpi xmlns:a14="http://schemas.microsoft.com/office/drawing/2010/main" val="0"/>
              </a:ext>
            </a:extLst>
          </a:blip>
          <a:srcRect r="56667"/>
          <a:stretch/>
        </p:blipFill>
        <p:spPr>
          <a:xfrm>
            <a:off x="0" y="1403314"/>
            <a:ext cx="3962400" cy="5022922"/>
          </a:xfrm>
          <a:prstGeom prst="rect">
            <a:avLst/>
          </a:prstGeom>
        </p:spPr>
      </p:pic>
      <p:sp>
        <p:nvSpPr>
          <p:cNvPr id="9" name="Rectangle 8"/>
          <p:cNvSpPr/>
          <p:nvPr/>
        </p:nvSpPr>
        <p:spPr>
          <a:xfrm>
            <a:off x="0" y="5880254"/>
            <a:ext cx="3923818" cy="307777"/>
          </a:xfrm>
          <a:prstGeom prst="rect">
            <a:avLst/>
          </a:prstGeom>
        </p:spPr>
        <p:txBody>
          <a:bodyPr wrap="square">
            <a:spAutoFit/>
          </a:bodyPr>
          <a:lstStyle/>
          <a:p>
            <a:pPr algn="ctr"/>
            <a:r>
              <a:rPr lang="en-US" sz="1400" b="0" dirty="0">
                <a:solidFill>
                  <a:srgbClr val="D85106"/>
                </a:solidFill>
              </a:rPr>
              <a:t>Timeline for EAE Reporting to DAIDS</a:t>
            </a:r>
          </a:p>
        </p:txBody>
      </p:sp>
      <p:sp>
        <p:nvSpPr>
          <p:cNvPr id="10" name="Rectangle 9"/>
          <p:cNvSpPr/>
          <p:nvPr/>
        </p:nvSpPr>
        <p:spPr bwMode="auto">
          <a:xfrm>
            <a:off x="2210765" y="4712608"/>
            <a:ext cx="1632030" cy="983848"/>
          </a:xfrm>
          <a:prstGeom prst="rect">
            <a:avLst/>
          </a:prstGeom>
          <a:solidFill>
            <a:srgbClr val="FFFFFF"/>
          </a:solidFill>
          <a:ln w="12700" cap="flat" cmpd="sng" algn="ctr">
            <a:solidFill>
              <a:srgbClr val="0F4C9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R="0" algn="ctr" defTabSz="914400" rtl="0" eaLnBrk="1" fontAlgn="base" latinLnBrk="0" hangingPunct="1">
              <a:lnSpc>
                <a:spcPct val="100000"/>
              </a:lnSpc>
              <a:spcBef>
                <a:spcPct val="20000"/>
              </a:spcBef>
              <a:spcAft>
                <a:spcPct val="25000"/>
              </a:spcAft>
              <a:buClr>
                <a:srgbClr val="555EA6"/>
              </a:buClr>
              <a:buSzPct val="120000"/>
              <a:tabLst/>
            </a:pPr>
            <a:r>
              <a:rPr kumimoji="0" lang="en-US" sz="1100" b="0" i="1" u="none" strike="noStrike" cap="none" normalizeH="0" baseline="0" dirty="0">
                <a:solidFill>
                  <a:srgbClr val="0F4C95"/>
                </a:solidFill>
                <a:effectLst/>
                <a:latin typeface="Arial" charset="0"/>
              </a:rPr>
              <a:t>Note:</a:t>
            </a:r>
            <a:br>
              <a:rPr kumimoji="0" lang="en-US" sz="1100" b="0" i="0" u="none" strike="noStrike" cap="none" normalizeH="0" baseline="0" dirty="0">
                <a:solidFill>
                  <a:srgbClr val="0F4C95"/>
                </a:solidFill>
                <a:effectLst/>
                <a:latin typeface="Arial" charset="0"/>
              </a:rPr>
            </a:br>
            <a:r>
              <a:rPr kumimoji="0" lang="en-US" sz="1100" b="0" i="0" u="none" strike="noStrike" cap="none" normalizeH="0" baseline="0" dirty="0">
                <a:solidFill>
                  <a:srgbClr val="0F4C95"/>
                </a:solidFill>
                <a:effectLst/>
                <a:latin typeface="Arial" charset="0"/>
              </a:rPr>
              <a:t>A </a:t>
            </a:r>
            <a:r>
              <a:rPr kumimoji="0" lang="en-US" sz="1100" i="0" strike="noStrike" cap="none" normalizeH="0" baseline="0" dirty="0">
                <a:solidFill>
                  <a:srgbClr val="0F4C95"/>
                </a:solidFill>
                <a:effectLst/>
                <a:latin typeface="Arial" charset="0"/>
              </a:rPr>
              <a:t>reporting day</a:t>
            </a:r>
            <a:r>
              <a:rPr kumimoji="0" lang="en-US" sz="1100" b="0" i="0" strike="noStrike" cap="none" normalizeH="0" baseline="0" dirty="0">
                <a:solidFill>
                  <a:srgbClr val="0F4C95"/>
                </a:solidFill>
                <a:effectLst/>
                <a:latin typeface="Arial" charset="0"/>
              </a:rPr>
              <a:t> </a:t>
            </a:r>
            <a:r>
              <a:rPr kumimoji="0" lang="en-US" sz="1100" b="0" i="0" u="none" strike="noStrike" cap="none" normalizeH="0" baseline="0" dirty="0">
                <a:solidFill>
                  <a:srgbClr val="0F4C95"/>
                </a:solidFill>
                <a:effectLst/>
                <a:latin typeface="Arial" charset="0"/>
              </a:rPr>
              <a:t>is  Monday through Friday including holidays.</a:t>
            </a:r>
          </a:p>
        </p:txBody>
      </p:sp>
      <p:sp>
        <p:nvSpPr>
          <p:cNvPr id="4" name="Title 3"/>
          <p:cNvSpPr>
            <a:spLocks noGrp="1"/>
          </p:cNvSpPr>
          <p:nvPr>
            <p:ph type="title"/>
          </p:nvPr>
        </p:nvSpPr>
        <p:spPr/>
        <p:txBody>
          <a:bodyPr/>
          <a:lstStyle/>
          <a:p>
            <a:r>
              <a:rPr lang="en-US" dirty="0"/>
              <a:t>Overview of Reporting Timelines</a:t>
            </a:r>
          </a:p>
        </p:txBody>
      </p:sp>
      <p:sp>
        <p:nvSpPr>
          <p:cNvPr id="3" name="Slide Number Placeholder 2"/>
          <p:cNvSpPr>
            <a:spLocks noGrp="1"/>
          </p:cNvSpPr>
          <p:nvPr>
            <p:ph type="sldNum" sz="quarter" idx="10"/>
          </p:nvPr>
        </p:nvSpPr>
        <p:spPr/>
        <p:txBody>
          <a:bodyPr/>
          <a:lstStyle/>
          <a:p>
            <a:fld id="{126DC62D-1EE0-4E6A-BBBD-F9DA6F25A86B}" type="slidenum">
              <a:rPr lang="en-US" smtClean="0"/>
              <a:pPr/>
              <a:t>47</a:t>
            </a:fld>
            <a:endParaRPr lang="en-US" dirty="0"/>
          </a:p>
        </p:txBody>
      </p:sp>
      <p:pic>
        <p:nvPicPr>
          <p:cNvPr id="6" name="Step 1 - AE Occur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012" y="1576386"/>
            <a:ext cx="1743075" cy="1171575"/>
          </a:xfrm>
          <a:prstGeom prst="rect">
            <a:avLst/>
          </a:prstGeom>
        </p:spPr>
      </p:pic>
      <p:pic>
        <p:nvPicPr>
          <p:cNvPr id="16" name="Step 2a - Record in CRF and Study DB"/>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23975" y="1528762"/>
            <a:ext cx="2537460" cy="1240155"/>
          </a:xfrm>
          <a:prstGeom prst="rect">
            <a:avLst/>
          </a:prstGeom>
        </p:spPr>
      </p:pic>
      <p:sp>
        <p:nvSpPr>
          <p:cNvPr id="15" name="Rectangle 14"/>
          <p:cNvSpPr/>
          <p:nvPr/>
        </p:nvSpPr>
        <p:spPr bwMode="auto">
          <a:xfrm>
            <a:off x="0" y="1381125"/>
            <a:ext cx="9144000" cy="5076825"/>
          </a:xfrm>
          <a:prstGeom prst="rect">
            <a:avLst/>
          </a:prstGeom>
          <a:solidFill>
            <a:srgbClr val="000066">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a:ln>
                <a:noFill/>
              </a:ln>
              <a:solidFill>
                <a:srgbClr val="371C68"/>
              </a:solidFill>
              <a:effectLst/>
              <a:latin typeface="Arial" charset="0"/>
            </a:endParaRPr>
          </a:p>
        </p:txBody>
      </p:sp>
      <p:pic>
        <p:nvPicPr>
          <p:cNvPr id="8" name="Step 2a - Record in CRF and Study DB"/>
          <p:cNvPicPr>
            <a:picLocks noChangeAspect="1"/>
          </p:cNvPicPr>
          <p:nvPr/>
        </p:nvPicPr>
        <p:blipFill rotWithShape="1">
          <a:blip r:embed="rId6">
            <a:extLst>
              <a:ext uri="{28A0092B-C50C-407E-A947-70E740481C1C}">
                <a14:useLocalDpi xmlns:a14="http://schemas.microsoft.com/office/drawing/2010/main" val="0"/>
              </a:ext>
            </a:extLst>
          </a:blip>
          <a:srcRect l="-4469" t="-8946" r="-3772" b="-9543"/>
          <a:stretch/>
        </p:blipFill>
        <p:spPr>
          <a:xfrm>
            <a:off x="4198269" y="2355219"/>
            <a:ext cx="4581525" cy="2451157"/>
          </a:xfrm>
          <a:prstGeom prst="rect">
            <a:avLst/>
          </a:prstGeom>
          <a:solidFill>
            <a:schemeClr val="bg1"/>
          </a:solidFill>
          <a:ln>
            <a:solidFill>
              <a:srgbClr val="A9B7DB"/>
            </a:solidFill>
          </a:ln>
          <a:effectLst>
            <a:outerShdw blurRad="50800" dist="38100" dir="2700000" algn="tl" rotWithShape="0">
              <a:prstClr val="black">
                <a:alpha val="40000"/>
              </a:prstClr>
            </a:outerShdw>
          </a:effectLst>
        </p:spPr>
      </p:pic>
    </p:spTree>
    <p:custDataLst>
      <p:tags r:id="rId1"/>
    </p:custDataLst>
    <p:extLst>
      <p:ext uri="{BB962C8B-B14F-4D97-AF65-F5344CB8AC3E}">
        <p14:creationId xmlns:p14="http://schemas.microsoft.com/office/powerpoint/2010/main" val="2419023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15"/>
                                        </p:tgtEl>
                                      </p:cBhvr>
                                    </p:animEffect>
                                    <p:set>
                                      <p:cBhvr>
                                        <p:cTn id="15" dur="1" fill="hold">
                                          <p:stCondLst>
                                            <p:cond delay="499"/>
                                          </p:stCondLst>
                                        </p:cTn>
                                        <p:tgtEl>
                                          <p:spTgt spid="15"/>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8"/>
                                        </p:tgtEl>
                                      </p:cBhvr>
                                    </p:animEffect>
                                    <p:set>
                                      <p:cBhvr>
                                        <p:cTn id="18" dur="1" fill="hold">
                                          <p:stCondLst>
                                            <p:cond delay="499"/>
                                          </p:stCondLst>
                                        </p:cTn>
                                        <p:tgtEl>
                                          <p:spTgt spid="8"/>
                                        </p:tgtEl>
                                        <p:attrNameLst>
                                          <p:attrName>style.visibility</p:attrName>
                                        </p:attrNameLst>
                                      </p:cBhvr>
                                      <p:to>
                                        <p:strVal val="hidden"/>
                                      </p:to>
                                    </p:set>
                                  </p:childTnLst>
                                </p:cTn>
                              </p:par>
                              <p:par>
                                <p:cTn id="19" presetID="10"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3ReportingDays_Bkgd"/>
          <p:cNvPicPr>
            <a:picLocks noChangeAspect="1"/>
          </p:cNvPicPr>
          <p:nvPr/>
        </p:nvPicPr>
        <p:blipFill rotWithShape="1">
          <a:blip r:embed="rId4">
            <a:extLst>
              <a:ext uri="{28A0092B-C50C-407E-A947-70E740481C1C}">
                <a14:useLocalDpi xmlns:a14="http://schemas.microsoft.com/office/drawing/2010/main" val="0"/>
              </a:ext>
            </a:extLst>
          </a:blip>
          <a:srcRect r="56667"/>
          <a:stretch/>
        </p:blipFill>
        <p:spPr>
          <a:xfrm>
            <a:off x="0" y="1403314"/>
            <a:ext cx="3962400" cy="5022922"/>
          </a:xfrm>
          <a:prstGeom prst="rect">
            <a:avLst/>
          </a:prstGeom>
        </p:spPr>
      </p:pic>
      <p:sp>
        <p:nvSpPr>
          <p:cNvPr id="10" name="Rectangle 9"/>
          <p:cNvSpPr/>
          <p:nvPr/>
        </p:nvSpPr>
        <p:spPr>
          <a:xfrm>
            <a:off x="0" y="5880254"/>
            <a:ext cx="3923818" cy="307777"/>
          </a:xfrm>
          <a:prstGeom prst="rect">
            <a:avLst/>
          </a:prstGeom>
        </p:spPr>
        <p:txBody>
          <a:bodyPr wrap="square">
            <a:spAutoFit/>
          </a:bodyPr>
          <a:lstStyle/>
          <a:p>
            <a:pPr algn="ctr"/>
            <a:r>
              <a:rPr lang="en-US" sz="1400" b="0" dirty="0">
                <a:solidFill>
                  <a:srgbClr val="D85106"/>
                </a:solidFill>
              </a:rPr>
              <a:t>Timeline for EAE Reporting to DAIDS</a:t>
            </a:r>
          </a:p>
        </p:txBody>
      </p:sp>
      <p:sp>
        <p:nvSpPr>
          <p:cNvPr id="11" name="Rectangle 10"/>
          <p:cNvSpPr/>
          <p:nvPr/>
        </p:nvSpPr>
        <p:spPr bwMode="auto">
          <a:xfrm>
            <a:off x="2210765" y="4712608"/>
            <a:ext cx="1632030" cy="983848"/>
          </a:xfrm>
          <a:prstGeom prst="rect">
            <a:avLst/>
          </a:prstGeom>
          <a:solidFill>
            <a:srgbClr val="FFFFFF"/>
          </a:solidFill>
          <a:ln w="12700" cap="flat" cmpd="sng" algn="ctr">
            <a:solidFill>
              <a:srgbClr val="0F4C9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R="0" algn="ctr" defTabSz="914400" rtl="0" eaLnBrk="1" fontAlgn="base" latinLnBrk="0" hangingPunct="1">
              <a:lnSpc>
                <a:spcPct val="100000"/>
              </a:lnSpc>
              <a:spcBef>
                <a:spcPct val="20000"/>
              </a:spcBef>
              <a:spcAft>
                <a:spcPct val="25000"/>
              </a:spcAft>
              <a:buClr>
                <a:srgbClr val="555EA6"/>
              </a:buClr>
              <a:buSzPct val="120000"/>
              <a:tabLst/>
            </a:pPr>
            <a:r>
              <a:rPr kumimoji="0" lang="en-US" sz="1100" b="0" i="1" u="none" strike="noStrike" cap="none" normalizeH="0" baseline="0" dirty="0">
                <a:solidFill>
                  <a:srgbClr val="0F4C95"/>
                </a:solidFill>
                <a:effectLst/>
                <a:latin typeface="Arial" charset="0"/>
              </a:rPr>
              <a:t>Note:</a:t>
            </a:r>
            <a:br>
              <a:rPr kumimoji="0" lang="en-US" sz="1100" b="0" i="0" u="none" strike="noStrike" cap="none" normalizeH="0" baseline="0" dirty="0">
                <a:solidFill>
                  <a:srgbClr val="0F4C95"/>
                </a:solidFill>
                <a:effectLst/>
                <a:latin typeface="Arial" charset="0"/>
              </a:rPr>
            </a:br>
            <a:r>
              <a:rPr kumimoji="0" lang="en-US" sz="1100" b="0" i="0" u="none" strike="noStrike" cap="none" normalizeH="0" baseline="0" dirty="0">
                <a:solidFill>
                  <a:srgbClr val="0F4C95"/>
                </a:solidFill>
                <a:effectLst/>
                <a:latin typeface="Arial" charset="0"/>
              </a:rPr>
              <a:t>A </a:t>
            </a:r>
            <a:r>
              <a:rPr kumimoji="0" lang="en-US" sz="1100" i="0" strike="noStrike" cap="none" normalizeH="0" baseline="0" dirty="0">
                <a:solidFill>
                  <a:srgbClr val="0F4C95"/>
                </a:solidFill>
                <a:effectLst/>
                <a:latin typeface="Arial" charset="0"/>
              </a:rPr>
              <a:t>reporting day</a:t>
            </a:r>
            <a:r>
              <a:rPr kumimoji="0" lang="en-US" sz="1100" b="0" i="0" strike="noStrike" cap="none" normalizeH="0" baseline="0" dirty="0">
                <a:solidFill>
                  <a:srgbClr val="0F4C95"/>
                </a:solidFill>
                <a:effectLst/>
                <a:latin typeface="Arial" charset="0"/>
              </a:rPr>
              <a:t> </a:t>
            </a:r>
            <a:r>
              <a:rPr kumimoji="0" lang="en-US" sz="1100" b="0" i="0" u="none" strike="noStrike" cap="none" normalizeH="0" baseline="0" dirty="0">
                <a:solidFill>
                  <a:srgbClr val="0F4C95"/>
                </a:solidFill>
                <a:effectLst/>
                <a:latin typeface="Arial" charset="0"/>
              </a:rPr>
              <a:t>is  Monday through Friday including holidays.</a:t>
            </a:r>
          </a:p>
        </p:txBody>
      </p:sp>
      <p:sp>
        <p:nvSpPr>
          <p:cNvPr id="4" name="Title 3"/>
          <p:cNvSpPr>
            <a:spLocks noGrp="1"/>
          </p:cNvSpPr>
          <p:nvPr>
            <p:ph type="title"/>
          </p:nvPr>
        </p:nvSpPr>
        <p:spPr/>
        <p:txBody>
          <a:bodyPr/>
          <a:lstStyle/>
          <a:p>
            <a:r>
              <a:rPr lang="en-US" dirty="0"/>
              <a:t>Overview of Reporting Timelines</a:t>
            </a:r>
          </a:p>
        </p:txBody>
      </p:sp>
      <p:sp>
        <p:nvSpPr>
          <p:cNvPr id="3" name="Slide Number Placeholder 2"/>
          <p:cNvSpPr>
            <a:spLocks noGrp="1"/>
          </p:cNvSpPr>
          <p:nvPr>
            <p:ph type="sldNum" sz="quarter" idx="10"/>
          </p:nvPr>
        </p:nvSpPr>
        <p:spPr/>
        <p:txBody>
          <a:bodyPr/>
          <a:lstStyle/>
          <a:p>
            <a:fld id="{126DC62D-1EE0-4E6A-BBBD-F9DA6F25A86B}" type="slidenum">
              <a:rPr lang="en-US" smtClean="0"/>
              <a:pPr/>
              <a:t>48</a:t>
            </a:fld>
            <a:endParaRPr lang="en-US" dirty="0"/>
          </a:p>
        </p:txBody>
      </p:sp>
      <p:pic>
        <p:nvPicPr>
          <p:cNvPr id="6" name="Step 1 - AE Occur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012" y="1576386"/>
            <a:ext cx="1743075" cy="1171575"/>
          </a:xfrm>
          <a:prstGeom prst="rect">
            <a:avLst/>
          </a:prstGeom>
        </p:spPr>
      </p:pic>
      <p:pic>
        <p:nvPicPr>
          <p:cNvPr id="16" name="Step 2b - Type of AE?"/>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250" y="2843212"/>
            <a:ext cx="2034540" cy="2851785"/>
          </a:xfrm>
          <a:prstGeom prst="rect">
            <a:avLst/>
          </a:prstGeom>
        </p:spPr>
      </p:pic>
      <p:pic>
        <p:nvPicPr>
          <p:cNvPr id="8" name="Step 2a - Record in CRF and Study DB"/>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23975" y="1528762"/>
            <a:ext cx="2537460" cy="1240155"/>
          </a:xfrm>
          <a:prstGeom prst="rect">
            <a:avLst/>
          </a:prstGeom>
        </p:spPr>
      </p:pic>
      <p:sp>
        <p:nvSpPr>
          <p:cNvPr id="15" name="Rectangle 14"/>
          <p:cNvSpPr/>
          <p:nvPr/>
        </p:nvSpPr>
        <p:spPr bwMode="auto">
          <a:xfrm>
            <a:off x="0" y="1381125"/>
            <a:ext cx="9144000" cy="5076825"/>
          </a:xfrm>
          <a:prstGeom prst="rect">
            <a:avLst/>
          </a:prstGeom>
          <a:solidFill>
            <a:srgbClr val="000066">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a:ln>
                <a:noFill/>
              </a:ln>
              <a:solidFill>
                <a:srgbClr val="371C68"/>
              </a:solidFill>
              <a:effectLst/>
              <a:latin typeface="Arial" charset="0"/>
            </a:endParaRPr>
          </a:p>
        </p:txBody>
      </p:sp>
      <p:pic>
        <p:nvPicPr>
          <p:cNvPr id="7" name="Step 2b - Type of AE?"/>
          <p:cNvPicPr>
            <a:picLocks noChangeAspect="1"/>
          </p:cNvPicPr>
          <p:nvPr/>
        </p:nvPicPr>
        <p:blipFill rotWithShape="1">
          <a:blip r:embed="rId6">
            <a:extLst>
              <a:ext uri="{28A0092B-C50C-407E-A947-70E740481C1C}">
                <a14:useLocalDpi xmlns:a14="http://schemas.microsoft.com/office/drawing/2010/main" val="0"/>
              </a:ext>
            </a:extLst>
          </a:blip>
          <a:srcRect l="-5415" t="-4203" r="-5413" b="-4855"/>
          <a:stretch/>
        </p:blipFill>
        <p:spPr>
          <a:xfrm>
            <a:off x="4529620" y="1452771"/>
            <a:ext cx="3209925" cy="4427483"/>
          </a:xfrm>
          <a:prstGeom prst="rect">
            <a:avLst/>
          </a:prstGeom>
          <a:solidFill>
            <a:schemeClr val="bg1"/>
          </a:solidFill>
          <a:ln>
            <a:solidFill>
              <a:srgbClr val="A9B7DB"/>
            </a:solidFill>
          </a:ln>
          <a:effectLst>
            <a:outerShdw blurRad="50800" dist="38100" dir="2700000" algn="tl" rotWithShape="0">
              <a:prstClr val="black">
                <a:alpha val="40000"/>
              </a:prstClr>
            </a:outerShdw>
          </a:effectLst>
        </p:spPr>
      </p:pic>
    </p:spTree>
    <p:custDataLst>
      <p:tags r:id="rId1"/>
    </p:custDataLst>
    <p:extLst>
      <p:ext uri="{BB962C8B-B14F-4D97-AF65-F5344CB8AC3E}">
        <p14:creationId xmlns:p14="http://schemas.microsoft.com/office/powerpoint/2010/main" val="3349082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15"/>
                                        </p:tgtEl>
                                      </p:cBhvr>
                                    </p:animEffect>
                                    <p:set>
                                      <p:cBhvr>
                                        <p:cTn id="15" dur="1" fill="hold">
                                          <p:stCondLst>
                                            <p:cond delay="499"/>
                                          </p:stCondLst>
                                        </p:cTn>
                                        <p:tgtEl>
                                          <p:spTgt spid="15"/>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7"/>
                                        </p:tgtEl>
                                      </p:cBhvr>
                                    </p:animEffect>
                                    <p:set>
                                      <p:cBhvr>
                                        <p:cTn id="18" dur="1" fill="hold">
                                          <p:stCondLst>
                                            <p:cond delay="499"/>
                                          </p:stCondLst>
                                        </p:cTn>
                                        <p:tgtEl>
                                          <p:spTgt spid="7"/>
                                        </p:tgtEl>
                                        <p:attrNameLst>
                                          <p:attrName>style.visibility</p:attrName>
                                        </p:attrNameLst>
                                      </p:cBhvr>
                                      <p:to>
                                        <p:strVal val="hidden"/>
                                      </p:to>
                                    </p:set>
                                  </p:childTnLst>
                                </p:cTn>
                              </p:par>
                              <p:par>
                                <p:cTn id="19" presetID="10"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3ReportingDays_Bkgd"/>
          <p:cNvPicPr>
            <a:picLocks noChangeAspect="1"/>
          </p:cNvPicPr>
          <p:nvPr/>
        </p:nvPicPr>
        <p:blipFill rotWithShape="1">
          <a:blip r:embed="rId4">
            <a:extLst>
              <a:ext uri="{28A0092B-C50C-407E-A947-70E740481C1C}">
                <a14:useLocalDpi xmlns:a14="http://schemas.microsoft.com/office/drawing/2010/main" val="0"/>
              </a:ext>
            </a:extLst>
          </a:blip>
          <a:srcRect r="56667"/>
          <a:stretch/>
        </p:blipFill>
        <p:spPr>
          <a:xfrm>
            <a:off x="0" y="1403314"/>
            <a:ext cx="3962400" cy="5022922"/>
          </a:xfrm>
          <a:prstGeom prst="rect">
            <a:avLst/>
          </a:prstGeom>
        </p:spPr>
      </p:pic>
      <p:sp>
        <p:nvSpPr>
          <p:cNvPr id="11" name="Rectangle 10"/>
          <p:cNvSpPr/>
          <p:nvPr/>
        </p:nvSpPr>
        <p:spPr>
          <a:xfrm>
            <a:off x="0" y="5880254"/>
            <a:ext cx="3923818" cy="307777"/>
          </a:xfrm>
          <a:prstGeom prst="rect">
            <a:avLst/>
          </a:prstGeom>
        </p:spPr>
        <p:txBody>
          <a:bodyPr wrap="square">
            <a:spAutoFit/>
          </a:bodyPr>
          <a:lstStyle/>
          <a:p>
            <a:pPr algn="ctr"/>
            <a:r>
              <a:rPr lang="en-US" sz="1400" b="0" dirty="0">
                <a:solidFill>
                  <a:srgbClr val="D85106"/>
                </a:solidFill>
              </a:rPr>
              <a:t>Timeline for EAE Reporting to DAIDS</a:t>
            </a:r>
          </a:p>
        </p:txBody>
      </p:sp>
      <p:sp>
        <p:nvSpPr>
          <p:cNvPr id="12" name="Rectangle 11"/>
          <p:cNvSpPr/>
          <p:nvPr/>
        </p:nvSpPr>
        <p:spPr bwMode="auto">
          <a:xfrm>
            <a:off x="2210765" y="4712608"/>
            <a:ext cx="1632030" cy="983848"/>
          </a:xfrm>
          <a:prstGeom prst="rect">
            <a:avLst/>
          </a:prstGeom>
          <a:solidFill>
            <a:srgbClr val="FFFFFF"/>
          </a:solidFill>
          <a:ln w="12700" cap="flat" cmpd="sng" algn="ctr">
            <a:solidFill>
              <a:srgbClr val="0F4C9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R="0" algn="ctr" defTabSz="914400" rtl="0" eaLnBrk="1" fontAlgn="base" latinLnBrk="0" hangingPunct="1">
              <a:lnSpc>
                <a:spcPct val="100000"/>
              </a:lnSpc>
              <a:spcBef>
                <a:spcPct val="20000"/>
              </a:spcBef>
              <a:spcAft>
                <a:spcPct val="25000"/>
              </a:spcAft>
              <a:buClr>
                <a:srgbClr val="555EA6"/>
              </a:buClr>
              <a:buSzPct val="120000"/>
              <a:tabLst/>
            </a:pPr>
            <a:r>
              <a:rPr kumimoji="0" lang="en-US" sz="1100" b="0" i="1" u="none" strike="noStrike" cap="none" normalizeH="0" baseline="0" dirty="0">
                <a:solidFill>
                  <a:srgbClr val="0F4C95"/>
                </a:solidFill>
                <a:effectLst/>
                <a:latin typeface="Arial" charset="0"/>
              </a:rPr>
              <a:t>Note:</a:t>
            </a:r>
            <a:br>
              <a:rPr kumimoji="0" lang="en-US" sz="1100" b="0" i="0" u="none" strike="noStrike" cap="none" normalizeH="0" baseline="0" dirty="0">
                <a:solidFill>
                  <a:srgbClr val="0F4C95"/>
                </a:solidFill>
                <a:effectLst/>
                <a:latin typeface="Arial" charset="0"/>
              </a:rPr>
            </a:br>
            <a:r>
              <a:rPr kumimoji="0" lang="en-US" sz="1100" b="0" i="0" u="none" strike="noStrike" cap="none" normalizeH="0" baseline="0" dirty="0">
                <a:solidFill>
                  <a:srgbClr val="0F4C95"/>
                </a:solidFill>
                <a:effectLst/>
                <a:latin typeface="Arial" charset="0"/>
              </a:rPr>
              <a:t>A </a:t>
            </a:r>
            <a:r>
              <a:rPr kumimoji="0" lang="en-US" sz="1100" i="0" strike="noStrike" cap="none" normalizeH="0" baseline="0" dirty="0">
                <a:solidFill>
                  <a:srgbClr val="0F4C95"/>
                </a:solidFill>
                <a:effectLst/>
                <a:latin typeface="Arial" charset="0"/>
              </a:rPr>
              <a:t>reporting day</a:t>
            </a:r>
            <a:r>
              <a:rPr kumimoji="0" lang="en-US" sz="1100" b="0" i="0" strike="noStrike" cap="none" normalizeH="0" baseline="0" dirty="0">
                <a:solidFill>
                  <a:srgbClr val="0F4C95"/>
                </a:solidFill>
                <a:effectLst/>
                <a:latin typeface="Arial" charset="0"/>
              </a:rPr>
              <a:t> </a:t>
            </a:r>
            <a:r>
              <a:rPr kumimoji="0" lang="en-US" sz="1100" b="0" i="0" u="none" strike="noStrike" cap="none" normalizeH="0" baseline="0" dirty="0">
                <a:solidFill>
                  <a:srgbClr val="0F4C95"/>
                </a:solidFill>
                <a:effectLst/>
                <a:latin typeface="Arial" charset="0"/>
              </a:rPr>
              <a:t>is  Monday through Friday including holidays.</a:t>
            </a:r>
          </a:p>
        </p:txBody>
      </p:sp>
      <p:sp>
        <p:nvSpPr>
          <p:cNvPr id="4" name="Title 3"/>
          <p:cNvSpPr>
            <a:spLocks noGrp="1"/>
          </p:cNvSpPr>
          <p:nvPr>
            <p:ph type="title"/>
          </p:nvPr>
        </p:nvSpPr>
        <p:spPr/>
        <p:txBody>
          <a:bodyPr/>
          <a:lstStyle/>
          <a:p>
            <a:r>
              <a:rPr lang="en-US" dirty="0"/>
              <a:t>Overview of Reporting Timelines</a:t>
            </a:r>
          </a:p>
        </p:txBody>
      </p:sp>
      <p:sp>
        <p:nvSpPr>
          <p:cNvPr id="3" name="Slide Number Placeholder 2"/>
          <p:cNvSpPr>
            <a:spLocks noGrp="1"/>
          </p:cNvSpPr>
          <p:nvPr>
            <p:ph type="sldNum" sz="quarter" idx="10"/>
          </p:nvPr>
        </p:nvSpPr>
        <p:spPr/>
        <p:txBody>
          <a:bodyPr/>
          <a:lstStyle/>
          <a:p>
            <a:fld id="{126DC62D-1EE0-4E6A-BBBD-F9DA6F25A86B}" type="slidenum">
              <a:rPr lang="en-US" smtClean="0"/>
              <a:pPr/>
              <a:t>49</a:t>
            </a:fld>
            <a:endParaRPr lang="en-US" dirty="0"/>
          </a:p>
        </p:txBody>
      </p:sp>
      <p:pic>
        <p:nvPicPr>
          <p:cNvPr id="6" name="Step 1 - AE Occur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012" y="1576386"/>
            <a:ext cx="1743075" cy="1171575"/>
          </a:xfrm>
          <a:prstGeom prst="rect">
            <a:avLst/>
          </a:prstGeom>
        </p:spPr>
      </p:pic>
      <p:pic>
        <p:nvPicPr>
          <p:cNvPr id="8" name="Step 2a - Record in CRF and Study DB"/>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23975" y="1528762"/>
            <a:ext cx="2537460" cy="1240155"/>
          </a:xfrm>
          <a:prstGeom prst="rect">
            <a:avLst/>
          </a:prstGeom>
        </p:spPr>
      </p:pic>
      <p:pic>
        <p:nvPicPr>
          <p:cNvPr id="7" name="Step 2b - Type of AE?"/>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250" y="2843212"/>
            <a:ext cx="2034540" cy="2851785"/>
          </a:xfrm>
          <a:prstGeom prst="rect">
            <a:avLst/>
          </a:prstGeom>
        </p:spPr>
      </p:pic>
      <p:pic>
        <p:nvPicPr>
          <p:cNvPr id="16" name="Step 3 - Submit via DAERS to DAIDS RSC"/>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00225" y="3336921"/>
            <a:ext cx="4137660" cy="822959"/>
          </a:xfrm>
          <a:prstGeom prst="rect">
            <a:avLst/>
          </a:prstGeom>
        </p:spPr>
      </p:pic>
      <p:sp>
        <p:nvSpPr>
          <p:cNvPr id="15" name="Rectangle 14"/>
          <p:cNvSpPr/>
          <p:nvPr/>
        </p:nvSpPr>
        <p:spPr bwMode="auto">
          <a:xfrm>
            <a:off x="0" y="1381125"/>
            <a:ext cx="9144000" cy="5076825"/>
          </a:xfrm>
          <a:prstGeom prst="rect">
            <a:avLst/>
          </a:prstGeom>
          <a:solidFill>
            <a:srgbClr val="000066">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a:ln>
                <a:noFill/>
              </a:ln>
              <a:solidFill>
                <a:srgbClr val="371C68"/>
              </a:solidFill>
              <a:effectLst/>
              <a:latin typeface="Arial" charset="0"/>
            </a:endParaRPr>
          </a:p>
        </p:txBody>
      </p:sp>
      <p:pic>
        <p:nvPicPr>
          <p:cNvPr id="9" name="Step 3 - Submit via DAERS to DAIDS RSC"/>
          <p:cNvPicPr>
            <a:picLocks noChangeAspect="1"/>
          </p:cNvPicPr>
          <p:nvPr/>
        </p:nvPicPr>
        <p:blipFill rotWithShape="1">
          <a:blip r:embed="rId8">
            <a:extLst>
              <a:ext uri="{28A0092B-C50C-407E-A947-70E740481C1C}">
                <a14:useLocalDpi xmlns:a14="http://schemas.microsoft.com/office/drawing/2010/main" val="0"/>
              </a:ext>
            </a:extLst>
          </a:blip>
          <a:srcRect l="-2633" t="-13245" r="-2741" b="-13245"/>
          <a:stretch/>
        </p:blipFill>
        <p:spPr>
          <a:xfrm>
            <a:off x="2302422" y="3061880"/>
            <a:ext cx="6526071" cy="1558099"/>
          </a:xfrm>
          <a:prstGeom prst="rect">
            <a:avLst/>
          </a:prstGeom>
          <a:solidFill>
            <a:schemeClr val="bg1"/>
          </a:solidFill>
          <a:ln>
            <a:solidFill>
              <a:srgbClr val="A9B7DB"/>
            </a:solidFill>
          </a:ln>
          <a:effectLst>
            <a:outerShdw blurRad="50800" dist="38100" dir="2700000" algn="tl" rotWithShape="0">
              <a:prstClr val="black">
                <a:alpha val="40000"/>
              </a:prstClr>
            </a:outerShdw>
          </a:effectLst>
        </p:spPr>
      </p:pic>
    </p:spTree>
    <p:custDataLst>
      <p:tags r:id="rId1"/>
    </p:custDataLst>
    <p:extLst>
      <p:ext uri="{BB962C8B-B14F-4D97-AF65-F5344CB8AC3E}">
        <p14:creationId xmlns:p14="http://schemas.microsoft.com/office/powerpoint/2010/main" val="2181640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15"/>
                                        </p:tgtEl>
                                      </p:cBhvr>
                                    </p:animEffect>
                                    <p:set>
                                      <p:cBhvr>
                                        <p:cTn id="15" dur="1" fill="hold">
                                          <p:stCondLst>
                                            <p:cond delay="499"/>
                                          </p:stCondLst>
                                        </p:cTn>
                                        <p:tgtEl>
                                          <p:spTgt spid="15"/>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9"/>
                                        </p:tgtEl>
                                      </p:cBhvr>
                                    </p:animEffect>
                                    <p:set>
                                      <p:cBhvr>
                                        <p:cTn id="18" dur="1" fill="hold">
                                          <p:stCondLst>
                                            <p:cond delay="499"/>
                                          </p:stCondLst>
                                        </p:cTn>
                                        <p:tgtEl>
                                          <p:spTgt spid="9"/>
                                        </p:tgtEl>
                                        <p:attrNameLst>
                                          <p:attrName>style.visibility</p:attrName>
                                        </p:attrNameLst>
                                      </p:cBhvr>
                                      <p:to>
                                        <p:strVal val="hidden"/>
                                      </p:to>
                                    </p:set>
                                  </p:childTnLst>
                                </p:cTn>
                              </p:par>
                              <p:par>
                                <p:cTn id="19" presetID="10"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892808"/>
            <a:ext cx="8458200" cy="2011680"/>
          </a:xfrm>
        </p:spPr>
        <p:txBody>
          <a:bodyPr/>
          <a:lstStyle/>
          <a:p>
            <a:r>
              <a:rPr lang="en-US" dirty="0"/>
              <a:t>Manual for Expedited Reporting of Adverse Events to DAIDS</a:t>
            </a:r>
          </a:p>
        </p:txBody>
      </p:sp>
    </p:spTree>
    <p:custDataLst>
      <p:tags r:id="rId1"/>
    </p:custDataLst>
    <p:extLst>
      <p:ext uri="{BB962C8B-B14F-4D97-AF65-F5344CB8AC3E}">
        <p14:creationId xmlns:p14="http://schemas.microsoft.com/office/powerpoint/2010/main" val="227882324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3ReportingDays_Bkgd"/>
          <p:cNvPicPr>
            <a:picLocks noChangeAspect="1"/>
          </p:cNvPicPr>
          <p:nvPr/>
        </p:nvPicPr>
        <p:blipFill rotWithShape="1">
          <a:blip r:embed="rId4">
            <a:extLst>
              <a:ext uri="{28A0092B-C50C-407E-A947-70E740481C1C}">
                <a14:useLocalDpi xmlns:a14="http://schemas.microsoft.com/office/drawing/2010/main" val="0"/>
              </a:ext>
            </a:extLst>
          </a:blip>
          <a:srcRect r="56667"/>
          <a:stretch/>
        </p:blipFill>
        <p:spPr>
          <a:xfrm>
            <a:off x="0" y="1403314"/>
            <a:ext cx="3962400" cy="5022922"/>
          </a:xfrm>
          <a:prstGeom prst="rect">
            <a:avLst/>
          </a:prstGeom>
        </p:spPr>
      </p:pic>
      <p:sp>
        <p:nvSpPr>
          <p:cNvPr id="10" name="Rectangle 9"/>
          <p:cNvSpPr/>
          <p:nvPr/>
        </p:nvSpPr>
        <p:spPr>
          <a:xfrm>
            <a:off x="0" y="5880254"/>
            <a:ext cx="3923818" cy="307777"/>
          </a:xfrm>
          <a:prstGeom prst="rect">
            <a:avLst/>
          </a:prstGeom>
        </p:spPr>
        <p:txBody>
          <a:bodyPr wrap="square">
            <a:spAutoFit/>
          </a:bodyPr>
          <a:lstStyle/>
          <a:p>
            <a:pPr algn="ctr"/>
            <a:r>
              <a:rPr lang="en-US" sz="1400" b="0" dirty="0">
                <a:solidFill>
                  <a:srgbClr val="D85106"/>
                </a:solidFill>
              </a:rPr>
              <a:t>Timeline for EAE Reporting to DAIDS</a:t>
            </a:r>
          </a:p>
        </p:txBody>
      </p:sp>
      <p:sp>
        <p:nvSpPr>
          <p:cNvPr id="11" name="Rectangle 10"/>
          <p:cNvSpPr/>
          <p:nvPr/>
        </p:nvSpPr>
        <p:spPr bwMode="auto">
          <a:xfrm>
            <a:off x="2210765" y="4712608"/>
            <a:ext cx="1632030" cy="983848"/>
          </a:xfrm>
          <a:prstGeom prst="rect">
            <a:avLst/>
          </a:prstGeom>
          <a:solidFill>
            <a:srgbClr val="FFFFFF"/>
          </a:solidFill>
          <a:ln w="12700" cap="flat" cmpd="sng" algn="ctr">
            <a:solidFill>
              <a:srgbClr val="0F4C9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R="0" algn="ctr" defTabSz="914400" rtl="0" eaLnBrk="1" fontAlgn="base" latinLnBrk="0" hangingPunct="1">
              <a:lnSpc>
                <a:spcPct val="100000"/>
              </a:lnSpc>
              <a:spcBef>
                <a:spcPct val="20000"/>
              </a:spcBef>
              <a:spcAft>
                <a:spcPct val="25000"/>
              </a:spcAft>
              <a:buClr>
                <a:srgbClr val="555EA6"/>
              </a:buClr>
              <a:buSzPct val="120000"/>
              <a:tabLst/>
            </a:pPr>
            <a:r>
              <a:rPr kumimoji="0" lang="en-US" sz="1100" b="0" i="1" u="none" strike="noStrike" cap="none" normalizeH="0" baseline="0" dirty="0">
                <a:solidFill>
                  <a:srgbClr val="0F4C95"/>
                </a:solidFill>
                <a:effectLst/>
                <a:latin typeface="Arial" charset="0"/>
              </a:rPr>
              <a:t>Note:</a:t>
            </a:r>
            <a:br>
              <a:rPr kumimoji="0" lang="en-US" sz="1100" b="0" i="0" u="none" strike="noStrike" cap="none" normalizeH="0" baseline="0" dirty="0">
                <a:solidFill>
                  <a:srgbClr val="0F4C95"/>
                </a:solidFill>
                <a:effectLst/>
                <a:latin typeface="Arial" charset="0"/>
              </a:rPr>
            </a:br>
            <a:r>
              <a:rPr kumimoji="0" lang="en-US" sz="1100" b="0" i="0" u="none" strike="noStrike" cap="none" normalizeH="0" baseline="0" dirty="0">
                <a:solidFill>
                  <a:srgbClr val="0F4C95"/>
                </a:solidFill>
                <a:effectLst/>
                <a:latin typeface="Arial" charset="0"/>
              </a:rPr>
              <a:t>A </a:t>
            </a:r>
            <a:r>
              <a:rPr kumimoji="0" lang="en-US" sz="1100" i="0" strike="noStrike" cap="none" normalizeH="0" baseline="0" dirty="0">
                <a:solidFill>
                  <a:srgbClr val="0F4C95"/>
                </a:solidFill>
                <a:effectLst/>
                <a:latin typeface="Arial" charset="0"/>
              </a:rPr>
              <a:t>reporting day</a:t>
            </a:r>
            <a:r>
              <a:rPr kumimoji="0" lang="en-US" sz="1100" b="0" i="0" strike="noStrike" cap="none" normalizeH="0" baseline="0" dirty="0">
                <a:solidFill>
                  <a:srgbClr val="0F4C95"/>
                </a:solidFill>
                <a:effectLst/>
                <a:latin typeface="Arial" charset="0"/>
              </a:rPr>
              <a:t> </a:t>
            </a:r>
            <a:r>
              <a:rPr kumimoji="0" lang="en-US" sz="1100" b="0" i="0" u="none" strike="noStrike" cap="none" normalizeH="0" baseline="0" dirty="0">
                <a:solidFill>
                  <a:srgbClr val="0F4C95"/>
                </a:solidFill>
                <a:effectLst/>
                <a:latin typeface="Arial" charset="0"/>
              </a:rPr>
              <a:t>is  Monday through Friday including holidays.</a:t>
            </a:r>
          </a:p>
        </p:txBody>
      </p:sp>
      <p:pic>
        <p:nvPicPr>
          <p:cNvPr id="14" name="15ReportingDays_Bkgd"/>
          <p:cNvPicPr>
            <a:picLocks noChangeAspect="1"/>
          </p:cNvPicPr>
          <p:nvPr/>
        </p:nvPicPr>
        <p:blipFill rotWithShape="1">
          <a:blip r:embed="rId4">
            <a:extLst>
              <a:ext uri="{28A0092B-C50C-407E-A947-70E740481C1C}">
                <a14:useLocalDpi xmlns:a14="http://schemas.microsoft.com/office/drawing/2010/main" val="0"/>
              </a:ext>
            </a:extLst>
          </a:blip>
          <a:srcRect l="43298" r="-68"/>
          <a:stretch/>
        </p:blipFill>
        <p:spPr>
          <a:xfrm>
            <a:off x="3952874" y="1403314"/>
            <a:ext cx="5191125" cy="5022922"/>
          </a:xfrm>
          <a:prstGeom prst="rect">
            <a:avLst/>
          </a:prstGeom>
        </p:spPr>
      </p:pic>
      <p:sp>
        <p:nvSpPr>
          <p:cNvPr id="4" name="Title 3"/>
          <p:cNvSpPr>
            <a:spLocks noGrp="1"/>
          </p:cNvSpPr>
          <p:nvPr>
            <p:ph type="title"/>
          </p:nvPr>
        </p:nvSpPr>
        <p:spPr/>
        <p:txBody>
          <a:bodyPr/>
          <a:lstStyle/>
          <a:p>
            <a:r>
              <a:rPr lang="en-US" dirty="0"/>
              <a:t>Overview of Reporting Timelines</a:t>
            </a:r>
          </a:p>
        </p:txBody>
      </p:sp>
      <p:sp>
        <p:nvSpPr>
          <p:cNvPr id="3" name="Slide Number Placeholder 2"/>
          <p:cNvSpPr>
            <a:spLocks noGrp="1"/>
          </p:cNvSpPr>
          <p:nvPr>
            <p:ph type="sldNum" sz="quarter" idx="10"/>
          </p:nvPr>
        </p:nvSpPr>
        <p:spPr/>
        <p:txBody>
          <a:bodyPr/>
          <a:lstStyle/>
          <a:p>
            <a:fld id="{126DC62D-1EE0-4E6A-BBBD-F9DA6F25A86B}" type="slidenum">
              <a:rPr lang="en-US" smtClean="0"/>
              <a:pPr/>
              <a:t>50</a:t>
            </a:fld>
            <a:endParaRPr lang="en-US" dirty="0"/>
          </a:p>
        </p:txBody>
      </p:sp>
      <p:pic>
        <p:nvPicPr>
          <p:cNvPr id="6" name="Step 1 - AE Occur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012" y="1576386"/>
            <a:ext cx="1743075" cy="1171575"/>
          </a:xfrm>
          <a:prstGeom prst="rect">
            <a:avLst/>
          </a:prstGeom>
        </p:spPr>
      </p:pic>
      <p:pic>
        <p:nvPicPr>
          <p:cNvPr id="8" name="Step 2a - Record in CRF and Study DB"/>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23975" y="1528762"/>
            <a:ext cx="2537460" cy="1240155"/>
          </a:xfrm>
          <a:prstGeom prst="rect">
            <a:avLst/>
          </a:prstGeom>
        </p:spPr>
      </p:pic>
      <p:pic>
        <p:nvPicPr>
          <p:cNvPr id="7" name="Step 2b - Type of AE?"/>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250" y="2843212"/>
            <a:ext cx="2034540" cy="2851785"/>
          </a:xfrm>
          <a:prstGeom prst="rect">
            <a:avLst/>
          </a:prstGeom>
        </p:spPr>
      </p:pic>
      <p:pic>
        <p:nvPicPr>
          <p:cNvPr id="9" name="Step 3 - Submit via DAERS to DAIDS RSC"/>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00225" y="3336921"/>
            <a:ext cx="4137660" cy="822959"/>
          </a:xfrm>
          <a:prstGeom prst="rect">
            <a:avLst/>
          </a:prstGeom>
        </p:spPr>
      </p:pic>
      <p:sp>
        <p:nvSpPr>
          <p:cNvPr id="12" name="Rectangle 11"/>
          <p:cNvSpPr/>
          <p:nvPr/>
        </p:nvSpPr>
        <p:spPr>
          <a:xfrm>
            <a:off x="4010025" y="5880254"/>
            <a:ext cx="5133975" cy="307777"/>
          </a:xfrm>
          <a:prstGeom prst="rect">
            <a:avLst/>
          </a:prstGeom>
        </p:spPr>
        <p:txBody>
          <a:bodyPr wrap="square">
            <a:spAutoFit/>
          </a:bodyPr>
          <a:lstStyle/>
          <a:p>
            <a:pPr algn="ctr"/>
            <a:r>
              <a:rPr lang="en-US" sz="1400" b="0" dirty="0">
                <a:solidFill>
                  <a:schemeClr val="tx1">
                    <a:lumMod val="95000"/>
                    <a:lumOff val="5000"/>
                  </a:schemeClr>
                </a:solidFill>
              </a:rPr>
              <a:t>Timeline for EAE Reporting to FDA</a:t>
            </a:r>
          </a:p>
        </p:txBody>
      </p:sp>
    </p:spTree>
    <p:custDataLst>
      <p:tags r:id="rId1"/>
    </p:custDataLst>
    <p:extLst>
      <p:ext uri="{BB962C8B-B14F-4D97-AF65-F5344CB8AC3E}">
        <p14:creationId xmlns:p14="http://schemas.microsoft.com/office/powerpoint/2010/main" val="880439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3ReportingDays_Bkgd"/>
          <p:cNvPicPr>
            <a:picLocks noChangeAspect="1"/>
          </p:cNvPicPr>
          <p:nvPr/>
        </p:nvPicPr>
        <p:blipFill rotWithShape="1">
          <a:blip r:embed="rId4">
            <a:extLst>
              <a:ext uri="{28A0092B-C50C-407E-A947-70E740481C1C}">
                <a14:useLocalDpi xmlns:a14="http://schemas.microsoft.com/office/drawing/2010/main" val="0"/>
              </a:ext>
            </a:extLst>
          </a:blip>
          <a:srcRect r="56667"/>
          <a:stretch/>
        </p:blipFill>
        <p:spPr>
          <a:xfrm>
            <a:off x="0" y="1403314"/>
            <a:ext cx="3962400" cy="5022922"/>
          </a:xfrm>
          <a:prstGeom prst="rect">
            <a:avLst/>
          </a:prstGeom>
        </p:spPr>
      </p:pic>
      <p:sp>
        <p:nvSpPr>
          <p:cNvPr id="17" name="Rectangle 16"/>
          <p:cNvSpPr/>
          <p:nvPr/>
        </p:nvSpPr>
        <p:spPr>
          <a:xfrm>
            <a:off x="0" y="5880254"/>
            <a:ext cx="3923818" cy="307777"/>
          </a:xfrm>
          <a:prstGeom prst="rect">
            <a:avLst/>
          </a:prstGeom>
        </p:spPr>
        <p:txBody>
          <a:bodyPr wrap="square">
            <a:spAutoFit/>
          </a:bodyPr>
          <a:lstStyle/>
          <a:p>
            <a:pPr algn="ctr"/>
            <a:r>
              <a:rPr lang="en-US" sz="1400" b="0" dirty="0">
                <a:solidFill>
                  <a:srgbClr val="D85106"/>
                </a:solidFill>
              </a:rPr>
              <a:t>Timeline for EAE Reporting to DAIDS</a:t>
            </a:r>
          </a:p>
        </p:txBody>
      </p:sp>
      <p:sp>
        <p:nvSpPr>
          <p:cNvPr id="18" name="Rectangle 17"/>
          <p:cNvSpPr/>
          <p:nvPr/>
        </p:nvSpPr>
        <p:spPr bwMode="auto">
          <a:xfrm>
            <a:off x="2210765" y="4712608"/>
            <a:ext cx="1632030" cy="983848"/>
          </a:xfrm>
          <a:prstGeom prst="rect">
            <a:avLst/>
          </a:prstGeom>
          <a:solidFill>
            <a:srgbClr val="FFFFFF"/>
          </a:solidFill>
          <a:ln w="12700" cap="flat" cmpd="sng" algn="ctr">
            <a:solidFill>
              <a:srgbClr val="0F4C9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R="0" algn="ctr" defTabSz="914400" rtl="0" eaLnBrk="1" fontAlgn="base" latinLnBrk="0" hangingPunct="1">
              <a:lnSpc>
                <a:spcPct val="100000"/>
              </a:lnSpc>
              <a:spcBef>
                <a:spcPct val="20000"/>
              </a:spcBef>
              <a:spcAft>
                <a:spcPct val="25000"/>
              </a:spcAft>
              <a:buClr>
                <a:srgbClr val="555EA6"/>
              </a:buClr>
              <a:buSzPct val="120000"/>
              <a:tabLst/>
            </a:pPr>
            <a:r>
              <a:rPr kumimoji="0" lang="en-US" sz="1100" b="0" i="1" u="none" strike="noStrike" cap="none" normalizeH="0" baseline="0" dirty="0">
                <a:solidFill>
                  <a:srgbClr val="0F4C95"/>
                </a:solidFill>
                <a:effectLst/>
                <a:latin typeface="Arial" charset="0"/>
              </a:rPr>
              <a:t>Note:</a:t>
            </a:r>
            <a:br>
              <a:rPr kumimoji="0" lang="en-US" sz="1100" b="0" i="0" u="none" strike="noStrike" cap="none" normalizeH="0" baseline="0" dirty="0">
                <a:solidFill>
                  <a:srgbClr val="0F4C95"/>
                </a:solidFill>
                <a:effectLst/>
                <a:latin typeface="Arial" charset="0"/>
              </a:rPr>
            </a:br>
            <a:r>
              <a:rPr kumimoji="0" lang="en-US" sz="1100" b="0" i="0" u="none" strike="noStrike" cap="none" normalizeH="0" baseline="0" dirty="0">
                <a:solidFill>
                  <a:srgbClr val="0F4C95"/>
                </a:solidFill>
                <a:effectLst/>
                <a:latin typeface="Arial" charset="0"/>
              </a:rPr>
              <a:t>A </a:t>
            </a:r>
            <a:r>
              <a:rPr kumimoji="0" lang="en-US" sz="1100" i="0" strike="noStrike" cap="none" normalizeH="0" baseline="0" dirty="0">
                <a:solidFill>
                  <a:srgbClr val="0F4C95"/>
                </a:solidFill>
                <a:effectLst/>
                <a:latin typeface="Arial" charset="0"/>
              </a:rPr>
              <a:t>reporting day</a:t>
            </a:r>
            <a:r>
              <a:rPr kumimoji="0" lang="en-US" sz="1100" b="0" i="0" strike="noStrike" cap="none" normalizeH="0" baseline="0" dirty="0">
                <a:solidFill>
                  <a:srgbClr val="0F4C95"/>
                </a:solidFill>
                <a:effectLst/>
                <a:latin typeface="Arial" charset="0"/>
              </a:rPr>
              <a:t> </a:t>
            </a:r>
            <a:r>
              <a:rPr kumimoji="0" lang="en-US" sz="1100" b="0" i="0" u="none" strike="noStrike" cap="none" normalizeH="0" baseline="0" dirty="0">
                <a:solidFill>
                  <a:srgbClr val="0F4C95"/>
                </a:solidFill>
                <a:effectLst/>
                <a:latin typeface="Arial" charset="0"/>
              </a:rPr>
              <a:t>is  Monday through Friday including holidays.</a:t>
            </a:r>
          </a:p>
        </p:txBody>
      </p:sp>
      <p:pic>
        <p:nvPicPr>
          <p:cNvPr id="14" name="15ReportingDays_Bkgd"/>
          <p:cNvPicPr>
            <a:picLocks noChangeAspect="1"/>
          </p:cNvPicPr>
          <p:nvPr/>
        </p:nvPicPr>
        <p:blipFill rotWithShape="1">
          <a:blip r:embed="rId4">
            <a:extLst>
              <a:ext uri="{28A0092B-C50C-407E-A947-70E740481C1C}">
                <a14:useLocalDpi xmlns:a14="http://schemas.microsoft.com/office/drawing/2010/main" val="0"/>
              </a:ext>
            </a:extLst>
          </a:blip>
          <a:srcRect l="43298" r="-68"/>
          <a:stretch/>
        </p:blipFill>
        <p:spPr>
          <a:xfrm>
            <a:off x="3952874" y="1403314"/>
            <a:ext cx="5191125" cy="5022922"/>
          </a:xfrm>
          <a:prstGeom prst="rect">
            <a:avLst/>
          </a:prstGeom>
        </p:spPr>
      </p:pic>
      <p:sp>
        <p:nvSpPr>
          <p:cNvPr id="19" name="Rectangle 18"/>
          <p:cNvSpPr/>
          <p:nvPr/>
        </p:nvSpPr>
        <p:spPr>
          <a:xfrm>
            <a:off x="4010025" y="5880254"/>
            <a:ext cx="5133975" cy="307777"/>
          </a:xfrm>
          <a:prstGeom prst="rect">
            <a:avLst/>
          </a:prstGeom>
        </p:spPr>
        <p:txBody>
          <a:bodyPr wrap="square">
            <a:spAutoFit/>
          </a:bodyPr>
          <a:lstStyle/>
          <a:p>
            <a:pPr algn="ctr"/>
            <a:r>
              <a:rPr lang="en-US" sz="1400" b="0" dirty="0">
                <a:solidFill>
                  <a:schemeClr val="tx1">
                    <a:lumMod val="95000"/>
                    <a:lumOff val="5000"/>
                  </a:schemeClr>
                </a:solidFill>
              </a:rPr>
              <a:t>Timeline for EAE Reporting to FDA</a:t>
            </a:r>
          </a:p>
        </p:txBody>
      </p:sp>
      <p:sp>
        <p:nvSpPr>
          <p:cNvPr id="4" name="Title 3"/>
          <p:cNvSpPr>
            <a:spLocks noGrp="1"/>
          </p:cNvSpPr>
          <p:nvPr>
            <p:ph type="title"/>
          </p:nvPr>
        </p:nvSpPr>
        <p:spPr/>
        <p:txBody>
          <a:bodyPr/>
          <a:lstStyle/>
          <a:p>
            <a:r>
              <a:rPr lang="en-US" dirty="0"/>
              <a:t>Overview of Reporting Timelines</a:t>
            </a:r>
          </a:p>
        </p:txBody>
      </p:sp>
      <p:sp>
        <p:nvSpPr>
          <p:cNvPr id="3" name="Slide Number Placeholder 2"/>
          <p:cNvSpPr>
            <a:spLocks noGrp="1"/>
          </p:cNvSpPr>
          <p:nvPr>
            <p:ph type="sldNum" sz="quarter" idx="10"/>
          </p:nvPr>
        </p:nvSpPr>
        <p:spPr/>
        <p:txBody>
          <a:bodyPr/>
          <a:lstStyle/>
          <a:p>
            <a:fld id="{126DC62D-1EE0-4E6A-BBBD-F9DA6F25A86B}" type="slidenum">
              <a:rPr lang="en-US" smtClean="0"/>
              <a:pPr/>
              <a:t>51</a:t>
            </a:fld>
            <a:endParaRPr lang="en-US" dirty="0"/>
          </a:p>
        </p:txBody>
      </p:sp>
      <p:pic>
        <p:nvPicPr>
          <p:cNvPr id="6" name="Step 1 - AE Occur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012" y="1576386"/>
            <a:ext cx="1743075" cy="1171575"/>
          </a:xfrm>
          <a:prstGeom prst="rect">
            <a:avLst/>
          </a:prstGeom>
        </p:spPr>
      </p:pic>
      <p:pic>
        <p:nvPicPr>
          <p:cNvPr id="8" name="Step 2a - Record in CRF and Study DB"/>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23975" y="1528762"/>
            <a:ext cx="2537460" cy="1240155"/>
          </a:xfrm>
          <a:prstGeom prst="rect">
            <a:avLst/>
          </a:prstGeom>
        </p:spPr>
      </p:pic>
      <p:pic>
        <p:nvPicPr>
          <p:cNvPr id="7" name="Step 2b - Type of AE?"/>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250" y="2843212"/>
            <a:ext cx="2034540" cy="2851785"/>
          </a:xfrm>
          <a:prstGeom prst="rect">
            <a:avLst/>
          </a:prstGeom>
        </p:spPr>
      </p:pic>
      <p:pic>
        <p:nvPicPr>
          <p:cNvPr id="9" name="Step 3 - Submit via DAERS to DAIDS RSC"/>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00225" y="3336921"/>
            <a:ext cx="4137660" cy="822959"/>
          </a:xfrm>
          <a:prstGeom prst="rect">
            <a:avLst/>
          </a:prstGeom>
        </p:spPr>
      </p:pic>
      <p:pic>
        <p:nvPicPr>
          <p:cNvPr id="20" name="Step 4 - RSC DB"/>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75143" y="1543050"/>
            <a:ext cx="1058632" cy="1748790"/>
          </a:xfrm>
          <a:prstGeom prst="rect">
            <a:avLst/>
          </a:prstGeom>
        </p:spPr>
      </p:pic>
      <p:sp>
        <p:nvSpPr>
          <p:cNvPr id="15" name="Rectangle 14"/>
          <p:cNvSpPr/>
          <p:nvPr/>
        </p:nvSpPr>
        <p:spPr bwMode="auto">
          <a:xfrm>
            <a:off x="0" y="1381125"/>
            <a:ext cx="9144000" cy="5076825"/>
          </a:xfrm>
          <a:prstGeom prst="rect">
            <a:avLst/>
          </a:prstGeom>
          <a:solidFill>
            <a:srgbClr val="000066">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a:ln>
                <a:noFill/>
              </a:ln>
              <a:solidFill>
                <a:srgbClr val="371C68"/>
              </a:solidFill>
              <a:effectLst/>
              <a:latin typeface="Arial" charset="0"/>
            </a:endParaRPr>
          </a:p>
        </p:txBody>
      </p:sp>
      <p:pic>
        <p:nvPicPr>
          <p:cNvPr id="12" name="Step 4 - Record in RSC Safety DB"/>
          <p:cNvPicPr>
            <a:picLocks noChangeAspect="1"/>
          </p:cNvPicPr>
          <p:nvPr/>
        </p:nvPicPr>
        <p:blipFill rotWithShape="1">
          <a:blip r:embed="rId9">
            <a:extLst>
              <a:ext uri="{28A0092B-C50C-407E-A947-70E740481C1C}">
                <a14:useLocalDpi xmlns:a14="http://schemas.microsoft.com/office/drawing/2010/main" val="0"/>
              </a:ext>
            </a:extLst>
          </a:blip>
          <a:srcRect l="-6608" t="-3602" r="-7308" b="-4132"/>
          <a:stretch/>
        </p:blipFill>
        <p:spPr>
          <a:xfrm>
            <a:off x="6072200" y="1821223"/>
            <a:ext cx="2243666" cy="3505200"/>
          </a:xfrm>
          <a:prstGeom prst="rect">
            <a:avLst/>
          </a:prstGeom>
          <a:solidFill>
            <a:schemeClr val="bg1"/>
          </a:solidFill>
          <a:ln>
            <a:solidFill>
              <a:srgbClr val="A9B7DB"/>
            </a:solidFill>
          </a:ln>
          <a:effectLst>
            <a:outerShdw blurRad="50800" dist="38100" dir="2700000" algn="tl" rotWithShape="0">
              <a:prstClr val="black">
                <a:alpha val="40000"/>
              </a:prstClr>
            </a:outerShdw>
          </a:effectLst>
        </p:spPr>
      </p:pic>
    </p:spTree>
    <p:custDataLst>
      <p:tags r:id="rId1"/>
    </p:custDataLst>
    <p:extLst>
      <p:ext uri="{BB962C8B-B14F-4D97-AF65-F5344CB8AC3E}">
        <p14:creationId xmlns:p14="http://schemas.microsoft.com/office/powerpoint/2010/main" val="1170504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1" nodeType="clickEffect">
                                  <p:stCondLst>
                                    <p:cond delay="0"/>
                                  </p:stCondLst>
                                  <p:childTnLst>
                                    <p:animEffect transition="out" filter="fade">
                                      <p:cBhvr>
                                        <p:cTn id="15" dur="500"/>
                                        <p:tgtEl>
                                          <p:spTgt spid="15"/>
                                        </p:tgtEl>
                                      </p:cBhvr>
                                    </p:animEffect>
                                    <p:set>
                                      <p:cBhvr>
                                        <p:cTn id="16" dur="1" fill="hold">
                                          <p:stCondLst>
                                            <p:cond delay="499"/>
                                          </p:stCondLst>
                                        </p:cTn>
                                        <p:tgtEl>
                                          <p:spTgt spid="15"/>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500"/>
                                        <p:tgtEl>
                                          <p:spTgt spid="12"/>
                                        </p:tgtEl>
                                      </p:cBhvr>
                                    </p:animEffect>
                                    <p:set>
                                      <p:cBhvr>
                                        <p:cTn id="19" dur="1" fill="hold">
                                          <p:stCondLst>
                                            <p:cond delay="499"/>
                                          </p:stCondLst>
                                        </p:cTn>
                                        <p:tgtEl>
                                          <p:spTgt spid="12"/>
                                        </p:tgtEl>
                                        <p:attrNameLst>
                                          <p:attrName>style.visibility</p:attrName>
                                        </p:attrNameLst>
                                      </p:cBhvr>
                                      <p:to>
                                        <p:strVal val="hidden"/>
                                      </p:to>
                                    </p:set>
                                  </p:childTnLst>
                                </p:cTn>
                              </p:par>
                              <p:par>
                                <p:cTn id="20" presetID="10" presetClass="entr" presetSubtype="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3ReportingDays_Bkgd"/>
          <p:cNvPicPr>
            <a:picLocks noChangeAspect="1"/>
          </p:cNvPicPr>
          <p:nvPr/>
        </p:nvPicPr>
        <p:blipFill rotWithShape="1">
          <a:blip r:embed="rId4">
            <a:extLst>
              <a:ext uri="{28A0092B-C50C-407E-A947-70E740481C1C}">
                <a14:useLocalDpi xmlns:a14="http://schemas.microsoft.com/office/drawing/2010/main" val="0"/>
              </a:ext>
            </a:extLst>
          </a:blip>
          <a:srcRect r="56667"/>
          <a:stretch/>
        </p:blipFill>
        <p:spPr>
          <a:xfrm>
            <a:off x="0" y="1403314"/>
            <a:ext cx="3962400" cy="5022922"/>
          </a:xfrm>
          <a:prstGeom prst="rect">
            <a:avLst/>
          </a:prstGeom>
        </p:spPr>
      </p:pic>
      <p:sp>
        <p:nvSpPr>
          <p:cNvPr id="13" name="Rectangle 12"/>
          <p:cNvSpPr/>
          <p:nvPr/>
        </p:nvSpPr>
        <p:spPr>
          <a:xfrm>
            <a:off x="0" y="5880254"/>
            <a:ext cx="3923818" cy="307777"/>
          </a:xfrm>
          <a:prstGeom prst="rect">
            <a:avLst/>
          </a:prstGeom>
        </p:spPr>
        <p:txBody>
          <a:bodyPr wrap="square">
            <a:spAutoFit/>
          </a:bodyPr>
          <a:lstStyle/>
          <a:p>
            <a:pPr algn="ctr"/>
            <a:r>
              <a:rPr lang="en-US" sz="1400" b="0" dirty="0">
                <a:solidFill>
                  <a:srgbClr val="D85106"/>
                </a:solidFill>
              </a:rPr>
              <a:t>Timeline for EAE Reporting to DAIDS</a:t>
            </a:r>
          </a:p>
        </p:txBody>
      </p:sp>
      <p:sp>
        <p:nvSpPr>
          <p:cNvPr id="17" name="Rectangle 16"/>
          <p:cNvSpPr/>
          <p:nvPr/>
        </p:nvSpPr>
        <p:spPr bwMode="auto">
          <a:xfrm>
            <a:off x="2210765" y="4712608"/>
            <a:ext cx="1632030" cy="983848"/>
          </a:xfrm>
          <a:prstGeom prst="rect">
            <a:avLst/>
          </a:prstGeom>
          <a:solidFill>
            <a:srgbClr val="FFFFFF"/>
          </a:solidFill>
          <a:ln w="12700" cap="flat" cmpd="sng" algn="ctr">
            <a:solidFill>
              <a:srgbClr val="0F4C9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R="0" algn="ctr" defTabSz="914400" rtl="0" eaLnBrk="1" fontAlgn="base" latinLnBrk="0" hangingPunct="1">
              <a:lnSpc>
                <a:spcPct val="100000"/>
              </a:lnSpc>
              <a:spcBef>
                <a:spcPct val="20000"/>
              </a:spcBef>
              <a:spcAft>
                <a:spcPct val="25000"/>
              </a:spcAft>
              <a:buClr>
                <a:srgbClr val="555EA6"/>
              </a:buClr>
              <a:buSzPct val="120000"/>
              <a:tabLst/>
            </a:pPr>
            <a:r>
              <a:rPr kumimoji="0" lang="en-US" sz="1100" b="0" i="1" u="none" strike="noStrike" cap="none" normalizeH="0" baseline="0" dirty="0">
                <a:solidFill>
                  <a:srgbClr val="0F4C95"/>
                </a:solidFill>
                <a:effectLst/>
                <a:latin typeface="Arial" charset="0"/>
              </a:rPr>
              <a:t>Note:</a:t>
            </a:r>
            <a:br>
              <a:rPr kumimoji="0" lang="en-US" sz="1100" b="0" i="0" u="none" strike="noStrike" cap="none" normalizeH="0" baseline="0" dirty="0">
                <a:solidFill>
                  <a:srgbClr val="0F4C95"/>
                </a:solidFill>
                <a:effectLst/>
                <a:latin typeface="Arial" charset="0"/>
              </a:rPr>
            </a:br>
            <a:r>
              <a:rPr kumimoji="0" lang="en-US" sz="1100" b="0" i="0" u="none" strike="noStrike" cap="none" normalizeH="0" baseline="0" dirty="0">
                <a:solidFill>
                  <a:srgbClr val="0F4C95"/>
                </a:solidFill>
                <a:effectLst/>
                <a:latin typeface="Arial" charset="0"/>
              </a:rPr>
              <a:t>A </a:t>
            </a:r>
            <a:r>
              <a:rPr kumimoji="0" lang="en-US" sz="1100" i="0" strike="noStrike" cap="none" normalizeH="0" baseline="0" dirty="0">
                <a:solidFill>
                  <a:srgbClr val="0F4C95"/>
                </a:solidFill>
                <a:effectLst/>
                <a:latin typeface="Arial" charset="0"/>
              </a:rPr>
              <a:t>reporting day</a:t>
            </a:r>
            <a:r>
              <a:rPr kumimoji="0" lang="en-US" sz="1100" b="0" i="0" strike="noStrike" cap="none" normalizeH="0" baseline="0" dirty="0">
                <a:solidFill>
                  <a:srgbClr val="0F4C95"/>
                </a:solidFill>
                <a:effectLst/>
                <a:latin typeface="Arial" charset="0"/>
              </a:rPr>
              <a:t> </a:t>
            </a:r>
            <a:r>
              <a:rPr kumimoji="0" lang="en-US" sz="1100" b="0" i="0" u="none" strike="noStrike" cap="none" normalizeH="0" baseline="0" dirty="0">
                <a:solidFill>
                  <a:srgbClr val="0F4C95"/>
                </a:solidFill>
                <a:effectLst/>
                <a:latin typeface="Arial" charset="0"/>
              </a:rPr>
              <a:t>is  Monday through Friday including holidays.</a:t>
            </a:r>
          </a:p>
        </p:txBody>
      </p:sp>
      <p:pic>
        <p:nvPicPr>
          <p:cNvPr id="14" name="15ReportingDays_Bkgd"/>
          <p:cNvPicPr>
            <a:picLocks noChangeAspect="1"/>
          </p:cNvPicPr>
          <p:nvPr/>
        </p:nvPicPr>
        <p:blipFill rotWithShape="1">
          <a:blip r:embed="rId4">
            <a:extLst>
              <a:ext uri="{28A0092B-C50C-407E-A947-70E740481C1C}">
                <a14:useLocalDpi xmlns:a14="http://schemas.microsoft.com/office/drawing/2010/main" val="0"/>
              </a:ext>
            </a:extLst>
          </a:blip>
          <a:srcRect l="43298" r="-68"/>
          <a:stretch/>
        </p:blipFill>
        <p:spPr>
          <a:xfrm>
            <a:off x="3952874" y="1403314"/>
            <a:ext cx="5191125" cy="5022922"/>
          </a:xfrm>
          <a:prstGeom prst="rect">
            <a:avLst/>
          </a:prstGeom>
        </p:spPr>
      </p:pic>
      <p:sp>
        <p:nvSpPr>
          <p:cNvPr id="18" name="Rectangle 17"/>
          <p:cNvSpPr/>
          <p:nvPr/>
        </p:nvSpPr>
        <p:spPr>
          <a:xfrm>
            <a:off x="4010025" y="5880254"/>
            <a:ext cx="5133975" cy="307777"/>
          </a:xfrm>
          <a:prstGeom prst="rect">
            <a:avLst/>
          </a:prstGeom>
        </p:spPr>
        <p:txBody>
          <a:bodyPr wrap="square">
            <a:spAutoFit/>
          </a:bodyPr>
          <a:lstStyle/>
          <a:p>
            <a:pPr algn="ctr"/>
            <a:r>
              <a:rPr lang="en-US" sz="1400" b="0" dirty="0">
                <a:solidFill>
                  <a:schemeClr val="tx1">
                    <a:lumMod val="95000"/>
                    <a:lumOff val="5000"/>
                  </a:schemeClr>
                </a:solidFill>
              </a:rPr>
              <a:t>Timeline for EAE Reporting to FDA</a:t>
            </a:r>
          </a:p>
        </p:txBody>
      </p:sp>
      <p:sp>
        <p:nvSpPr>
          <p:cNvPr id="4" name="Title 3"/>
          <p:cNvSpPr>
            <a:spLocks noGrp="1"/>
          </p:cNvSpPr>
          <p:nvPr>
            <p:ph type="title"/>
          </p:nvPr>
        </p:nvSpPr>
        <p:spPr/>
        <p:txBody>
          <a:bodyPr/>
          <a:lstStyle/>
          <a:p>
            <a:r>
              <a:rPr lang="en-US" dirty="0"/>
              <a:t>Overview of Reporting Timelines</a:t>
            </a:r>
          </a:p>
        </p:txBody>
      </p:sp>
      <p:sp>
        <p:nvSpPr>
          <p:cNvPr id="3" name="Slide Number Placeholder 2"/>
          <p:cNvSpPr>
            <a:spLocks noGrp="1"/>
          </p:cNvSpPr>
          <p:nvPr>
            <p:ph type="sldNum" sz="quarter" idx="10"/>
          </p:nvPr>
        </p:nvSpPr>
        <p:spPr/>
        <p:txBody>
          <a:bodyPr/>
          <a:lstStyle/>
          <a:p>
            <a:fld id="{126DC62D-1EE0-4E6A-BBBD-F9DA6F25A86B}" type="slidenum">
              <a:rPr lang="en-US" smtClean="0"/>
              <a:pPr/>
              <a:t>52</a:t>
            </a:fld>
            <a:endParaRPr lang="en-US" dirty="0"/>
          </a:p>
        </p:txBody>
      </p:sp>
      <p:pic>
        <p:nvPicPr>
          <p:cNvPr id="6" name="Step 1 - AE Occur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012" y="1576386"/>
            <a:ext cx="1743075" cy="1171575"/>
          </a:xfrm>
          <a:prstGeom prst="rect">
            <a:avLst/>
          </a:prstGeom>
        </p:spPr>
      </p:pic>
      <p:pic>
        <p:nvPicPr>
          <p:cNvPr id="8" name="Step 2a - Record in CRF and Study DB"/>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23975" y="1528762"/>
            <a:ext cx="2537460" cy="1240155"/>
          </a:xfrm>
          <a:prstGeom prst="rect">
            <a:avLst/>
          </a:prstGeom>
        </p:spPr>
      </p:pic>
      <p:pic>
        <p:nvPicPr>
          <p:cNvPr id="7" name="Step 2b - Type of AE?"/>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250" y="2843212"/>
            <a:ext cx="2034540" cy="2851785"/>
          </a:xfrm>
          <a:prstGeom prst="rect">
            <a:avLst/>
          </a:prstGeom>
        </p:spPr>
      </p:pic>
      <p:pic>
        <p:nvPicPr>
          <p:cNvPr id="9" name="Step 3 - Submit via DAERS to DAIDS RSC"/>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00225" y="3336921"/>
            <a:ext cx="4137660" cy="822959"/>
          </a:xfrm>
          <a:prstGeom prst="rect">
            <a:avLst/>
          </a:prstGeom>
        </p:spPr>
      </p:pic>
      <p:pic>
        <p:nvPicPr>
          <p:cNvPr id="20" name="Step 4 - RSC DB"/>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75143" y="1543050"/>
            <a:ext cx="1058632" cy="1748790"/>
          </a:xfrm>
          <a:prstGeom prst="rect">
            <a:avLst/>
          </a:prstGeom>
        </p:spPr>
      </p:pic>
      <p:pic>
        <p:nvPicPr>
          <p:cNvPr id="16" name="Step 5 - Site follow-up"/>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481512" y="4029075"/>
            <a:ext cx="1445894" cy="1748790"/>
          </a:xfrm>
          <a:prstGeom prst="rect">
            <a:avLst/>
          </a:prstGeom>
        </p:spPr>
      </p:pic>
      <p:sp>
        <p:nvSpPr>
          <p:cNvPr id="15" name="Rectangle 14"/>
          <p:cNvSpPr/>
          <p:nvPr/>
        </p:nvSpPr>
        <p:spPr bwMode="auto">
          <a:xfrm>
            <a:off x="0" y="1381125"/>
            <a:ext cx="9144000" cy="5076825"/>
          </a:xfrm>
          <a:prstGeom prst="rect">
            <a:avLst/>
          </a:prstGeom>
          <a:solidFill>
            <a:srgbClr val="000066">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a:ln>
                <a:noFill/>
              </a:ln>
              <a:solidFill>
                <a:srgbClr val="371C68"/>
              </a:solidFill>
              <a:effectLst/>
              <a:latin typeface="Arial" charset="0"/>
            </a:endParaRPr>
          </a:p>
        </p:txBody>
      </p:sp>
      <p:pic>
        <p:nvPicPr>
          <p:cNvPr id="10" name="Step 5 - Site follow-up"/>
          <p:cNvPicPr>
            <a:picLocks noChangeAspect="1"/>
          </p:cNvPicPr>
          <p:nvPr/>
        </p:nvPicPr>
        <p:blipFill rotWithShape="1">
          <a:blip r:embed="rId10">
            <a:extLst>
              <a:ext uri="{28A0092B-C50C-407E-A947-70E740481C1C}">
                <a14:useLocalDpi xmlns:a14="http://schemas.microsoft.com/office/drawing/2010/main" val="0"/>
              </a:ext>
            </a:extLst>
          </a:blip>
          <a:srcRect l="-6816" t="-4865" r="-5194" b="-3581"/>
          <a:stretch/>
        </p:blipFill>
        <p:spPr>
          <a:xfrm>
            <a:off x="5795961" y="1803044"/>
            <a:ext cx="2810933" cy="3291642"/>
          </a:xfrm>
          <a:prstGeom prst="rect">
            <a:avLst/>
          </a:prstGeom>
          <a:solidFill>
            <a:schemeClr val="bg1"/>
          </a:solidFill>
          <a:ln>
            <a:solidFill>
              <a:srgbClr val="A9B7DB"/>
            </a:solidFill>
          </a:ln>
          <a:effectLst>
            <a:outerShdw blurRad="50800" dist="38100" dir="2700000" algn="tl" rotWithShape="0">
              <a:prstClr val="black">
                <a:alpha val="40000"/>
              </a:prstClr>
            </a:outerShdw>
          </a:effectLst>
        </p:spPr>
      </p:pic>
    </p:spTree>
    <p:custDataLst>
      <p:tags r:id="rId1"/>
    </p:custDataLst>
    <p:extLst>
      <p:ext uri="{BB962C8B-B14F-4D97-AF65-F5344CB8AC3E}">
        <p14:creationId xmlns:p14="http://schemas.microsoft.com/office/powerpoint/2010/main" val="3189936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15"/>
                                        </p:tgtEl>
                                      </p:cBhvr>
                                    </p:animEffect>
                                    <p:set>
                                      <p:cBhvr>
                                        <p:cTn id="15" dur="1" fill="hold">
                                          <p:stCondLst>
                                            <p:cond delay="499"/>
                                          </p:stCondLst>
                                        </p:cTn>
                                        <p:tgtEl>
                                          <p:spTgt spid="15"/>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10"/>
                                        </p:tgtEl>
                                      </p:cBhvr>
                                    </p:animEffect>
                                    <p:set>
                                      <p:cBhvr>
                                        <p:cTn id="18" dur="1" fill="hold">
                                          <p:stCondLst>
                                            <p:cond delay="499"/>
                                          </p:stCondLst>
                                        </p:cTn>
                                        <p:tgtEl>
                                          <p:spTgt spid="10"/>
                                        </p:tgtEl>
                                        <p:attrNameLst>
                                          <p:attrName>style.visibility</p:attrName>
                                        </p:attrNameLst>
                                      </p:cBhvr>
                                      <p:to>
                                        <p:strVal val="hidden"/>
                                      </p:to>
                                    </p:set>
                                  </p:childTnLst>
                                </p:cTn>
                              </p:par>
                              <p:par>
                                <p:cTn id="19" presetID="10"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3ReportingDays_Bkgd"/>
          <p:cNvPicPr>
            <a:picLocks noChangeAspect="1"/>
          </p:cNvPicPr>
          <p:nvPr/>
        </p:nvPicPr>
        <p:blipFill rotWithShape="1">
          <a:blip r:embed="rId4">
            <a:extLst>
              <a:ext uri="{28A0092B-C50C-407E-A947-70E740481C1C}">
                <a14:useLocalDpi xmlns:a14="http://schemas.microsoft.com/office/drawing/2010/main" val="0"/>
              </a:ext>
            </a:extLst>
          </a:blip>
          <a:srcRect r="56667"/>
          <a:stretch/>
        </p:blipFill>
        <p:spPr>
          <a:xfrm>
            <a:off x="0" y="1403314"/>
            <a:ext cx="3962400" cy="5022922"/>
          </a:xfrm>
          <a:prstGeom prst="rect">
            <a:avLst/>
          </a:prstGeom>
        </p:spPr>
      </p:pic>
      <p:sp>
        <p:nvSpPr>
          <p:cNvPr id="17" name="Rectangle 16"/>
          <p:cNvSpPr/>
          <p:nvPr/>
        </p:nvSpPr>
        <p:spPr>
          <a:xfrm>
            <a:off x="0" y="5880254"/>
            <a:ext cx="3923818" cy="307777"/>
          </a:xfrm>
          <a:prstGeom prst="rect">
            <a:avLst/>
          </a:prstGeom>
        </p:spPr>
        <p:txBody>
          <a:bodyPr wrap="square">
            <a:spAutoFit/>
          </a:bodyPr>
          <a:lstStyle/>
          <a:p>
            <a:pPr algn="ctr"/>
            <a:r>
              <a:rPr lang="en-US" sz="1400" b="0" dirty="0">
                <a:solidFill>
                  <a:srgbClr val="D85106"/>
                </a:solidFill>
              </a:rPr>
              <a:t>Timeline for EAE Reporting to DAIDS</a:t>
            </a:r>
          </a:p>
        </p:txBody>
      </p:sp>
      <p:sp>
        <p:nvSpPr>
          <p:cNvPr id="18" name="Rectangle 17"/>
          <p:cNvSpPr/>
          <p:nvPr/>
        </p:nvSpPr>
        <p:spPr bwMode="auto">
          <a:xfrm>
            <a:off x="2210765" y="4712608"/>
            <a:ext cx="1632030" cy="983848"/>
          </a:xfrm>
          <a:prstGeom prst="rect">
            <a:avLst/>
          </a:prstGeom>
          <a:solidFill>
            <a:srgbClr val="FFFFFF"/>
          </a:solidFill>
          <a:ln w="12700" cap="flat" cmpd="sng" algn="ctr">
            <a:solidFill>
              <a:srgbClr val="0F4C9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R="0" algn="ctr" defTabSz="914400" rtl="0" eaLnBrk="1" fontAlgn="base" latinLnBrk="0" hangingPunct="1">
              <a:lnSpc>
                <a:spcPct val="100000"/>
              </a:lnSpc>
              <a:spcBef>
                <a:spcPct val="20000"/>
              </a:spcBef>
              <a:spcAft>
                <a:spcPct val="25000"/>
              </a:spcAft>
              <a:buClr>
                <a:srgbClr val="555EA6"/>
              </a:buClr>
              <a:buSzPct val="120000"/>
              <a:tabLst/>
            </a:pPr>
            <a:r>
              <a:rPr kumimoji="0" lang="en-US" sz="1100" b="0" i="1" u="none" strike="noStrike" cap="none" normalizeH="0" baseline="0" dirty="0">
                <a:solidFill>
                  <a:srgbClr val="0F4C95"/>
                </a:solidFill>
                <a:effectLst/>
                <a:latin typeface="Arial" charset="0"/>
              </a:rPr>
              <a:t>Note:</a:t>
            </a:r>
            <a:br>
              <a:rPr kumimoji="0" lang="en-US" sz="1100" b="0" i="0" u="none" strike="noStrike" cap="none" normalizeH="0" baseline="0" dirty="0">
                <a:solidFill>
                  <a:srgbClr val="0F4C95"/>
                </a:solidFill>
                <a:effectLst/>
                <a:latin typeface="Arial" charset="0"/>
              </a:rPr>
            </a:br>
            <a:r>
              <a:rPr kumimoji="0" lang="en-US" sz="1100" b="0" i="0" u="none" strike="noStrike" cap="none" normalizeH="0" baseline="0" dirty="0">
                <a:solidFill>
                  <a:srgbClr val="0F4C95"/>
                </a:solidFill>
                <a:effectLst/>
                <a:latin typeface="Arial" charset="0"/>
              </a:rPr>
              <a:t>A </a:t>
            </a:r>
            <a:r>
              <a:rPr kumimoji="0" lang="en-US" sz="1100" i="0" strike="noStrike" cap="none" normalizeH="0" baseline="0" dirty="0">
                <a:solidFill>
                  <a:srgbClr val="0F4C95"/>
                </a:solidFill>
                <a:effectLst/>
                <a:latin typeface="Arial" charset="0"/>
              </a:rPr>
              <a:t>reporting day</a:t>
            </a:r>
            <a:r>
              <a:rPr kumimoji="0" lang="en-US" sz="1100" b="0" i="0" strike="noStrike" cap="none" normalizeH="0" baseline="0" dirty="0">
                <a:solidFill>
                  <a:srgbClr val="0F4C95"/>
                </a:solidFill>
                <a:effectLst/>
                <a:latin typeface="Arial" charset="0"/>
              </a:rPr>
              <a:t> </a:t>
            </a:r>
            <a:r>
              <a:rPr kumimoji="0" lang="en-US" sz="1100" b="0" i="0" u="none" strike="noStrike" cap="none" normalizeH="0" baseline="0" dirty="0">
                <a:solidFill>
                  <a:srgbClr val="0F4C95"/>
                </a:solidFill>
                <a:effectLst/>
                <a:latin typeface="Arial" charset="0"/>
              </a:rPr>
              <a:t>is  Monday through Friday including holidays.</a:t>
            </a:r>
          </a:p>
        </p:txBody>
      </p:sp>
      <p:pic>
        <p:nvPicPr>
          <p:cNvPr id="14" name="15ReportingDays_Bkgd"/>
          <p:cNvPicPr>
            <a:picLocks noChangeAspect="1"/>
          </p:cNvPicPr>
          <p:nvPr/>
        </p:nvPicPr>
        <p:blipFill rotWithShape="1">
          <a:blip r:embed="rId4">
            <a:extLst>
              <a:ext uri="{28A0092B-C50C-407E-A947-70E740481C1C}">
                <a14:useLocalDpi xmlns:a14="http://schemas.microsoft.com/office/drawing/2010/main" val="0"/>
              </a:ext>
            </a:extLst>
          </a:blip>
          <a:srcRect l="43298" r="-68"/>
          <a:stretch/>
        </p:blipFill>
        <p:spPr>
          <a:xfrm>
            <a:off x="3952874" y="1403314"/>
            <a:ext cx="5191125" cy="5022922"/>
          </a:xfrm>
          <a:prstGeom prst="rect">
            <a:avLst/>
          </a:prstGeom>
        </p:spPr>
      </p:pic>
      <p:sp>
        <p:nvSpPr>
          <p:cNvPr id="19" name="Rectangle 18"/>
          <p:cNvSpPr/>
          <p:nvPr/>
        </p:nvSpPr>
        <p:spPr>
          <a:xfrm>
            <a:off x="4010025" y="5880254"/>
            <a:ext cx="5133975" cy="307777"/>
          </a:xfrm>
          <a:prstGeom prst="rect">
            <a:avLst/>
          </a:prstGeom>
        </p:spPr>
        <p:txBody>
          <a:bodyPr wrap="square">
            <a:spAutoFit/>
          </a:bodyPr>
          <a:lstStyle/>
          <a:p>
            <a:pPr algn="ctr"/>
            <a:r>
              <a:rPr lang="en-US" sz="1400" b="0" dirty="0">
                <a:solidFill>
                  <a:schemeClr val="tx1">
                    <a:lumMod val="95000"/>
                    <a:lumOff val="5000"/>
                  </a:schemeClr>
                </a:solidFill>
              </a:rPr>
              <a:t>Timeline for EAE Reporting to FDA</a:t>
            </a:r>
          </a:p>
        </p:txBody>
      </p:sp>
      <p:sp>
        <p:nvSpPr>
          <p:cNvPr id="4" name="Title 3"/>
          <p:cNvSpPr>
            <a:spLocks noGrp="1"/>
          </p:cNvSpPr>
          <p:nvPr>
            <p:ph type="title"/>
          </p:nvPr>
        </p:nvSpPr>
        <p:spPr/>
        <p:txBody>
          <a:bodyPr/>
          <a:lstStyle/>
          <a:p>
            <a:r>
              <a:rPr lang="en-US" dirty="0"/>
              <a:t>Overview of Reporting Timelines</a:t>
            </a:r>
          </a:p>
        </p:txBody>
      </p:sp>
      <p:sp>
        <p:nvSpPr>
          <p:cNvPr id="3" name="Slide Number Placeholder 2"/>
          <p:cNvSpPr>
            <a:spLocks noGrp="1"/>
          </p:cNvSpPr>
          <p:nvPr>
            <p:ph type="sldNum" sz="quarter" idx="10"/>
          </p:nvPr>
        </p:nvSpPr>
        <p:spPr/>
        <p:txBody>
          <a:bodyPr/>
          <a:lstStyle/>
          <a:p>
            <a:fld id="{126DC62D-1EE0-4E6A-BBBD-F9DA6F25A86B}" type="slidenum">
              <a:rPr lang="en-US" smtClean="0"/>
              <a:pPr/>
              <a:t>53</a:t>
            </a:fld>
            <a:endParaRPr lang="en-US" dirty="0"/>
          </a:p>
        </p:txBody>
      </p:sp>
      <p:pic>
        <p:nvPicPr>
          <p:cNvPr id="6" name="Step 1 - AE Occur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012" y="1576386"/>
            <a:ext cx="1743075" cy="1171575"/>
          </a:xfrm>
          <a:prstGeom prst="rect">
            <a:avLst/>
          </a:prstGeom>
        </p:spPr>
      </p:pic>
      <p:pic>
        <p:nvPicPr>
          <p:cNvPr id="8" name="Step 2a - Record in CRF and Study DB"/>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23975" y="1528762"/>
            <a:ext cx="2537460" cy="1240155"/>
          </a:xfrm>
          <a:prstGeom prst="rect">
            <a:avLst/>
          </a:prstGeom>
        </p:spPr>
      </p:pic>
      <p:pic>
        <p:nvPicPr>
          <p:cNvPr id="7" name="Step 2b - Type of AE?"/>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250" y="2843212"/>
            <a:ext cx="2034540" cy="2851785"/>
          </a:xfrm>
          <a:prstGeom prst="rect">
            <a:avLst/>
          </a:prstGeom>
        </p:spPr>
      </p:pic>
      <p:pic>
        <p:nvPicPr>
          <p:cNvPr id="9" name="Step 3 - Submit via DAERS to DAIDS RSC"/>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00225" y="3336921"/>
            <a:ext cx="4137660" cy="822959"/>
          </a:xfrm>
          <a:prstGeom prst="rect">
            <a:avLst/>
          </a:prstGeom>
        </p:spPr>
      </p:pic>
      <p:pic>
        <p:nvPicPr>
          <p:cNvPr id="20" name="Step 4 - RSC DB"/>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75143" y="1543050"/>
            <a:ext cx="1058632" cy="1748790"/>
          </a:xfrm>
          <a:prstGeom prst="rect">
            <a:avLst/>
          </a:prstGeom>
        </p:spPr>
      </p:pic>
      <p:pic>
        <p:nvPicPr>
          <p:cNvPr id="21" name="Step 5 - Site follow-up"/>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481512" y="4029075"/>
            <a:ext cx="1445894" cy="1748790"/>
          </a:xfrm>
          <a:prstGeom prst="rect">
            <a:avLst/>
          </a:prstGeom>
        </p:spPr>
      </p:pic>
      <p:pic>
        <p:nvPicPr>
          <p:cNvPr id="16" name="Step 6 - Send to MO"/>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010275" y="3208333"/>
            <a:ext cx="2080260" cy="1080135"/>
          </a:xfrm>
          <a:prstGeom prst="rect">
            <a:avLst/>
          </a:prstGeom>
        </p:spPr>
      </p:pic>
      <p:sp>
        <p:nvSpPr>
          <p:cNvPr id="15" name="Rectangle 14"/>
          <p:cNvSpPr/>
          <p:nvPr/>
        </p:nvSpPr>
        <p:spPr bwMode="auto">
          <a:xfrm>
            <a:off x="0" y="1381125"/>
            <a:ext cx="9144000" cy="5076825"/>
          </a:xfrm>
          <a:prstGeom prst="rect">
            <a:avLst/>
          </a:prstGeom>
          <a:solidFill>
            <a:srgbClr val="000066">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a:ln>
                <a:noFill/>
              </a:ln>
              <a:solidFill>
                <a:srgbClr val="371C68"/>
              </a:solidFill>
              <a:effectLst/>
              <a:latin typeface="Arial" charset="0"/>
            </a:endParaRPr>
          </a:p>
        </p:txBody>
      </p:sp>
      <p:pic>
        <p:nvPicPr>
          <p:cNvPr id="11" name="Step 6 - Send to MO"/>
          <p:cNvPicPr>
            <a:picLocks noChangeAspect="1"/>
          </p:cNvPicPr>
          <p:nvPr/>
        </p:nvPicPr>
        <p:blipFill rotWithShape="1">
          <a:blip r:embed="rId11">
            <a:extLst>
              <a:ext uri="{28A0092B-C50C-407E-A947-70E740481C1C}">
                <a14:useLocalDpi xmlns:a14="http://schemas.microsoft.com/office/drawing/2010/main" val="0"/>
              </a:ext>
            </a:extLst>
          </a:blip>
          <a:srcRect l="-3958" t="-7329" r="-3408" b="-5674"/>
          <a:stretch/>
        </p:blipFill>
        <p:spPr>
          <a:xfrm>
            <a:off x="4486275" y="2482927"/>
            <a:ext cx="4200525" cy="2295525"/>
          </a:xfrm>
          <a:prstGeom prst="rect">
            <a:avLst/>
          </a:prstGeom>
          <a:solidFill>
            <a:schemeClr val="bg1"/>
          </a:solidFill>
          <a:ln>
            <a:solidFill>
              <a:srgbClr val="A9B7DB"/>
            </a:solidFill>
          </a:ln>
          <a:effectLst>
            <a:outerShdw blurRad="50800" dist="38100" dir="2700000" algn="tl" rotWithShape="0">
              <a:prstClr val="black">
                <a:alpha val="40000"/>
              </a:prstClr>
            </a:outerShdw>
          </a:effectLst>
        </p:spPr>
      </p:pic>
    </p:spTree>
    <p:custDataLst>
      <p:tags r:id="rId1"/>
    </p:custDataLst>
    <p:extLst>
      <p:ext uri="{BB962C8B-B14F-4D97-AF65-F5344CB8AC3E}">
        <p14:creationId xmlns:p14="http://schemas.microsoft.com/office/powerpoint/2010/main" val="4027180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15"/>
                                        </p:tgtEl>
                                      </p:cBhvr>
                                    </p:animEffect>
                                    <p:set>
                                      <p:cBhvr>
                                        <p:cTn id="15" dur="1" fill="hold">
                                          <p:stCondLst>
                                            <p:cond delay="499"/>
                                          </p:stCondLst>
                                        </p:cTn>
                                        <p:tgtEl>
                                          <p:spTgt spid="15"/>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11"/>
                                        </p:tgtEl>
                                      </p:cBhvr>
                                    </p:animEffect>
                                    <p:set>
                                      <p:cBhvr>
                                        <p:cTn id="18" dur="1" fill="hold">
                                          <p:stCondLst>
                                            <p:cond delay="499"/>
                                          </p:stCondLst>
                                        </p:cTn>
                                        <p:tgtEl>
                                          <p:spTgt spid="11"/>
                                        </p:tgtEl>
                                        <p:attrNameLst>
                                          <p:attrName>style.visibility</p:attrName>
                                        </p:attrNameLst>
                                      </p:cBhvr>
                                      <p:to>
                                        <p:strVal val="hidden"/>
                                      </p:to>
                                    </p:set>
                                  </p:childTnLst>
                                </p:cTn>
                              </p:par>
                              <p:par>
                                <p:cTn id="19" presetID="10"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3ReportingDays_Bkgd"/>
          <p:cNvPicPr>
            <a:picLocks noChangeAspect="1"/>
          </p:cNvPicPr>
          <p:nvPr/>
        </p:nvPicPr>
        <p:blipFill rotWithShape="1">
          <a:blip r:embed="rId4">
            <a:extLst>
              <a:ext uri="{28A0092B-C50C-407E-A947-70E740481C1C}">
                <a14:useLocalDpi xmlns:a14="http://schemas.microsoft.com/office/drawing/2010/main" val="0"/>
              </a:ext>
            </a:extLst>
          </a:blip>
          <a:srcRect r="56667"/>
          <a:stretch/>
        </p:blipFill>
        <p:spPr>
          <a:xfrm>
            <a:off x="0" y="1403314"/>
            <a:ext cx="3962400" cy="5022922"/>
          </a:xfrm>
          <a:prstGeom prst="rect">
            <a:avLst/>
          </a:prstGeom>
        </p:spPr>
      </p:pic>
      <p:sp>
        <p:nvSpPr>
          <p:cNvPr id="17" name="Rectangle 16"/>
          <p:cNvSpPr/>
          <p:nvPr/>
        </p:nvSpPr>
        <p:spPr>
          <a:xfrm>
            <a:off x="0" y="5880254"/>
            <a:ext cx="3923818" cy="307777"/>
          </a:xfrm>
          <a:prstGeom prst="rect">
            <a:avLst/>
          </a:prstGeom>
        </p:spPr>
        <p:txBody>
          <a:bodyPr wrap="square">
            <a:spAutoFit/>
          </a:bodyPr>
          <a:lstStyle/>
          <a:p>
            <a:pPr algn="ctr"/>
            <a:r>
              <a:rPr lang="en-US" sz="1400" b="0" dirty="0">
                <a:solidFill>
                  <a:srgbClr val="D85106"/>
                </a:solidFill>
              </a:rPr>
              <a:t>Timeline for EAE Reporting to DAIDS</a:t>
            </a:r>
          </a:p>
        </p:txBody>
      </p:sp>
      <p:sp>
        <p:nvSpPr>
          <p:cNvPr id="18" name="Rectangle 17"/>
          <p:cNvSpPr/>
          <p:nvPr/>
        </p:nvSpPr>
        <p:spPr bwMode="auto">
          <a:xfrm>
            <a:off x="2210765" y="4712608"/>
            <a:ext cx="1632030" cy="983848"/>
          </a:xfrm>
          <a:prstGeom prst="rect">
            <a:avLst/>
          </a:prstGeom>
          <a:solidFill>
            <a:srgbClr val="FFFFFF"/>
          </a:solidFill>
          <a:ln w="12700" cap="flat" cmpd="sng" algn="ctr">
            <a:solidFill>
              <a:srgbClr val="0F4C9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R="0" algn="ctr" defTabSz="914400" rtl="0" eaLnBrk="1" fontAlgn="base" latinLnBrk="0" hangingPunct="1">
              <a:lnSpc>
                <a:spcPct val="100000"/>
              </a:lnSpc>
              <a:spcBef>
                <a:spcPct val="20000"/>
              </a:spcBef>
              <a:spcAft>
                <a:spcPct val="25000"/>
              </a:spcAft>
              <a:buClr>
                <a:srgbClr val="555EA6"/>
              </a:buClr>
              <a:buSzPct val="120000"/>
              <a:tabLst/>
            </a:pPr>
            <a:r>
              <a:rPr kumimoji="0" lang="en-US" sz="1100" b="0" i="1" u="none" strike="noStrike" cap="none" normalizeH="0" baseline="0" dirty="0">
                <a:solidFill>
                  <a:srgbClr val="0F4C95"/>
                </a:solidFill>
                <a:effectLst/>
                <a:latin typeface="Arial" charset="0"/>
              </a:rPr>
              <a:t>Note:</a:t>
            </a:r>
            <a:br>
              <a:rPr kumimoji="0" lang="en-US" sz="1100" b="0" i="0" u="none" strike="noStrike" cap="none" normalizeH="0" baseline="0" dirty="0">
                <a:solidFill>
                  <a:srgbClr val="0F4C95"/>
                </a:solidFill>
                <a:effectLst/>
                <a:latin typeface="Arial" charset="0"/>
              </a:rPr>
            </a:br>
            <a:r>
              <a:rPr kumimoji="0" lang="en-US" sz="1100" b="0" i="0" u="none" strike="noStrike" cap="none" normalizeH="0" baseline="0" dirty="0">
                <a:solidFill>
                  <a:srgbClr val="0F4C95"/>
                </a:solidFill>
                <a:effectLst/>
                <a:latin typeface="Arial" charset="0"/>
              </a:rPr>
              <a:t>A </a:t>
            </a:r>
            <a:r>
              <a:rPr kumimoji="0" lang="en-US" sz="1100" i="0" strike="noStrike" cap="none" normalizeH="0" baseline="0" dirty="0">
                <a:solidFill>
                  <a:srgbClr val="0F4C95"/>
                </a:solidFill>
                <a:effectLst/>
                <a:latin typeface="Arial" charset="0"/>
              </a:rPr>
              <a:t>reporting day</a:t>
            </a:r>
            <a:r>
              <a:rPr kumimoji="0" lang="en-US" sz="1100" b="0" i="0" strike="noStrike" cap="none" normalizeH="0" baseline="0" dirty="0">
                <a:solidFill>
                  <a:srgbClr val="0F4C95"/>
                </a:solidFill>
                <a:effectLst/>
                <a:latin typeface="Arial" charset="0"/>
              </a:rPr>
              <a:t> </a:t>
            </a:r>
            <a:r>
              <a:rPr kumimoji="0" lang="en-US" sz="1100" b="0" i="0" u="none" strike="noStrike" cap="none" normalizeH="0" baseline="0" dirty="0">
                <a:solidFill>
                  <a:srgbClr val="0F4C95"/>
                </a:solidFill>
                <a:effectLst/>
                <a:latin typeface="Arial" charset="0"/>
              </a:rPr>
              <a:t>is  Monday through Friday including holidays.</a:t>
            </a:r>
          </a:p>
        </p:txBody>
      </p:sp>
      <p:pic>
        <p:nvPicPr>
          <p:cNvPr id="14" name="15ReportingDays_Bkgd"/>
          <p:cNvPicPr>
            <a:picLocks noChangeAspect="1"/>
          </p:cNvPicPr>
          <p:nvPr/>
        </p:nvPicPr>
        <p:blipFill rotWithShape="1">
          <a:blip r:embed="rId4">
            <a:extLst>
              <a:ext uri="{28A0092B-C50C-407E-A947-70E740481C1C}">
                <a14:useLocalDpi xmlns:a14="http://schemas.microsoft.com/office/drawing/2010/main" val="0"/>
              </a:ext>
            </a:extLst>
          </a:blip>
          <a:srcRect l="43298" r="-68"/>
          <a:stretch/>
        </p:blipFill>
        <p:spPr>
          <a:xfrm>
            <a:off x="3952874" y="1403314"/>
            <a:ext cx="5191125" cy="5022922"/>
          </a:xfrm>
          <a:prstGeom prst="rect">
            <a:avLst/>
          </a:prstGeom>
        </p:spPr>
      </p:pic>
      <p:sp>
        <p:nvSpPr>
          <p:cNvPr id="19" name="Rectangle 18"/>
          <p:cNvSpPr/>
          <p:nvPr/>
        </p:nvSpPr>
        <p:spPr>
          <a:xfrm>
            <a:off x="4010025" y="5880254"/>
            <a:ext cx="5133975" cy="307777"/>
          </a:xfrm>
          <a:prstGeom prst="rect">
            <a:avLst/>
          </a:prstGeom>
        </p:spPr>
        <p:txBody>
          <a:bodyPr wrap="square">
            <a:spAutoFit/>
          </a:bodyPr>
          <a:lstStyle/>
          <a:p>
            <a:pPr algn="ctr"/>
            <a:r>
              <a:rPr lang="en-US" sz="1400" b="0" dirty="0">
                <a:solidFill>
                  <a:schemeClr val="tx1">
                    <a:lumMod val="95000"/>
                    <a:lumOff val="5000"/>
                  </a:schemeClr>
                </a:solidFill>
              </a:rPr>
              <a:t>Timeline for EAE Reporting to FDA</a:t>
            </a:r>
          </a:p>
        </p:txBody>
      </p:sp>
      <p:sp>
        <p:nvSpPr>
          <p:cNvPr id="4" name="Title 3"/>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Overview of Reporting Timelines</a:t>
            </a:r>
          </a:p>
        </p:txBody>
      </p:sp>
      <p:sp>
        <p:nvSpPr>
          <p:cNvPr id="3" name="Slide Number Placeholder 2"/>
          <p:cNvSpPr>
            <a:spLocks noGrp="1"/>
          </p:cNvSpPr>
          <p:nvPr>
            <p:ph type="sldNum" sz="quarter" idx="10"/>
          </p:nvPr>
        </p:nvSpPr>
        <p:spPr/>
        <p:txBody>
          <a:bodyPr/>
          <a:lstStyle/>
          <a:p>
            <a:fld id="{126DC62D-1EE0-4E6A-BBBD-F9DA6F25A86B}" type="slidenum">
              <a:rPr lang="en-US" smtClean="0"/>
              <a:pPr/>
              <a:t>54</a:t>
            </a:fld>
            <a:endParaRPr lang="en-US" dirty="0"/>
          </a:p>
        </p:txBody>
      </p:sp>
      <p:pic>
        <p:nvPicPr>
          <p:cNvPr id="6" name="Step 1 - AE Occur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012" y="1576386"/>
            <a:ext cx="1743075" cy="1171575"/>
          </a:xfrm>
          <a:prstGeom prst="rect">
            <a:avLst/>
          </a:prstGeom>
        </p:spPr>
      </p:pic>
      <p:pic>
        <p:nvPicPr>
          <p:cNvPr id="8" name="Step 2a - Record in CRF and Study DB"/>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23975" y="1528762"/>
            <a:ext cx="2537460" cy="1240155"/>
          </a:xfrm>
          <a:prstGeom prst="rect">
            <a:avLst/>
          </a:prstGeom>
        </p:spPr>
      </p:pic>
      <p:pic>
        <p:nvPicPr>
          <p:cNvPr id="7" name="Step 2b - Type of AE?"/>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250" y="2843212"/>
            <a:ext cx="2034540" cy="2851785"/>
          </a:xfrm>
          <a:prstGeom prst="rect">
            <a:avLst/>
          </a:prstGeom>
        </p:spPr>
      </p:pic>
      <p:pic>
        <p:nvPicPr>
          <p:cNvPr id="9" name="Step 3 - Submit via DAERS to DAIDS RSC"/>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00225" y="3336921"/>
            <a:ext cx="4137660" cy="822959"/>
          </a:xfrm>
          <a:prstGeom prst="rect">
            <a:avLst/>
          </a:prstGeom>
        </p:spPr>
      </p:pic>
      <p:pic>
        <p:nvPicPr>
          <p:cNvPr id="21" name="Step 4 - RSC DB"/>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75143" y="1543050"/>
            <a:ext cx="1058632" cy="1748790"/>
          </a:xfrm>
          <a:prstGeom prst="rect">
            <a:avLst/>
          </a:prstGeom>
        </p:spPr>
      </p:pic>
      <p:pic>
        <p:nvPicPr>
          <p:cNvPr id="22" name="Step 5 - Site follow-up"/>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481512" y="4029075"/>
            <a:ext cx="1445894" cy="1748790"/>
          </a:xfrm>
          <a:prstGeom prst="rect">
            <a:avLst/>
          </a:prstGeom>
        </p:spPr>
      </p:pic>
      <p:pic>
        <p:nvPicPr>
          <p:cNvPr id="11" name="Step 6 - Send to MO"/>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010275" y="3208333"/>
            <a:ext cx="2080260" cy="1080135"/>
          </a:xfrm>
          <a:prstGeom prst="rect">
            <a:avLst/>
          </a:prstGeom>
        </p:spPr>
      </p:pic>
      <p:pic>
        <p:nvPicPr>
          <p:cNvPr id="16" name="Step 7 - Submit to FDA"/>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434262" y="1609725"/>
            <a:ext cx="1605915" cy="1440180"/>
          </a:xfrm>
          <a:prstGeom prst="rect">
            <a:avLst/>
          </a:prstGeom>
        </p:spPr>
      </p:pic>
      <p:sp>
        <p:nvSpPr>
          <p:cNvPr id="15" name="Rectangle 14"/>
          <p:cNvSpPr/>
          <p:nvPr/>
        </p:nvSpPr>
        <p:spPr bwMode="auto">
          <a:xfrm>
            <a:off x="0" y="1381125"/>
            <a:ext cx="9144000" cy="5076825"/>
          </a:xfrm>
          <a:prstGeom prst="rect">
            <a:avLst/>
          </a:prstGeom>
          <a:solidFill>
            <a:srgbClr val="000066">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pPr>
            <a:endParaRPr kumimoji="0" lang="en-US" sz="2400" b="0" i="0" u="none" strike="noStrike" cap="none" normalizeH="0" baseline="0" dirty="0">
              <a:ln>
                <a:noFill/>
              </a:ln>
              <a:solidFill>
                <a:srgbClr val="371C68"/>
              </a:solidFill>
              <a:effectLst/>
              <a:latin typeface="Arial" charset="0"/>
            </a:endParaRPr>
          </a:p>
        </p:txBody>
      </p:sp>
      <p:pic>
        <p:nvPicPr>
          <p:cNvPr id="13" name="Step 7 - Submit to FDA"/>
          <p:cNvPicPr>
            <a:picLocks noChangeAspect="1"/>
          </p:cNvPicPr>
          <p:nvPr/>
        </p:nvPicPr>
        <p:blipFill rotWithShape="1">
          <a:blip r:embed="rId12">
            <a:extLst>
              <a:ext uri="{28A0092B-C50C-407E-A947-70E740481C1C}">
                <a14:useLocalDpi xmlns:a14="http://schemas.microsoft.com/office/drawing/2010/main" val="0"/>
              </a:ext>
            </a:extLst>
          </a:blip>
          <a:srcRect l="-6017" t="-6294" r="-7181" b="-7341"/>
          <a:stretch/>
        </p:blipFill>
        <p:spPr>
          <a:xfrm>
            <a:off x="2933700" y="1943099"/>
            <a:ext cx="3438525" cy="3095625"/>
          </a:xfrm>
          <a:prstGeom prst="rect">
            <a:avLst/>
          </a:prstGeom>
          <a:solidFill>
            <a:schemeClr val="bg1"/>
          </a:solidFill>
          <a:ln>
            <a:solidFill>
              <a:srgbClr val="A9B7DB"/>
            </a:solidFill>
          </a:ln>
          <a:effectLst>
            <a:outerShdw blurRad="50800" dist="38100" dir="2700000" algn="tl" rotWithShape="0">
              <a:prstClr val="black">
                <a:alpha val="40000"/>
              </a:prstClr>
            </a:outerShdw>
          </a:effectLst>
        </p:spPr>
      </p:pic>
    </p:spTree>
    <p:custDataLst>
      <p:tags r:id="rId1"/>
    </p:custDataLst>
    <p:extLst>
      <p:ext uri="{BB962C8B-B14F-4D97-AF65-F5344CB8AC3E}">
        <p14:creationId xmlns:p14="http://schemas.microsoft.com/office/powerpoint/2010/main" val="539760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15"/>
                                        </p:tgtEl>
                                      </p:cBhvr>
                                    </p:animEffect>
                                    <p:set>
                                      <p:cBhvr>
                                        <p:cTn id="15" dur="1" fill="hold">
                                          <p:stCondLst>
                                            <p:cond delay="499"/>
                                          </p:stCondLst>
                                        </p:cTn>
                                        <p:tgtEl>
                                          <p:spTgt spid="15"/>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13"/>
                                        </p:tgtEl>
                                      </p:cBhvr>
                                    </p:animEffect>
                                    <p:set>
                                      <p:cBhvr>
                                        <p:cTn id="18" dur="1" fill="hold">
                                          <p:stCondLst>
                                            <p:cond delay="499"/>
                                          </p:stCondLst>
                                        </p:cTn>
                                        <p:tgtEl>
                                          <p:spTgt spid="13"/>
                                        </p:tgtEl>
                                        <p:attrNameLst>
                                          <p:attrName>style.visibility</p:attrName>
                                        </p:attrNameLst>
                                      </p:cBhvr>
                                      <p:to>
                                        <p:strVal val="hidden"/>
                                      </p:to>
                                    </p:set>
                                  </p:childTnLst>
                                </p:cTn>
                              </p:par>
                              <p:par>
                                <p:cTn id="19" presetID="10"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3ReportingDays_Bkgd"/>
          <p:cNvPicPr>
            <a:picLocks noChangeAspect="1"/>
          </p:cNvPicPr>
          <p:nvPr/>
        </p:nvPicPr>
        <p:blipFill rotWithShape="1">
          <a:blip r:embed="rId4">
            <a:extLst>
              <a:ext uri="{28A0092B-C50C-407E-A947-70E740481C1C}">
                <a14:useLocalDpi xmlns:a14="http://schemas.microsoft.com/office/drawing/2010/main" val="0"/>
              </a:ext>
            </a:extLst>
          </a:blip>
          <a:srcRect r="56667"/>
          <a:stretch/>
        </p:blipFill>
        <p:spPr>
          <a:xfrm>
            <a:off x="0" y="1403314"/>
            <a:ext cx="3962400" cy="5022922"/>
          </a:xfrm>
          <a:prstGeom prst="rect">
            <a:avLst/>
          </a:prstGeom>
        </p:spPr>
      </p:pic>
      <p:sp>
        <p:nvSpPr>
          <p:cNvPr id="15" name="Rectangle 14"/>
          <p:cNvSpPr/>
          <p:nvPr/>
        </p:nvSpPr>
        <p:spPr>
          <a:xfrm>
            <a:off x="0" y="5880254"/>
            <a:ext cx="3923818" cy="307777"/>
          </a:xfrm>
          <a:prstGeom prst="rect">
            <a:avLst/>
          </a:prstGeom>
        </p:spPr>
        <p:txBody>
          <a:bodyPr wrap="square">
            <a:spAutoFit/>
          </a:bodyPr>
          <a:lstStyle/>
          <a:p>
            <a:pPr algn="ctr"/>
            <a:r>
              <a:rPr lang="en-US" sz="1400" b="0" dirty="0">
                <a:solidFill>
                  <a:srgbClr val="D85106"/>
                </a:solidFill>
              </a:rPr>
              <a:t>Timeline for EAE Reporting to DAIDS</a:t>
            </a:r>
          </a:p>
        </p:txBody>
      </p:sp>
      <p:sp>
        <p:nvSpPr>
          <p:cNvPr id="17" name="Rectangle 16"/>
          <p:cNvSpPr/>
          <p:nvPr/>
        </p:nvSpPr>
        <p:spPr bwMode="auto">
          <a:xfrm>
            <a:off x="2210765" y="4712608"/>
            <a:ext cx="1632030" cy="983848"/>
          </a:xfrm>
          <a:prstGeom prst="rect">
            <a:avLst/>
          </a:prstGeom>
          <a:solidFill>
            <a:srgbClr val="FFFFFF"/>
          </a:solidFill>
          <a:ln w="12700" cap="flat" cmpd="sng" algn="ctr">
            <a:solidFill>
              <a:srgbClr val="0F4C9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R="0" algn="ctr" defTabSz="914400" rtl="0" eaLnBrk="1" fontAlgn="base" latinLnBrk="0" hangingPunct="1">
              <a:lnSpc>
                <a:spcPct val="100000"/>
              </a:lnSpc>
              <a:spcBef>
                <a:spcPct val="20000"/>
              </a:spcBef>
              <a:spcAft>
                <a:spcPct val="25000"/>
              </a:spcAft>
              <a:buClr>
                <a:srgbClr val="555EA6"/>
              </a:buClr>
              <a:buSzPct val="120000"/>
              <a:tabLst/>
            </a:pPr>
            <a:r>
              <a:rPr kumimoji="0" lang="en-US" sz="1100" b="0" i="1" u="none" strike="noStrike" cap="none" normalizeH="0" baseline="0" dirty="0">
                <a:solidFill>
                  <a:srgbClr val="0F4C95"/>
                </a:solidFill>
                <a:effectLst/>
                <a:latin typeface="Arial" charset="0"/>
              </a:rPr>
              <a:t>Note:</a:t>
            </a:r>
            <a:br>
              <a:rPr kumimoji="0" lang="en-US" sz="1100" b="0" i="0" u="none" strike="noStrike" cap="none" normalizeH="0" baseline="0" dirty="0">
                <a:solidFill>
                  <a:srgbClr val="0F4C95"/>
                </a:solidFill>
                <a:effectLst/>
                <a:latin typeface="Arial" charset="0"/>
              </a:rPr>
            </a:br>
            <a:r>
              <a:rPr kumimoji="0" lang="en-US" sz="1100" b="0" i="0" u="none" strike="noStrike" cap="none" normalizeH="0" baseline="0" dirty="0">
                <a:solidFill>
                  <a:srgbClr val="0F4C95"/>
                </a:solidFill>
                <a:effectLst/>
                <a:latin typeface="Arial" charset="0"/>
              </a:rPr>
              <a:t>A </a:t>
            </a:r>
            <a:r>
              <a:rPr kumimoji="0" lang="en-US" sz="1100" i="0" strike="noStrike" cap="none" normalizeH="0" baseline="0" dirty="0">
                <a:solidFill>
                  <a:srgbClr val="0F4C95"/>
                </a:solidFill>
                <a:effectLst/>
                <a:latin typeface="Arial" charset="0"/>
              </a:rPr>
              <a:t>reporting day</a:t>
            </a:r>
            <a:r>
              <a:rPr kumimoji="0" lang="en-US" sz="1100" b="0" i="0" strike="noStrike" cap="none" normalizeH="0" baseline="0" dirty="0">
                <a:solidFill>
                  <a:srgbClr val="0F4C95"/>
                </a:solidFill>
                <a:effectLst/>
                <a:latin typeface="Arial" charset="0"/>
              </a:rPr>
              <a:t> </a:t>
            </a:r>
            <a:r>
              <a:rPr kumimoji="0" lang="en-US" sz="1100" b="0" i="0" u="none" strike="noStrike" cap="none" normalizeH="0" baseline="0" dirty="0">
                <a:solidFill>
                  <a:srgbClr val="0F4C95"/>
                </a:solidFill>
                <a:effectLst/>
                <a:latin typeface="Arial" charset="0"/>
              </a:rPr>
              <a:t>is  Monday through Friday including holidays.</a:t>
            </a:r>
          </a:p>
        </p:txBody>
      </p:sp>
      <p:pic>
        <p:nvPicPr>
          <p:cNvPr id="14" name="15ReportingDays_Bkgd"/>
          <p:cNvPicPr>
            <a:picLocks noChangeAspect="1"/>
          </p:cNvPicPr>
          <p:nvPr/>
        </p:nvPicPr>
        <p:blipFill rotWithShape="1">
          <a:blip r:embed="rId4">
            <a:extLst>
              <a:ext uri="{28A0092B-C50C-407E-A947-70E740481C1C}">
                <a14:useLocalDpi xmlns:a14="http://schemas.microsoft.com/office/drawing/2010/main" val="0"/>
              </a:ext>
            </a:extLst>
          </a:blip>
          <a:srcRect l="43298" r="-68"/>
          <a:stretch/>
        </p:blipFill>
        <p:spPr>
          <a:xfrm>
            <a:off x="3952874" y="1403314"/>
            <a:ext cx="5191125" cy="5022922"/>
          </a:xfrm>
          <a:prstGeom prst="rect">
            <a:avLst/>
          </a:prstGeom>
        </p:spPr>
      </p:pic>
      <p:sp>
        <p:nvSpPr>
          <p:cNvPr id="4" name="Title 3"/>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Overview of Reporting Timelines</a:t>
            </a:r>
          </a:p>
        </p:txBody>
      </p:sp>
      <p:sp>
        <p:nvSpPr>
          <p:cNvPr id="3" name="Slide Number Placeholder 2"/>
          <p:cNvSpPr>
            <a:spLocks noGrp="1"/>
          </p:cNvSpPr>
          <p:nvPr>
            <p:ph type="sldNum" sz="quarter" idx="10"/>
          </p:nvPr>
        </p:nvSpPr>
        <p:spPr/>
        <p:txBody>
          <a:bodyPr/>
          <a:lstStyle/>
          <a:p>
            <a:fld id="{126DC62D-1EE0-4E6A-BBBD-F9DA6F25A86B}" type="slidenum">
              <a:rPr lang="en-US" smtClean="0"/>
              <a:pPr/>
              <a:t>55</a:t>
            </a:fld>
            <a:endParaRPr lang="en-US" dirty="0"/>
          </a:p>
        </p:txBody>
      </p:sp>
      <p:pic>
        <p:nvPicPr>
          <p:cNvPr id="6" name="Step 1 - AE Occur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012" y="1576386"/>
            <a:ext cx="1743075" cy="1171575"/>
          </a:xfrm>
          <a:prstGeom prst="rect">
            <a:avLst/>
          </a:prstGeom>
        </p:spPr>
      </p:pic>
      <p:pic>
        <p:nvPicPr>
          <p:cNvPr id="8" name="Step 2a - Record in CRF and Study DB"/>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23975" y="1528762"/>
            <a:ext cx="2537460" cy="1240155"/>
          </a:xfrm>
          <a:prstGeom prst="rect">
            <a:avLst/>
          </a:prstGeom>
        </p:spPr>
      </p:pic>
      <p:pic>
        <p:nvPicPr>
          <p:cNvPr id="7" name="Step 2b - Type of AE?"/>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250" y="2843212"/>
            <a:ext cx="2034540" cy="2851785"/>
          </a:xfrm>
          <a:prstGeom prst="rect">
            <a:avLst/>
          </a:prstGeom>
        </p:spPr>
      </p:pic>
      <p:pic>
        <p:nvPicPr>
          <p:cNvPr id="9" name="Step 3 - Submit via DAERS to DAIDS RSC"/>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00225" y="3336924"/>
            <a:ext cx="4137660" cy="822959"/>
          </a:xfrm>
          <a:prstGeom prst="rect">
            <a:avLst/>
          </a:prstGeom>
        </p:spPr>
      </p:pic>
      <p:pic>
        <p:nvPicPr>
          <p:cNvPr id="10" name="Step 4 - Site follow-up"/>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75143" y="1543050"/>
            <a:ext cx="1058632" cy="1748790"/>
          </a:xfrm>
          <a:prstGeom prst="rect">
            <a:avLst/>
          </a:prstGeom>
        </p:spPr>
      </p:pic>
      <p:pic>
        <p:nvPicPr>
          <p:cNvPr id="11" name="Step 5 - Send to MO"/>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010275" y="3208336"/>
            <a:ext cx="2080260" cy="1080135"/>
          </a:xfrm>
          <a:prstGeom prst="rect">
            <a:avLst/>
          </a:prstGeom>
        </p:spPr>
      </p:pic>
      <p:pic>
        <p:nvPicPr>
          <p:cNvPr id="16" name="Step 7 - Submit to FDA"/>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434262" y="1609725"/>
            <a:ext cx="1605915" cy="1440180"/>
          </a:xfrm>
          <a:prstGeom prst="rect">
            <a:avLst/>
          </a:prstGeom>
        </p:spPr>
      </p:pic>
      <p:sp>
        <p:nvSpPr>
          <p:cNvPr id="18" name="Rectangle 17"/>
          <p:cNvSpPr/>
          <p:nvPr/>
        </p:nvSpPr>
        <p:spPr>
          <a:xfrm>
            <a:off x="4010025" y="5880254"/>
            <a:ext cx="5133975" cy="307777"/>
          </a:xfrm>
          <a:prstGeom prst="rect">
            <a:avLst/>
          </a:prstGeom>
        </p:spPr>
        <p:txBody>
          <a:bodyPr wrap="square">
            <a:spAutoFit/>
          </a:bodyPr>
          <a:lstStyle/>
          <a:p>
            <a:pPr algn="ctr"/>
            <a:r>
              <a:rPr lang="en-US" sz="1400" b="0" dirty="0">
                <a:solidFill>
                  <a:schemeClr val="tx1">
                    <a:lumMod val="95000"/>
                    <a:lumOff val="5000"/>
                  </a:schemeClr>
                </a:solidFill>
              </a:rPr>
              <a:t>Timeline for EAE Reporting to FDA</a:t>
            </a:r>
          </a:p>
        </p:txBody>
      </p:sp>
      <p:pic>
        <p:nvPicPr>
          <p:cNvPr id="19" name="Step 4 - Site follow-up"/>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481512" y="4029075"/>
            <a:ext cx="1445894" cy="1748790"/>
          </a:xfrm>
          <a:prstGeom prst="rect">
            <a:avLst/>
          </a:prstGeom>
        </p:spPr>
      </p:pic>
    </p:spTree>
    <p:custDataLst>
      <p:tags r:id="rId1"/>
    </p:custDataLst>
    <p:extLst>
      <p:ext uri="{BB962C8B-B14F-4D97-AF65-F5344CB8AC3E}">
        <p14:creationId xmlns:p14="http://schemas.microsoft.com/office/powerpoint/2010/main" val="244709586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Reporting Timeframe</a:t>
            </a:r>
          </a:p>
        </p:txBody>
      </p:sp>
      <p:sp>
        <p:nvSpPr>
          <p:cNvPr id="3" name="Content Placeholder 2"/>
          <p:cNvSpPr>
            <a:spLocks noGrp="1"/>
          </p:cNvSpPr>
          <p:nvPr>
            <p:ph idx="1"/>
          </p:nvPr>
        </p:nvSpPr>
        <p:spPr>
          <a:xfrm>
            <a:off x="457199" y="1617886"/>
            <a:ext cx="5076825" cy="4965793"/>
          </a:xfrm>
        </p:spPr>
        <p:txBody>
          <a:bodyPr/>
          <a:lstStyle/>
          <a:p>
            <a:pPr>
              <a:spcAft>
                <a:spcPts val="1200"/>
              </a:spcAft>
            </a:pPr>
            <a:r>
              <a:rPr lang="en-US" dirty="0"/>
              <a:t>Within 3 reporting days of site awareness that an event has occurred at a reportable level</a:t>
            </a:r>
          </a:p>
          <a:p>
            <a:r>
              <a:rPr lang="en-US" dirty="0"/>
              <a:t>Reporting day criteria:</a:t>
            </a:r>
          </a:p>
          <a:p>
            <a:pPr lvl="1"/>
            <a:r>
              <a:rPr lang="en-US" sz="2000" dirty="0"/>
              <a:t>Begins at 12:00 AM (midnight) and ends at 11:59 PM, local time</a:t>
            </a:r>
          </a:p>
          <a:p>
            <a:pPr lvl="1"/>
            <a:r>
              <a:rPr lang="en-US" sz="2000" dirty="0"/>
              <a:t>Any holiday (U.S. or in-country/local) that occurs on a Monday through Friday</a:t>
            </a:r>
          </a:p>
          <a:p>
            <a:pPr lvl="1"/>
            <a:r>
              <a:rPr lang="en-US" sz="2000" dirty="0"/>
              <a:t>Saturday and Sunday are not reporting days</a:t>
            </a:r>
          </a:p>
          <a:p>
            <a:endParaRPr lang="en-US" dirty="0"/>
          </a:p>
        </p:txBody>
      </p:sp>
      <p:sp>
        <p:nvSpPr>
          <p:cNvPr id="4" name="Slide Number Placeholder 3"/>
          <p:cNvSpPr>
            <a:spLocks noGrp="1"/>
          </p:cNvSpPr>
          <p:nvPr>
            <p:ph type="sldNum" sz="quarter" idx="10"/>
          </p:nvPr>
        </p:nvSpPr>
        <p:spPr/>
        <p:txBody>
          <a:bodyPr/>
          <a:lstStyle/>
          <a:p>
            <a:fld id="{4941BBE7-869A-440E-A539-8D0B74F6612C}" type="slidenum">
              <a:rPr lang="en-US" smtClean="0"/>
              <a:pPr/>
              <a:t>56</a:t>
            </a:fld>
            <a:endParaRPr lang="en-US" dirty="0"/>
          </a:p>
        </p:txBody>
      </p:sp>
      <p:pic>
        <p:nvPicPr>
          <p:cNvPr id="6" name="Picture 4" descr="MPj03090220000[1]"/>
          <p:cNvPicPr>
            <a:picLocks noChangeAspect="1" noChangeArrowheads="1"/>
          </p:cNvPicPr>
          <p:nvPr/>
        </p:nvPicPr>
        <p:blipFill rotWithShape="1">
          <a:blip r:embed="rId4" cstate="print"/>
          <a:srcRect t="6931"/>
          <a:stretch/>
        </p:blipFill>
        <p:spPr bwMode="auto">
          <a:xfrm>
            <a:off x="5697331" y="1342010"/>
            <a:ext cx="3446669" cy="4846864"/>
          </a:xfrm>
          <a:prstGeom prst="rect">
            <a:avLst/>
          </a:prstGeom>
          <a:noFill/>
          <a:ln w="9525">
            <a:noFill/>
            <a:miter lim="800000"/>
            <a:headEnd/>
            <a:tailEnd/>
          </a:ln>
          <a:effectLst/>
        </p:spPr>
      </p:pic>
    </p:spTree>
    <p:custDataLst>
      <p:tags r:id="rId1"/>
    </p:custDataLst>
    <p:extLst>
      <p:ext uri="{BB962C8B-B14F-4D97-AF65-F5344CB8AC3E}">
        <p14:creationId xmlns:p14="http://schemas.microsoft.com/office/powerpoint/2010/main" val="164875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New or Initial Reports</a:t>
            </a:r>
          </a:p>
        </p:txBody>
      </p:sp>
      <p:sp>
        <p:nvSpPr>
          <p:cNvPr id="3" name="Content Placeholder 2"/>
          <p:cNvSpPr>
            <a:spLocks noGrp="1"/>
          </p:cNvSpPr>
          <p:nvPr>
            <p:ph idx="1"/>
          </p:nvPr>
        </p:nvSpPr>
        <p:spPr>
          <a:xfrm>
            <a:off x="457199" y="1618342"/>
            <a:ext cx="7728155" cy="4573134"/>
          </a:xfrm>
        </p:spPr>
        <p:txBody>
          <a:bodyPr/>
          <a:lstStyle/>
          <a:p>
            <a:pPr>
              <a:spcAft>
                <a:spcPts val="2400"/>
              </a:spcAft>
            </a:pPr>
            <a:r>
              <a:rPr lang="en-US" dirty="0"/>
              <a:t>AEs that are reportable as New or Initial Reports:</a:t>
            </a:r>
          </a:p>
          <a:p>
            <a:pPr lvl="1">
              <a:spcAft>
                <a:spcPts val="2400"/>
              </a:spcAft>
            </a:pPr>
            <a:r>
              <a:rPr lang="en-US" sz="2200" dirty="0"/>
              <a:t>New AE</a:t>
            </a:r>
          </a:p>
          <a:p>
            <a:pPr lvl="1">
              <a:spcAft>
                <a:spcPts val="2400"/>
              </a:spcAft>
            </a:pPr>
            <a:r>
              <a:rPr lang="en-US" sz="2200" dirty="0"/>
              <a:t>Recurrent AE – only if the initial AE has fully resolved, but then reoccurs with an outcome meeting expedited reporting criteria </a:t>
            </a:r>
          </a:p>
          <a:p>
            <a:pPr lvl="1">
              <a:spcAft>
                <a:spcPts val="2400"/>
              </a:spcAft>
            </a:pPr>
            <a:r>
              <a:rPr lang="en-US" sz="2200" dirty="0"/>
              <a:t>Pre-existing condition with an increase in severity or frequency and with an outcome meeting expedited reporting criteria </a:t>
            </a:r>
          </a:p>
        </p:txBody>
      </p:sp>
      <p:sp>
        <p:nvSpPr>
          <p:cNvPr id="4" name="Slide Number Placeholder 3"/>
          <p:cNvSpPr>
            <a:spLocks noGrp="1"/>
          </p:cNvSpPr>
          <p:nvPr>
            <p:ph type="sldNum" sz="quarter" idx="10"/>
          </p:nvPr>
        </p:nvSpPr>
        <p:spPr/>
        <p:txBody>
          <a:bodyPr/>
          <a:lstStyle/>
          <a:p>
            <a:fld id="{4941BBE7-869A-440E-A539-8D0B74F6612C}" type="slidenum">
              <a:rPr lang="en-US" smtClean="0"/>
              <a:pPr/>
              <a:t>57</a:t>
            </a:fld>
            <a:endParaRPr lang="en-US" dirty="0"/>
          </a:p>
        </p:txBody>
      </p:sp>
    </p:spTree>
    <p:custDataLst>
      <p:tags r:id="rId1"/>
    </p:custDataLst>
    <p:extLst>
      <p:ext uri="{BB962C8B-B14F-4D97-AF65-F5344CB8AC3E}">
        <p14:creationId xmlns:p14="http://schemas.microsoft.com/office/powerpoint/2010/main" val="1652915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Updating AE Information</a:t>
            </a:r>
          </a:p>
        </p:txBody>
      </p:sp>
      <p:sp>
        <p:nvSpPr>
          <p:cNvPr id="3" name="Content Placeholder 2"/>
          <p:cNvSpPr>
            <a:spLocks noGrp="1"/>
          </p:cNvSpPr>
          <p:nvPr>
            <p:ph idx="1"/>
          </p:nvPr>
        </p:nvSpPr>
        <p:spPr>
          <a:xfrm>
            <a:off x="514348" y="1610178"/>
            <a:ext cx="7935683" cy="4573134"/>
          </a:xfrm>
        </p:spPr>
        <p:txBody>
          <a:bodyPr/>
          <a:lstStyle/>
          <a:p>
            <a:r>
              <a:rPr lang="en-US" dirty="0"/>
              <a:t>Sites </a:t>
            </a:r>
            <a:r>
              <a:rPr lang="en-US" u="sng" dirty="0"/>
              <a:t>must</a:t>
            </a:r>
            <a:r>
              <a:rPr lang="en-US" dirty="0"/>
              <a:t> follow each AE until the AE is resolved</a:t>
            </a:r>
            <a:br>
              <a:rPr lang="en-US" dirty="0"/>
            </a:br>
            <a:r>
              <a:rPr lang="en-US" dirty="0"/>
              <a:t>or stable</a:t>
            </a:r>
          </a:p>
          <a:p>
            <a:r>
              <a:rPr lang="en-US" dirty="0"/>
              <a:t>Sites are required to submit an updated report as soon as significant information becomes available:</a:t>
            </a:r>
          </a:p>
          <a:p>
            <a:pPr lvl="1"/>
            <a:r>
              <a:rPr lang="en-US" sz="2000" dirty="0"/>
              <a:t>Stable or resolved AE outcome (unless the initial report included a final outcome)</a:t>
            </a:r>
          </a:p>
          <a:p>
            <a:pPr lvl="1"/>
            <a:r>
              <a:rPr lang="en-US" sz="2000" dirty="0"/>
              <a:t>Change in the severity grade or relationship assessments </a:t>
            </a:r>
          </a:p>
          <a:p>
            <a:pPr lvl="1"/>
            <a:r>
              <a:rPr lang="en-US" sz="2000" dirty="0"/>
              <a:t>Additional significant information (e.g., cause of death, results of a re-challenge)</a:t>
            </a:r>
          </a:p>
          <a:p>
            <a:pPr lvl="1"/>
            <a:endParaRPr lang="en-US" dirty="0"/>
          </a:p>
        </p:txBody>
      </p:sp>
      <p:sp>
        <p:nvSpPr>
          <p:cNvPr id="4" name="Slide Number Placeholder 3"/>
          <p:cNvSpPr>
            <a:spLocks noGrp="1"/>
          </p:cNvSpPr>
          <p:nvPr>
            <p:ph type="sldNum" sz="quarter" idx="10"/>
          </p:nvPr>
        </p:nvSpPr>
        <p:spPr/>
        <p:txBody>
          <a:bodyPr/>
          <a:lstStyle/>
          <a:p>
            <a:fld id="{4941BBE7-869A-440E-A539-8D0B74F6612C}" type="slidenum">
              <a:rPr lang="en-US" smtClean="0"/>
              <a:pPr/>
              <a:t>58</a:t>
            </a:fld>
            <a:endParaRPr lang="en-US" dirty="0"/>
          </a:p>
        </p:txBody>
      </p:sp>
    </p:spTree>
    <p:custDataLst>
      <p:tags r:id="rId1"/>
    </p:custDataLst>
    <p:extLst>
      <p:ext uri="{BB962C8B-B14F-4D97-AF65-F5344CB8AC3E}">
        <p14:creationId xmlns:p14="http://schemas.microsoft.com/office/powerpoint/2010/main" val="433003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5400" dirty="0"/>
              <a:t>NIAID CRMS (DAIDS)</a:t>
            </a:r>
          </a:p>
        </p:txBody>
      </p:sp>
    </p:spTree>
    <p:custDataLst>
      <p:tags r:id="rId1"/>
    </p:custDataLst>
    <p:extLst>
      <p:ext uri="{BB962C8B-B14F-4D97-AF65-F5344CB8AC3E}">
        <p14:creationId xmlns:p14="http://schemas.microsoft.com/office/powerpoint/2010/main" val="26347416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EAE Reporting to DAIDS</a:t>
            </a:r>
          </a:p>
        </p:txBody>
      </p:sp>
      <p:sp>
        <p:nvSpPr>
          <p:cNvPr id="11266" name="Rectangle 3"/>
          <p:cNvSpPr>
            <a:spLocks noGrp="1" noChangeArrowheads="1"/>
          </p:cNvSpPr>
          <p:nvPr>
            <p:ph idx="1"/>
          </p:nvPr>
        </p:nvSpPr>
        <p:spPr/>
        <p:txBody>
          <a:bodyPr/>
          <a:lstStyle/>
          <a:p>
            <a:pPr marL="0" indent="0" algn="ctr">
              <a:buNone/>
            </a:pPr>
            <a:r>
              <a:rPr lang="en-US" sz="2800" dirty="0"/>
              <a:t>Two Reporting Categories:  </a:t>
            </a:r>
          </a:p>
          <a:p>
            <a:endParaRPr lang="en-US" dirty="0"/>
          </a:p>
          <a:p>
            <a:endParaRPr lang="en-US" dirty="0"/>
          </a:p>
          <a:p>
            <a:endParaRPr lang="en-US" dirty="0"/>
          </a:p>
          <a:p>
            <a:endParaRPr lang="en-US" dirty="0"/>
          </a:p>
        </p:txBody>
      </p:sp>
      <p:sp>
        <p:nvSpPr>
          <p:cNvPr id="11267" name="Slide Number Placeholder 4"/>
          <p:cNvSpPr>
            <a:spLocks noGrp="1"/>
          </p:cNvSpPr>
          <p:nvPr>
            <p:ph type="sldNum" sz="quarter" idx="10"/>
          </p:nvPr>
        </p:nvSpPr>
        <p:spPr/>
        <p:txBody>
          <a:bodyPr/>
          <a:lstStyle/>
          <a:p>
            <a:fld id="{0C403CFF-4E7C-4984-9DC7-36A59585F542}" type="slidenum">
              <a:rPr lang="en-US" smtClean="0"/>
              <a:pPr/>
              <a:t>6</a:t>
            </a:fld>
            <a:endParaRPr lang="en-US" dirty="0"/>
          </a:p>
        </p:txBody>
      </p:sp>
      <p:grpSp>
        <p:nvGrpSpPr>
          <p:cNvPr id="2" name="Group 5" descr="DAIDS Branch" title="DAIDS Branch"/>
          <p:cNvGrpSpPr/>
          <p:nvPr/>
        </p:nvGrpSpPr>
        <p:grpSpPr>
          <a:xfrm>
            <a:off x="914400" y="2305050"/>
            <a:ext cx="7315200" cy="1377043"/>
            <a:chOff x="0" y="539"/>
            <a:chExt cx="7315200" cy="954720"/>
          </a:xfrm>
          <a:scene3d>
            <a:camera prst="orthographicFront"/>
            <a:lightRig rig="flat" dir="t"/>
          </a:scene3d>
        </p:grpSpPr>
        <p:sp>
          <p:nvSpPr>
            <p:cNvPr id="7" name="Rounded Rectangle 6"/>
            <p:cNvSpPr/>
            <p:nvPr/>
          </p:nvSpPr>
          <p:spPr>
            <a:xfrm>
              <a:off x="0" y="539"/>
              <a:ext cx="7315200" cy="954720"/>
            </a:xfrm>
            <a:prstGeom prst="roundRect">
              <a:avLst/>
            </a:prstGeom>
            <a:solidFill>
              <a:srgbClr val="BCC7E3"/>
            </a:solidFill>
            <a:sp3d prstMaterial="dkEdge">
              <a:bevelT w="8200" h="38100"/>
            </a:sp3d>
          </p:spPr>
          <p:style>
            <a:lnRef idx="1">
              <a:schemeClr val="accent1"/>
            </a:lnRef>
            <a:fillRef idx="3">
              <a:schemeClr val="accent1"/>
            </a:fillRef>
            <a:effectRef idx="2">
              <a:schemeClr val="accent1"/>
            </a:effectRef>
            <a:fontRef idx="minor">
              <a:schemeClr val="lt1"/>
            </a:fontRef>
          </p:style>
        </p:sp>
        <p:sp>
          <p:nvSpPr>
            <p:cNvPr id="10" name="Rounded Rectangle 4"/>
            <p:cNvSpPr/>
            <p:nvPr/>
          </p:nvSpPr>
          <p:spPr>
            <a:xfrm>
              <a:off x="46606" y="47145"/>
              <a:ext cx="7221988" cy="861508"/>
            </a:xfrm>
            <a:prstGeom prst="rect">
              <a:avLst/>
            </a:prstGeom>
            <a:sp3d/>
          </p:spPr>
          <p:style>
            <a:lnRef idx="0">
              <a:scrgbClr r="0" g="0" b="0"/>
            </a:lnRef>
            <a:fillRef idx="0">
              <a:scrgbClr r="0" g="0" b="0"/>
            </a:fillRef>
            <a:effectRef idx="0">
              <a:scrgbClr r="0" g="0" b="0"/>
            </a:effectRef>
            <a:fontRef idx="minor">
              <a:schemeClr val="lt1"/>
            </a:fontRef>
          </p:style>
          <p:txBody>
            <a:bodyPr tIns="91440" bIns="91440" spcCol="1270" anchor="ctr"/>
            <a:lstStyle/>
            <a:p>
              <a:pPr algn="ctr" defTabSz="1066800">
                <a:lnSpc>
                  <a:spcPct val="90000"/>
                </a:lnSpc>
                <a:spcAft>
                  <a:spcPct val="35000"/>
                </a:spcAft>
                <a:defRPr/>
              </a:pPr>
              <a:r>
                <a:rPr lang="en-US" sz="3200" dirty="0">
                  <a:solidFill>
                    <a:srgbClr val="002060"/>
                  </a:solidFill>
                </a:rPr>
                <a:t>SAE</a:t>
              </a:r>
            </a:p>
            <a:p>
              <a:pPr algn="ctr" defTabSz="1066800">
                <a:lnSpc>
                  <a:spcPct val="90000"/>
                </a:lnSpc>
                <a:spcAft>
                  <a:spcPct val="35000"/>
                </a:spcAft>
                <a:defRPr/>
              </a:pPr>
              <a:r>
                <a:rPr lang="en-US" sz="2800" dirty="0">
                  <a:solidFill>
                    <a:schemeClr val="tx1"/>
                  </a:solidFill>
                </a:rPr>
                <a:t>S</a:t>
              </a:r>
              <a:r>
                <a:rPr lang="en-US" sz="2800" b="0" dirty="0">
                  <a:solidFill>
                    <a:schemeClr val="tx1"/>
                  </a:solidFill>
                </a:rPr>
                <a:t>erious </a:t>
              </a:r>
              <a:r>
                <a:rPr lang="en-US" sz="2800" dirty="0">
                  <a:solidFill>
                    <a:schemeClr val="tx1"/>
                  </a:solidFill>
                </a:rPr>
                <a:t>A</a:t>
              </a:r>
              <a:r>
                <a:rPr lang="en-US" sz="2800" b="0" dirty="0">
                  <a:solidFill>
                    <a:schemeClr val="tx1"/>
                  </a:solidFill>
                </a:rPr>
                <a:t>dverse </a:t>
              </a:r>
              <a:r>
                <a:rPr lang="en-US" sz="2800" dirty="0">
                  <a:solidFill>
                    <a:schemeClr val="tx1"/>
                  </a:solidFill>
                </a:rPr>
                <a:t>E</a:t>
              </a:r>
              <a:r>
                <a:rPr lang="en-US" sz="2800" b="0" dirty="0">
                  <a:solidFill>
                    <a:schemeClr val="tx1"/>
                  </a:solidFill>
                </a:rPr>
                <a:t>vent</a:t>
              </a:r>
              <a:endParaRPr lang="en-US" sz="2800" dirty="0">
                <a:solidFill>
                  <a:schemeClr val="tx1"/>
                </a:solidFill>
              </a:endParaRPr>
            </a:p>
          </p:txBody>
        </p:sp>
      </p:grpSp>
      <p:grpSp>
        <p:nvGrpSpPr>
          <p:cNvPr id="3" name="Group 10"/>
          <p:cNvGrpSpPr/>
          <p:nvPr/>
        </p:nvGrpSpPr>
        <p:grpSpPr>
          <a:xfrm>
            <a:off x="914400" y="3874170"/>
            <a:ext cx="7315200" cy="1814973"/>
            <a:chOff x="0" y="-415153"/>
            <a:chExt cx="7315200" cy="2851771"/>
          </a:xfrm>
          <a:scene3d>
            <a:camera prst="orthographicFront"/>
            <a:lightRig rig="flat" dir="t"/>
          </a:scene3d>
        </p:grpSpPr>
        <p:sp>
          <p:nvSpPr>
            <p:cNvPr id="12" name="Rounded Rectangle 11"/>
            <p:cNvSpPr/>
            <p:nvPr/>
          </p:nvSpPr>
          <p:spPr>
            <a:xfrm>
              <a:off x="0" y="-415153"/>
              <a:ext cx="7315200" cy="2851771"/>
            </a:xfrm>
            <a:prstGeom prst="roundRect">
              <a:avLst/>
            </a:prstGeom>
            <a:solidFill>
              <a:srgbClr val="BCC7E3"/>
            </a:solidFill>
            <a:sp3d prstMaterial="dkEdge">
              <a:bevelT w="8200" h="38100"/>
            </a:sp3d>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13" name="Rounded Rectangle 4" descr="EAE Reporting" title="EAE Reporting"/>
            <p:cNvSpPr/>
            <p:nvPr/>
          </p:nvSpPr>
          <p:spPr>
            <a:xfrm>
              <a:off x="59399" y="-291869"/>
              <a:ext cx="7196402" cy="2560774"/>
            </a:xfrm>
            <a:prstGeom prst="rect">
              <a:avLst/>
            </a:prstGeom>
            <a:sp3d/>
          </p:spPr>
          <p:style>
            <a:lnRef idx="0">
              <a:scrgbClr r="0" g="0" b="0"/>
            </a:lnRef>
            <a:fillRef idx="0">
              <a:scrgbClr r="0" g="0" b="0"/>
            </a:fillRef>
            <a:effectRef idx="0">
              <a:scrgbClr r="0" g="0" b="0"/>
            </a:effectRef>
            <a:fontRef idx="minor">
              <a:schemeClr val="lt1"/>
            </a:fontRef>
          </p:style>
          <p:txBody>
            <a:bodyPr tIns="91440" bIns="91440" spcCol="1270" anchor="ctr"/>
            <a:lstStyle/>
            <a:p>
              <a:pPr algn="ctr" defTabSz="1066800">
                <a:lnSpc>
                  <a:spcPct val="90000"/>
                </a:lnSpc>
                <a:spcAft>
                  <a:spcPct val="35000"/>
                </a:spcAft>
                <a:defRPr/>
              </a:pPr>
              <a:r>
                <a:rPr lang="en-US" sz="3200" dirty="0">
                  <a:solidFill>
                    <a:schemeClr val="accent6">
                      <a:lumMod val="75000"/>
                    </a:schemeClr>
                  </a:solidFill>
                </a:rPr>
                <a:t>SUSAR</a:t>
              </a:r>
            </a:p>
            <a:p>
              <a:pPr algn="ctr" defTabSz="1066800">
                <a:lnSpc>
                  <a:spcPct val="90000"/>
                </a:lnSpc>
                <a:spcAft>
                  <a:spcPct val="35000"/>
                </a:spcAft>
                <a:defRPr/>
              </a:pPr>
              <a:r>
                <a:rPr lang="en-US" sz="2800" dirty="0">
                  <a:solidFill>
                    <a:schemeClr val="tx1"/>
                  </a:solidFill>
                </a:rPr>
                <a:t>S</a:t>
              </a:r>
              <a:r>
                <a:rPr lang="en-US" sz="2800" b="0" dirty="0">
                  <a:solidFill>
                    <a:schemeClr val="tx1"/>
                  </a:solidFill>
                </a:rPr>
                <a:t>uspected, </a:t>
              </a:r>
              <a:r>
                <a:rPr lang="en-US" sz="2800" dirty="0">
                  <a:solidFill>
                    <a:schemeClr val="tx1"/>
                  </a:solidFill>
                </a:rPr>
                <a:t>U</a:t>
              </a:r>
              <a:r>
                <a:rPr lang="en-US" sz="2800" b="0" dirty="0">
                  <a:solidFill>
                    <a:schemeClr val="tx1"/>
                  </a:solidFill>
                </a:rPr>
                <a:t>nexpected, </a:t>
              </a:r>
              <a:r>
                <a:rPr lang="en-US" sz="2800" dirty="0">
                  <a:solidFill>
                    <a:schemeClr val="tx1"/>
                  </a:solidFill>
                </a:rPr>
                <a:t>S</a:t>
              </a:r>
              <a:r>
                <a:rPr lang="en-US" sz="2800" b="0" dirty="0">
                  <a:solidFill>
                    <a:schemeClr val="tx1"/>
                  </a:solidFill>
                </a:rPr>
                <a:t>erious </a:t>
              </a:r>
              <a:r>
                <a:rPr lang="en-US" sz="2800" dirty="0">
                  <a:solidFill>
                    <a:schemeClr val="tx1"/>
                  </a:solidFill>
                </a:rPr>
                <a:t>A</a:t>
              </a:r>
              <a:r>
                <a:rPr lang="en-US" sz="2800" b="0" dirty="0">
                  <a:solidFill>
                    <a:schemeClr val="tx1"/>
                  </a:solidFill>
                </a:rPr>
                <a:t>dverse </a:t>
              </a:r>
              <a:r>
                <a:rPr lang="en-US" sz="2800" dirty="0">
                  <a:solidFill>
                    <a:schemeClr val="tx1"/>
                  </a:solidFill>
                </a:rPr>
                <a:t>R</a:t>
              </a:r>
              <a:r>
                <a:rPr lang="en-US" sz="2800" b="0" dirty="0">
                  <a:solidFill>
                    <a:schemeClr val="tx1"/>
                  </a:solidFill>
                </a:rPr>
                <a:t>eaction  </a:t>
              </a:r>
              <a:endParaRPr lang="en-US" sz="2800" dirty="0">
                <a:solidFill>
                  <a:schemeClr val="tx1"/>
                </a:solidFill>
              </a:endParaRPr>
            </a:p>
          </p:txBody>
        </p:sp>
      </p:grpSp>
    </p:spTree>
    <p:custDataLst>
      <p:tags r:id="rId1"/>
    </p:custDataLst>
    <p:extLst>
      <p:ext uri="{BB962C8B-B14F-4D97-AF65-F5344CB8AC3E}">
        <p14:creationId xmlns:p14="http://schemas.microsoft.com/office/powerpoint/2010/main" val="31054259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66">
                                            <p:txEl>
                                              <p:pRg st="0" end="0"/>
                                            </p:txEl>
                                          </p:spTgt>
                                        </p:tgtEl>
                                        <p:attrNameLst>
                                          <p:attrName>style.visibility</p:attrName>
                                        </p:attrNameLst>
                                      </p:cBhvr>
                                      <p:to>
                                        <p:strVal val="visible"/>
                                      </p:to>
                                    </p:set>
                                    <p:animEffect transition="in" filter="fade">
                                      <p:cBhvr>
                                        <p:cTn id="7" dur="500"/>
                                        <p:tgtEl>
                                          <p:spTgt spid="112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What is the NIAID CRMS (DAIDS)?</a:t>
            </a:r>
          </a:p>
        </p:txBody>
      </p:sp>
      <p:sp>
        <p:nvSpPr>
          <p:cNvPr id="5" name="Slide Number Placeholder 4"/>
          <p:cNvSpPr>
            <a:spLocks noGrp="1"/>
          </p:cNvSpPr>
          <p:nvPr>
            <p:ph type="sldNum" sz="quarter" idx="10"/>
          </p:nvPr>
        </p:nvSpPr>
        <p:spPr/>
        <p:txBody>
          <a:bodyPr/>
          <a:lstStyle/>
          <a:p>
            <a:fld id="{6C2CF4A9-7809-4537-A8DB-FA3668BC550E}" type="slidenum">
              <a:rPr lang="en-US" smtClean="0"/>
              <a:pPr/>
              <a:t>60</a:t>
            </a:fld>
            <a:endParaRPr lang="en-US" dirty="0"/>
          </a:p>
        </p:txBody>
      </p:sp>
      <p:pic>
        <p:nvPicPr>
          <p:cNvPr id="109571" name="Picture 3" descr="C:\Users\skuykendall\AppData\Local\Microsoft\Windows\Temporary Internet Files\Content.IE5\7Y20A2FJ\MP900442177[1].jpg"/>
          <p:cNvPicPr>
            <a:picLocks noGrp="1" noChangeAspect="1" noChangeArrowheads="1"/>
          </p:cNvPicPr>
          <p:nvPr>
            <p:ph sz="half" idx="4294967295"/>
          </p:nvPr>
        </p:nvPicPr>
        <p:blipFill rotWithShape="1">
          <a:blip r:embed="rId3" cstate="print">
            <a:duotone>
              <a:schemeClr val="accent2">
                <a:shade val="45000"/>
                <a:satMod val="135000"/>
              </a:schemeClr>
              <a:prstClr val="white"/>
            </a:duotone>
          </a:blip>
          <a:srcRect l="8300" t="7756" r="13831"/>
          <a:stretch/>
        </p:blipFill>
        <p:spPr>
          <a:xfrm>
            <a:off x="5088044" y="1691148"/>
            <a:ext cx="4001636" cy="4402332"/>
          </a:xfrm>
          <a:prstGeom prst="rect">
            <a:avLst/>
          </a:prstGeom>
        </p:spPr>
      </p:pic>
      <p:sp>
        <p:nvSpPr>
          <p:cNvPr id="3" name="Content Placeholder 2"/>
          <p:cNvSpPr>
            <a:spLocks noGrp="1"/>
          </p:cNvSpPr>
          <p:nvPr>
            <p:ph sz="half" idx="4294967295"/>
          </p:nvPr>
        </p:nvSpPr>
        <p:spPr>
          <a:xfrm>
            <a:off x="182718" y="1541506"/>
            <a:ext cx="5303681" cy="4465496"/>
          </a:xfrm>
          <a:prstGeom prst="rect">
            <a:avLst/>
          </a:prstGeom>
        </p:spPr>
        <p:txBody>
          <a:bodyPr/>
          <a:lstStyle/>
          <a:p>
            <a:pPr>
              <a:spcAft>
                <a:spcPts val="1800"/>
              </a:spcAft>
            </a:pPr>
            <a:r>
              <a:rPr lang="en-US" sz="2200" dirty="0"/>
              <a:t>The NIAID Clinical Research Management System (NIAID CRMS)…</a:t>
            </a:r>
          </a:p>
          <a:p>
            <a:pPr lvl="1"/>
            <a:r>
              <a:rPr lang="en-US" sz="2200" dirty="0"/>
              <a:t>Enhances clinical research by supporting scientific, administrative, and regulatory processes</a:t>
            </a:r>
          </a:p>
          <a:p>
            <a:pPr lvl="1">
              <a:spcAft>
                <a:spcPts val="1800"/>
              </a:spcAft>
            </a:pPr>
            <a:r>
              <a:rPr lang="en-US" sz="2200" dirty="0"/>
              <a:t>Houses information for several NIAID divisions, including DAIDS</a:t>
            </a:r>
          </a:p>
          <a:p>
            <a:pPr lvl="1">
              <a:spcAft>
                <a:spcPts val="1800"/>
              </a:spcAft>
            </a:pPr>
            <a:r>
              <a:rPr lang="en-US" sz="2200" dirty="0"/>
              <a:t>The DAIDS component has multiple modules for different business areas</a:t>
            </a:r>
          </a:p>
        </p:txBody>
      </p:sp>
    </p:spTree>
    <p:extLst>
      <p:ext uri="{BB962C8B-B14F-4D97-AF65-F5344CB8AC3E}">
        <p14:creationId xmlns:p14="http://schemas.microsoft.com/office/powerpoint/2010/main" val="3251969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628353" y="4866823"/>
            <a:ext cx="6273800" cy="444500"/>
            <a:chOff x="416" y="3712"/>
            <a:chExt cx="3952" cy="152"/>
          </a:xfrm>
        </p:grpSpPr>
        <p:grpSp>
          <p:nvGrpSpPr>
            <p:cNvPr id="3" name="Group 3"/>
            <p:cNvGrpSpPr>
              <a:grpSpLocks/>
            </p:cNvGrpSpPr>
            <p:nvPr/>
          </p:nvGrpSpPr>
          <p:grpSpPr bwMode="auto">
            <a:xfrm>
              <a:off x="416" y="3712"/>
              <a:ext cx="3328" cy="152"/>
              <a:chOff x="416" y="3712"/>
              <a:chExt cx="3328" cy="152"/>
            </a:xfrm>
          </p:grpSpPr>
          <p:pic>
            <p:nvPicPr>
              <p:cNvPr id="21656" name="Picture 4" descr="pipe"/>
              <p:cNvPicPr>
                <a:picLocks noChangeAspect="1" noChangeArrowheads="1"/>
              </p:cNvPicPr>
              <p:nvPr/>
            </p:nvPicPr>
            <p:blipFill>
              <a:blip r:embed="rId4" cstate="print"/>
              <a:srcRect/>
              <a:stretch>
                <a:fillRect/>
              </a:stretch>
            </p:blipFill>
            <p:spPr bwMode="auto">
              <a:xfrm>
                <a:off x="416" y="3712"/>
                <a:ext cx="152" cy="152"/>
              </a:xfrm>
              <a:prstGeom prst="rect">
                <a:avLst/>
              </a:prstGeom>
              <a:noFill/>
              <a:ln w="9525">
                <a:noFill/>
                <a:miter lim="800000"/>
                <a:headEnd/>
                <a:tailEnd/>
              </a:ln>
            </p:spPr>
          </p:pic>
          <p:pic>
            <p:nvPicPr>
              <p:cNvPr id="21657" name="Picture 5" descr="pipe"/>
              <p:cNvPicPr>
                <a:picLocks noChangeAspect="1" noChangeArrowheads="1"/>
              </p:cNvPicPr>
              <p:nvPr/>
            </p:nvPicPr>
            <p:blipFill>
              <a:blip r:embed="rId4" cstate="print"/>
              <a:srcRect/>
              <a:stretch>
                <a:fillRect/>
              </a:stretch>
            </p:blipFill>
            <p:spPr bwMode="auto">
              <a:xfrm>
                <a:off x="1192" y="3712"/>
                <a:ext cx="152" cy="152"/>
              </a:xfrm>
              <a:prstGeom prst="rect">
                <a:avLst/>
              </a:prstGeom>
              <a:noFill/>
              <a:ln w="9525">
                <a:noFill/>
                <a:miter lim="800000"/>
                <a:headEnd/>
                <a:tailEnd/>
              </a:ln>
            </p:spPr>
          </p:pic>
          <p:pic>
            <p:nvPicPr>
              <p:cNvPr id="21658" name="Picture 6" descr="pipe"/>
              <p:cNvPicPr>
                <a:picLocks noChangeAspect="1" noChangeArrowheads="1"/>
              </p:cNvPicPr>
              <p:nvPr/>
            </p:nvPicPr>
            <p:blipFill>
              <a:blip r:embed="rId4" cstate="print"/>
              <a:srcRect/>
              <a:stretch>
                <a:fillRect/>
              </a:stretch>
            </p:blipFill>
            <p:spPr bwMode="auto">
              <a:xfrm>
                <a:off x="2000" y="3712"/>
                <a:ext cx="152" cy="152"/>
              </a:xfrm>
              <a:prstGeom prst="rect">
                <a:avLst/>
              </a:prstGeom>
              <a:noFill/>
              <a:ln w="9525">
                <a:noFill/>
                <a:miter lim="800000"/>
                <a:headEnd/>
                <a:tailEnd/>
              </a:ln>
            </p:spPr>
          </p:pic>
          <p:pic>
            <p:nvPicPr>
              <p:cNvPr id="21659" name="Picture 7" descr="pipe"/>
              <p:cNvPicPr>
                <a:picLocks noChangeAspect="1" noChangeArrowheads="1"/>
              </p:cNvPicPr>
              <p:nvPr/>
            </p:nvPicPr>
            <p:blipFill>
              <a:blip r:embed="rId4" cstate="print"/>
              <a:srcRect/>
              <a:stretch>
                <a:fillRect/>
              </a:stretch>
            </p:blipFill>
            <p:spPr bwMode="auto">
              <a:xfrm>
                <a:off x="2824" y="3712"/>
                <a:ext cx="152" cy="152"/>
              </a:xfrm>
              <a:prstGeom prst="rect">
                <a:avLst/>
              </a:prstGeom>
              <a:noFill/>
              <a:ln w="9525">
                <a:noFill/>
                <a:miter lim="800000"/>
                <a:headEnd/>
                <a:tailEnd/>
              </a:ln>
            </p:spPr>
          </p:pic>
          <p:pic>
            <p:nvPicPr>
              <p:cNvPr id="21660" name="Picture 8" descr="pipe"/>
              <p:cNvPicPr>
                <a:picLocks noChangeAspect="1" noChangeArrowheads="1"/>
              </p:cNvPicPr>
              <p:nvPr/>
            </p:nvPicPr>
            <p:blipFill>
              <a:blip r:embed="rId4" cstate="print"/>
              <a:srcRect/>
              <a:stretch>
                <a:fillRect/>
              </a:stretch>
            </p:blipFill>
            <p:spPr bwMode="auto">
              <a:xfrm>
                <a:off x="3592" y="3712"/>
                <a:ext cx="152" cy="152"/>
              </a:xfrm>
              <a:prstGeom prst="rect">
                <a:avLst/>
              </a:prstGeom>
              <a:noFill/>
              <a:ln w="9525">
                <a:noFill/>
                <a:miter lim="800000"/>
                <a:headEnd/>
                <a:tailEnd/>
              </a:ln>
            </p:spPr>
          </p:pic>
        </p:grpSp>
        <p:pic>
          <p:nvPicPr>
            <p:cNvPr id="21655" name="Picture 9" descr="pipe"/>
            <p:cNvPicPr>
              <a:picLocks noChangeAspect="1" noChangeArrowheads="1"/>
            </p:cNvPicPr>
            <p:nvPr/>
          </p:nvPicPr>
          <p:blipFill>
            <a:blip r:embed="rId4" cstate="print"/>
            <a:srcRect/>
            <a:stretch>
              <a:fillRect/>
            </a:stretch>
          </p:blipFill>
          <p:spPr bwMode="auto">
            <a:xfrm>
              <a:off x="4216" y="3712"/>
              <a:ext cx="152" cy="152"/>
            </a:xfrm>
            <a:prstGeom prst="rect">
              <a:avLst/>
            </a:prstGeom>
            <a:noFill/>
            <a:ln w="9525">
              <a:noFill/>
              <a:miter lim="800000"/>
              <a:headEnd/>
              <a:tailEnd/>
            </a:ln>
          </p:spPr>
        </p:pic>
      </p:grpSp>
      <p:sp>
        <p:nvSpPr>
          <p:cNvPr id="21508" name="Rectangle 11" descr="REporting timeline answer" title="REporting timeline answer"/>
          <p:cNvSpPr>
            <a:spLocks noChangeArrowheads="1"/>
          </p:cNvSpPr>
          <p:nvPr/>
        </p:nvSpPr>
        <p:spPr bwMode="auto">
          <a:xfrm rot="5400000">
            <a:off x="3333277" y="902836"/>
            <a:ext cx="1146175" cy="6858000"/>
          </a:xfrm>
          <a:prstGeom prst="rect">
            <a:avLst/>
          </a:prstGeom>
          <a:solidFill>
            <a:srgbClr val="99CC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99CCFF"/>
            </a:extrusionClr>
          </a:sp3d>
        </p:spPr>
        <p:txBody>
          <a:bodyPr wrap="none" anchor="ctr">
            <a:flatTx/>
          </a:bodyPr>
          <a:lstStyle/>
          <a:p>
            <a:pPr eaLnBrk="0" hangingPunct="0"/>
            <a:endParaRPr lang="en-US" sz="3200" dirty="0">
              <a:latin typeface="Times New Roman" pitchFamily="18" charset="0"/>
              <a:cs typeface="Arial" pitchFamily="34" charset="0"/>
            </a:endParaRPr>
          </a:p>
        </p:txBody>
      </p:sp>
      <p:sp>
        <p:nvSpPr>
          <p:cNvPr id="21509" name="Text Box 24"/>
          <p:cNvSpPr txBox="1">
            <a:spLocks noChangeArrowheads="1"/>
          </p:cNvSpPr>
          <p:nvPr/>
        </p:nvSpPr>
        <p:spPr bwMode="auto">
          <a:xfrm>
            <a:off x="477365" y="3688899"/>
            <a:ext cx="3632726" cy="461665"/>
          </a:xfrm>
          <a:prstGeom prst="rect">
            <a:avLst/>
          </a:prstGeom>
          <a:noFill/>
          <a:ln w="9525">
            <a:noFill/>
            <a:miter lim="800000"/>
            <a:headEnd/>
            <a:tailEnd/>
          </a:ln>
        </p:spPr>
        <p:txBody>
          <a:bodyPr wrap="none">
            <a:spAutoFit/>
          </a:bodyPr>
          <a:lstStyle/>
          <a:p>
            <a:pPr eaLnBrk="0" hangingPunct="0"/>
            <a:r>
              <a:rPr lang="en-US" b="1" dirty="0">
                <a:cs typeface="Arial" pitchFamily="34" charset="0"/>
              </a:rPr>
              <a:t>Enterprise Foundation</a:t>
            </a:r>
          </a:p>
        </p:txBody>
      </p:sp>
      <p:sp>
        <p:nvSpPr>
          <p:cNvPr id="21510" name="Oval 25"/>
          <p:cNvSpPr>
            <a:spLocks noChangeAspect="1" noChangeArrowheads="1"/>
          </p:cNvSpPr>
          <p:nvPr/>
        </p:nvSpPr>
        <p:spPr bwMode="auto">
          <a:xfrm rot="5400000">
            <a:off x="7240025" y="4511312"/>
            <a:ext cx="357188" cy="90311"/>
          </a:xfrm>
          <a:prstGeom prst="ellipse">
            <a:avLst/>
          </a:prstGeom>
          <a:gradFill rotWithShape="0">
            <a:gsLst>
              <a:gs pos="0">
                <a:srgbClr val="000000"/>
              </a:gs>
              <a:gs pos="50000">
                <a:srgbClr val="FFFFFF"/>
              </a:gs>
              <a:gs pos="100000">
                <a:srgbClr val="000000"/>
              </a:gs>
            </a:gsLst>
            <a:lin ang="540000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511" name="Oval 26"/>
          <p:cNvSpPr>
            <a:spLocks noChangeAspect="1" noChangeArrowheads="1"/>
          </p:cNvSpPr>
          <p:nvPr/>
        </p:nvSpPr>
        <p:spPr bwMode="auto">
          <a:xfrm rot="5400000">
            <a:off x="7240025" y="4123962"/>
            <a:ext cx="357188" cy="90311"/>
          </a:xfrm>
          <a:prstGeom prst="ellipse">
            <a:avLst/>
          </a:prstGeom>
          <a:gradFill rotWithShape="0">
            <a:gsLst>
              <a:gs pos="0">
                <a:srgbClr val="000000"/>
              </a:gs>
              <a:gs pos="50000">
                <a:srgbClr val="FFFFFF"/>
              </a:gs>
              <a:gs pos="100000">
                <a:srgbClr val="000000"/>
              </a:gs>
            </a:gsLst>
            <a:lin ang="540000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nvGrpSpPr>
          <p:cNvPr id="4" name="Group 27"/>
          <p:cNvGrpSpPr>
            <a:grpSpLocks/>
          </p:cNvGrpSpPr>
          <p:nvPr/>
        </p:nvGrpSpPr>
        <p:grpSpPr bwMode="auto">
          <a:xfrm>
            <a:off x="5023965" y="4295324"/>
            <a:ext cx="939800" cy="498475"/>
            <a:chOff x="2375" y="2605"/>
            <a:chExt cx="752" cy="359"/>
          </a:xfrm>
        </p:grpSpPr>
        <p:sp>
          <p:nvSpPr>
            <p:cNvPr id="21649" name="Oval 28"/>
            <p:cNvSpPr>
              <a:spLocks noChangeArrowheads="1"/>
            </p:cNvSpPr>
            <p:nvPr/>
          </p:nvSpPr>
          <p:spPr bwMode="auto">
            <a:xfrm>
              <a:off x="2376" y="2840"/>
              <a:ext cx="743" cy="124"/>
            </a:xfrm>
            <a:prstGeom prst="ellipse">
              <a:avLst/>
            </a:prstGeom>
            <a:gradFill rotWithShape="0">
              <a:gsLst>
                <a:gs pos="0">
                  <a:srgbClr val="4B000C"/>
                </a:gs>
                <a:gs pos="50000">
                  <a:srgbClr val="FC0128"/>
                </a:gs>
                <a:gs pos="100000">
                  <a:srgbClr val="4B000C"/>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50" name="Rectangle 29"/>
            <p:cNvSpPr>
              <a:spLocks noChangeArrowheads="1"/>
            </p:cNvSpPr>
            <p:nvPr/>
          </p:nvSpPr>
          <p:spPr bwMode="auto">
            <a:xfrm>
              <a:off x="2378" y="2670"/>
              <a:ext cx="749" cy="235"/>
            </a:xfrm>
            <a:prstGeom prst="rect">
              <a:avLst/>
            </a:prstGeom>
            <a:gradFill rotWithShape="0">
              <a:gsLst>
                <a:gs pos="0">
                  <a:srgbClr val="4B000C"/>
                </a:gs>
                <a:gs pos="50000">
                  <a:srgbClr val="FC0128"/>
                </a:gs>
                <a:gs pos="100000">
                  <a:srgbClr val="4B000C"/>
                </a:gs>
              </a:gsLst>
              <a:lin ang="0" scaled="1"/>
            </a:gradFill>
            <a:ln w="9525">
              <a:noFill/>
              <a:miter lim="800000"/>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51" name="Oval 30"/>
            <p:cNvSpPr>
              <a:spLocks noChangeArrowheads="1"/>
            </p:cNvSpPr>
            <p:nvPr/>
          </p:nvSpPr>
          <p:spPr bwMode="auto">
            <a:xfrm>
              <a:off x="2381" y="2605"/>
              <a:ext cx="743" cy="126"/>
            </a:xfrm>
            <a:prstGeom prst="ellipse">
              <a:avLst/>
            </a:prstGeom>
            <a:gradFill rotWithShape="0">
              <a:gsLst>
                <a:gs pos="0">
                  <a:srgbClr val="4B000C"/>
                </a:gs>
                <a:gs pos="50000">
                  <a:srgbClr val="FC0128"/>
                </a:gs>
                <a:gs pos="100000">
                  <a:srgbClr val="4B000C"/>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52" name="Line 31"/>
            <p:cNvSpPr>
              <a:spLocks noChangeShapeType="1"/>
            </p:cNvSpPr>
            <p:nvPr/>
          </p:nvSpPr>
          <p:spPr bwMode="auto">
            <a:xfrm>
              <a:off x="3124" y="2674"/>
              <a:ext cx="0" cy="237"/>
            </a:xfrm>
            <a:prstGeom prst="line">
              <a:avLst/>
            </a:prstGeom>
            <a:noFill/>
            <a:ln w="12700">
              <a:solidFill>
                <a:schemeClr val="tx1"/>
              </a:solidFill>
              <a:round/>
              <a:headEnd type="none" w="sm" len="sm"/>
              <a:tailEnd type="none" w="sm" len="sm"/>
            </a:ln>
          </p:spPr>
          <p:txBody>
            <a:bodyPr wrap="none" anchor="ctr"/>
            <a:lstStyle/>
            <a:p>
              <a:endParaRPr lang="en-US" dirty="0"/>
            </a:p>
          </p:txBody>
        </p:sp>
        <p:sp>
          <p:nvSpPr>
            <p:cNvPr id="21653" name="Line 32"/>
            <p:cNvSpPr>
              <a:spLocks noChangeShapeType="1"/>
            </p:cNvSpPr>
            <p:nvPr/>
          </p:nvSpPr>
          <p:spPr bwMode="auto">
            <a:xfrm>
              <a:off x="2375" y="2674"/>
              <a:ext cx="0" cy="237"/>
            </a:xfrm>
            <a:prstGeom prst="line">
              <a:avLst/>
            </a:prstGeom>
            <a:noFill/>
            <a:ln w="12700">
              <a:solidFill>
                <a:schemeClr val="tx1"/>
              </a:solidFill>
              <a:round/>
              <a:headEnd type="none" w="sm" len="sm"/>
              <a:tailEnd type="none" w="sm" len="sm"/>
            </a:ln>
          </p:spPr>
          <p:txBody>
            <a:bodyPr wrap="none" anchor="ctr"/>
            <a:lstStyle/>
            <a:p>
              <a:endParaRPr lang="en-US" dirty="0"/>
            </a:p>
          </p:txBody>
        </p:sp>
      </p:grpSp>
      <p:grpSp>
        <p:nvGrpSpPr>
          <p:cNvPr id="5" name="Group 33"/>
          <p:cNvGrpSpPr>
            <a:grpSpLocks/>
          </p:cNvGrpSpPr>
          <p:nvPr/>
        </p:nvGrpSpPr>
        <p:grpSpPr bwMode="auto">
          <a:xfrm>
            <a:off x="1620365" y="4295324"/>
            <a:ext cx="939800" cy="498475"/>
            <a:chOff x="2375" y="2605"/>
            <a:chExt cx="752" cy="359"/>
          </a:xfrm>
        </p:grpSpPr>
        <p:sp>
          <p:nvSpPr>
            <p:cNvPr id="21644" name="Oval 34"/>
            <p:cNvSpPr>
              <a:spLocks noChangeArrowheads="1"/>
            </p:cNvSpPr>
            <p:nvPr/>
          </p:nvSpPr>
          <p:spPr bwMode="auto">
            <a:xfrm>
              <a:off x="2376" y="2840"/>
              <a:ext cx="743" cy="124"/>
            </a:xfrm>
            <a:prstGeom prst="ellipse">
              <a:avLst/>
            </a:prstGeom>
            <a:gradFill rotWithShape="0">
              <a:gsLst>
                <a:gs pos="0">
                  <a:srgbClr val="4B000C"/>
                </a:gs>
                <a:gs pos="50000">
                  <a:srgbClr val="FC0128"/>
                </a:gs>
                <a:gs pos="100000">
                  <a:srgbClr val="4B000C"/>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45" name="Rectangle 35"/>
            <p:cNvSpPr>
              <a:spLocks noChangeArrowheads="1"/>
            </p:cNvSpPr>
            <p:nvPr/>
          </p:nvSpPr>
          <p:spPr bwMode="auto">
            <a:xfrm>
              <a:off x="2378" y="2670"/>
              <a:ext cx="749" cy="235"/>
            </a:xfrm>
            <a:prstGeom prst="rect">
              <a:avLst/>
            </a:prstGeom>
            <a:gradFill rotWithShape="0">
              <a:gsLst>
                <a:gs pos="0">
                  <a:srgbClr val="4B000C"/>
                </a:gs>
                <a:gs pos="50000">
                  <a:srgbClr val="FC0128"/>
                </a:gs>
                <a:gs pos="100000">
                  <a:srgbClr val="4B000C"/>
                </a:gs>
              </a:gsLst>
              <a:lin ang="0" scaled="1"/>
            </a:gradFill>
            <a:ln w="9525">
              <a:noFill/>
              <a:miter lim="800000"/>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46" name="Oval 36"/>
            <p:cNvSpPr>
              <a:spLocks noChangeArrowheads="1"/>
            </p:cNvSpPr>
            <p:nvPr/>
          </p:nvSpPr>
          <p:spPr bwMode="auto">
            <a:xfrm>
              <a:off x="2381" y="2605"/>
              <a:ext cx="743" cy="126"/>
            </a:xfrm>
            <a:prstGeom prst="ellipse">
              <a:avLst/>
            </a:prstGeom>
            <a:gradFill rotWithShape="0">
              <a:gsLst>
                <a:gs pos="0">
                  <a:srgbClr val="4B000C"/>
                </a:gs>
                <a:gs pos="50000">
                  <a:srgbClr val="FC0128"/>
                </a:gs>
                <a:gs pos="100000">
                  <a:srgbClr val="4B000C"/>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47" name="Line 37"/>
            <p:cNvSpPr>
              <a:spLocks noChangeShapeType="1"/>
            </p:cNvSpPr>
            <p:nvPr/>
          </p:nvSpPr>
          <p:spPr bwMode="auto">
            <a:xfrm>
              <a:off x="3124" y="2674"/>
              <a:ext cx="0" cy="237"/>
            </a:xfrm>
            <a:prstGeom prst="line">
              <a:avLst/>
            </a:prstGeom>
            <a:noFill/>
            <a:ln w="12700">
              <a:solidFill>
                <a:schemeClr val="tx1"/>
              </a:solidFill>
              <a:round/>
              <a:headEnd type="none" w="sm" len="sm"/>
              <a:tailEnd type="none" w="sm" len="sm"/>
            </a:ln>
          </p:spPr>
          <p:txBody>
            <a:bodyPr wrap="none" anchor="ctr"/>
            <a:lstStyle/>
            <a:p>
              <a:endParaRPr lang="en-US" dirty="0"/>
            </a:p>
          </p:txBody>
        </p:sp>
        <p:sp>
          <p:nvSpPr>
            <p:cNvPr id="21648" name="Line 38"/>
            <p:cNvSpPr>
              <a:spLocks noChangeShapeType="1"/>
            </p:cNvSpPr>
            <p:nvPr/>
          </p:nvSpPr>
          <p:spPr bwMode="auto">
            <a:xfrm>
              <a:off x="2375" y="2674"/>
              <a:ext cx="0" cy="237"/>
            </a:xfrm>
            <a:prstGeom prst="line">
              <a:avLst/>
            </a:prstGeom>
            <a:noFill/>
            <a:ln w="12700">
              <a:solidFill>
                <a:schemeClr val="tx1"/>
              </a:solidFill>
              <a:round/>
              <a:headEnd type="none" w="sm" len="sm"/>
              <a:tailEnd type="none" w="sm" len="sm"/>
            </a:ln>
          </p:spPr>
          <p:txBody>
            <a:bodyPr wrap="none" anchor="ctr"/>
            <a:lstStyle/>
            <a:p>
              <a:endParaRPr lang="en-US" dirty="0"/>
            </a:p>
          </p:txBody>
        </p:sp>
      </p:grpSp>
      <p:grpSp>
        <p:nvGrpSpPr>
          <p:cNvPr id="7" name="Group 39"/>
          <p:cNvGrpSpPr>
            <a:grpSpLocks/>
          </p:cNvGrpSpPr>
          <p:nvPr/>
        </p:nvGrpSpPr>
        <p:grpSpPr bwMode="auto">
          <a:xfrm>
            <a:off x="2763365" y="4295324"/>
            <a:ext cx="939800" cy="498475"/>
            <a:chOff x="2375" y="2605"/>
            <a:chExt cx="752" cy="359"/>
          </a:xfrm>
        </p:grpSpPr>
        <p:sp>
          <p:nvSpPr>
            <p:cNvPr id="21639" name="Oval 40"/>
            <p:cNvSpPr>
              <a:spLocks noChangeArrowheads="1"/>
            </p:cNvSpPr>
            <p:nvPr/>
          </p:nvSpPr>
          <p:spPr bwMode="auto">
            <a:xfrm>
              <a:off x="2376" y="2840"/>
              <a:ext cx="743" cy="124"/>
            </a:xfrm>
            <a:prstGeom prst="ellipse">
              <a:avLst/>
            </a:prstGeom>
            <a:gradFill rotWithShape="0">
              <a:gsLst>
                <a:gs pos="0">
                  <a:srgbClr val="4B000C"/>
                </a:gs>
                <a:gs pos="50000">
                  <a:srgbClr val="FC0128"/>
                </a:gs>
                <a:gs pos="100000">
                  <a:srgbClr val="4B000C"/>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40" name="Rectangle 41"/>
            <p:cNvSpPr>
              <a:spLocks noChangeArrowheads="1"/>
            </p:cNvSpPr>
            <p:nvPr/>
          </p:nvSpPr>
          <p:spPr bwMode="auto">
            <a:xfrm>
              <a:off x="2378" y="2670"/>
              <a:ext cx="749" cy="235"/>
            </a:xfrm>
            <a:prstGeom prst="rect">
              <a:avLst/>
            </a:prstGeom>
            <a:gradFill rotWithShape="0">
              <a:gsLst>
                <a:gs pos="0">
                  <a:srgbClr val="4B000C"/>
                </a:gs>
                <a:gs pos="50000">
                  <a:srgbClr val="FC0128"/>
                </a:gs>
                <a:gs pos="100000">
                  <a:srgbClr val="4B000C"/>
                </a:gs>
              </a:gsLst>
              <a:lin ang="0" scaled="1"/>
            </a:gradFill>
            <a:ln w="9525">
              <a:noFill/>
              <a:miter lim="800000"/>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41" name="Oval 42"/>
            <p:cNvSpPr>
              <a:spLocks noChangeArrowheads="1"/>
            </p:cNvSpPr>
            <p:nvPr/>
          </p:nvSpPr>
          <p:spPr bwMode="auto">
            <a:xfrm>
              <a:off x="2381" y="2605"/>
              <a:ext cx="743" cy="126"/>
            </a:xfrm>
            <a:prstGeom prst="ellipse">
              <a:avLst/>
            </a:prstGeom>
            <a:gradFill rotWithShape="0">
              <a:gsLst>
                <a:gs pos="0">
                  <a:srgbClr val="4B000C"/>
                </a:gs>
                <a:gs pos="50000">
                  <a:srgbClr val="FC0128"/>
                </a:gs>
                <a:gs pos="100000">
                  <a:srgbClr val="4B000C"/>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42" name="Line 43"/>
            <p:cNvSpPr>
              <a:spLocks noChangeShapeType="1"/>
            </p:cNvSpPr>
            <p:nvPr/>
          </p:nvSpPr>
          <p:spPr bwMode="auto">
            <a:xfrm>
              <a:off x="3124" y="2674"/>
              <a:ext cx="0" cy="237"/>
            </a:xfrm>
            <a:prstGeom prst="line">
              <a:avLst/>
            </a:prstGeom>
            <a:noFill/>
            <a:ln w="12700">
              <a:solidFill>
                <a:schemeClr val="tx1"/>
              </a:solidFill>
              <a:round/>
              <a:headEnd type="none" w="sm" len="sm"/>
              <a:tailEnd type="none" w="sm" len="sm"/>
            </a:ln>
          </p:spPr>
          <p:txBody>
            <a:bodyPr wrap="none" anchor="ctr"/>
            <a:lstStyle/>
            <a:p>
              <a:endParaRPr lang="en-US" dirty="0"/>
            </a:p>
          </p:txBody>
        </p:sp>
        <p:sp>
          <p:nvSpPr>
            <p:cNvPr id="21643" name="Line 44"/>
            <p:cNvSpPr>
              <a:spLocks noChangeShapeType="1"/>
            </p:cNvSpPr>
            <p:nvPr/>
          </p:nvSpPr>
          <p:spPr bwMode="auto">
            <a:xfrm>
              <a:off x="2375" y="2674"/>
              <a:ext cx="0" cy="237"/>
            </a:xfrm>
            <a:prstGeom prst="line">
              <a:avLst/>
            </a:prstGeom>
            <a:noFill/>
            <a:ln w="12700">
              <a:solidFill>
                <a:schemeClr val="tx1"/>
              </a:solidFill>
              <a:round/>
              <a:headEnd type="none" w="sm" len="sm"/>
              <a:tailEnd type="none" w="sm" len="sm"/>
            </a:ln>
          </p:spPr>
          <p:txBody>
            <a:bodyPr wrap="none" anchor="ctr"/>
            <a:lstStyle/>
            <a:p>
              <a:endParaRPr lang="en-US" dirty="0"/>
            </a:p>
          </p:txBody>
        </p:sp>
      </p:grpSp>
      <p:grpSp>
        <p:nvGrpSpPr>
          <p:cNvPr id="8" name="Group 45"/>
          <p:cNvGrpSpPr>
            <a:grpSpLocks/>
          </p:cNvGrpSpPr>
          <p:nvPr/>
        </p:nvGrpSpPr>
        <p:grpSpPr bwMode="auto">
          <a:xfrm>
            <a:off x="3893664" y="4295324"/>
            <a:ext cx="939800" cy="498475"/>
            <a:chOff x="2375" y="2605"/>
            <a:chExt cx="752" cy="359"/>
          </a:xfrm>
        </p:grpSpPr>
        <p:sp>
          <p:nvSpPr>
            <p:cNvPr id="21634" name="Oval 46"/>
            <p:cNvSpPr>
              <a:spLocks noChangeArrowheads="1"/>
            </p:cNvSpPr>
            <p:nvPr/>
          </p:nvSpPr>
          <p:spPr bwMode="auto">
            <a:xfrm>
              <a:off x="2376" y="2840"/>
              <a:ext cx="743" cy="124"/>
            </a:xfrm>
            <a:prstGeom prst="ellipse">
              <a:avLst/>
            </a:prstGeom>
            <a:gradFill rotWithShape="0">
              <a:gsLst>
                <a:gs pos="0">
                  <a:srgbClr val="4B000C"/>
                </a:gs>
                <a:gs pos="50000">
                  <a:srgbClr val="FC0128"/>
                </a:gs>
                <a:gs pos="100000">
                  <a:srgbClr val="4B000C"/>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35" name="Rectangle 47"/>
            <p:cNvSpPr>
              <a:spLocks noChangeArrowheads="1"/>
            </p:cNvSpPr>
            <p:nvPr/>
          </p:nvSpPr>
          <p:spPr bwMode="auto">
            <a:xfrm>
              <a:off x="2378" y="2670"/>
              <a:ext cx="749" cy="235"/>
            </a:xfrm>
            <a:prstGeom prst="rect">
              <a:avLst/>
            </a:prstGeom>
            <a:gradFill rotWithShape="0">
              <a:gsLst>
                <a:gs pos="0">
                  <a:srgbClr val="4B000C"/>
                </a:gs>
                <a:gs pos="50000">
                  <a:srgbClr val="FC0128"/>
                </a:gs>
                <a:gs pos="100000">
                  <a:srgbClr val="4B000C"/>
                </a:gs>
              </a:gsLst>
              <a:lin ang="0" scaled="1"/>
            </a:gradFill>
            <a:ln w="9525">
              <a:noFill/>
              <a:miter lim="800000"/>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36" name="Oval 48"/>
            <p:cNvSpPr>
              <a:spLocks noChangeArrowheads="1"/>
            </p:cNvSpPr>
            <p:nvPr/>
          </p:nvSpPr>
          <p:spPr bwMode="auto">
            <a:xfrm>
              <a:off x="2381" y="2605"/>
              <a:ext cx="743" cy="126"/>
            </a:xfrm>
            <a:prstGeom prst="ellipse">
              <a:avLst/>
            </a:prstGeom>
            <a:gradFill rotWithShape="0">
              <a:gsLst>
                <a:gs pos="0">
                  <a:srgbClr val="4B000C"/>
                </a:gs>
                <a:gs pos="50000">
                  <a:srgbClr val="FC0128"/>
                </a:gs>
                <a:gs pos="100000">
                  <a:srgbClr val="4B000C"/>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37" name="Line 49"/>
            <p:cNvSpPr>
              <a:spLocks noChangeShapeType="1"/>
            </p:cNvSpPr>
            <p:nvPr/>
          </p:nvSpPr>
          <p:spPr bwMode="auto">
            <a:xfrm>
              <a:off x="3124" y="2674"/>
              <a:ext cx="0" cy="237"/>
            </a:xfrm>
            <a:prstGeom prst="line">
              <a:avLst/>
            </a:prstGeom>
            <a:noFill/>
            <a:ln w="12700">
              <a:solidFill>
                <a:schemeClr val="tx1"/>
              </a:solidFill>
              <a:round/>
              <a:headEnd type="none" w="sm" len="sm"/>
              <a:tailEnd type="none" w="sm" len="sm"/>
            </a:ln>
          </p:spPr>
          <p:txBody>
            <a:bodyPr wrap="none" anchor="ctr"/>
            <a:lstStyle/>
            <a:p>
              <a:endParaRPr lang="en-US" dirty="0"/>
            </a:p>
          </p:txBody>
        </p:sp>
        <p:sp>
          <p:nvSpPr>
            <p:cNvPr id="21638" name="Line 50"/>
            <p:cNvSpPr>
              <a:spLocks noChangeShapeType="1"/>
            </p:cNvSpPr>
            <p:nvPr/>
          </p:nvSpPr>
          <p:spPr bwMode="auto">
            <a:xfrm>
              <a:off x="2375" y="2674"/>
              <a:ext cx="0" cy="237"/>
            </a:xfrm>
            <a:prstGeom prst="line">
              <a:avLst/>
            </a:prstGeom>
            <a:noFill/>
            <a:ln w="12700">
              <a:solidFill>
                <a:schemeClr val="tx1"/>
              </a:solidFill>
              <a:round/>
              <a:headEnd type="none" w="sm" len="sm"/>
              <a:tailEnd type="none" w="sm" len="sm"/>
            </a:ln>
          </p:spPr>
          <p:txBody>
            <a:bodyPr wrap="none" anchor="ctr"/>
            <a:lstStyle/>
            <a:p>
              <a:endParaRPr lang="en-US" dirty="0"/>
            </a:p>
          </p:txBody>
        </p:sp>
      </p:grpSp>
      <p:sp>
        <p:nvSpPr>
          <p:cNvPr id="192" name="AutoShape 51" descr="DAIDS compenent slisted" title="REporting timeline answer"/>
          <p:cNvSpPr>
            <a:spLocks noChangeArrowheads="1"/>
          </p:cNvSpPr>
          <p:nvPr/>
        </p:nvSpPr>
        <p:spPr bwMode="auto">
          <a:xfrm>
            <a:off x="553822" y="4028396"/>
            <a:ext cx="6552858" cy="800135"/>
          </a:xfrm>
          <a:prstGeom prst="can">
            <a:avLst>
              <a:gd name="adj" fmla="val 25000"/>
            </a:avLst>
          </a:prstGeom>
          <a:gradFill rotWithShape="1">
            <a:gsLst>
              <a:gs pos="0">
                <a:srgbClr val="F8F8F8">
                  <a:gamma/>
                  <a:shade val="66275"/>
                  <a:invGamma/>
                </a:srgbClr>
              </a:gs>
              <a:gs pos="50000">
                <a:srgbClr val="F8F8F8">
                  <a:alpha val="0"/>
                </a:srgbClr>
              </a:gs>
              <a:gs pos="100000">
                <a:srgbClr val="F8F8F8">
                  <a:gamma/>
                  <a:shade val="66275"/>
                  <a:invGamma/>
                </a:srgbClr>
              </a:gs>
            </a:gsLst>
            <a:lin ang="0" scaled="1"/>
          </a:gradFill>
          <a:ln w="9525">
            <a:solidFill>
              <a:schemeClr val="tx1"/>
            </a:solidFill>
            <a:round/>
            <a:headEnd/>
            <a:tailEnd/>
          </a:ln>
          <a:effectLst/>
        </p:spPr>
        <p:txBody>
          <a:bodyPr wrap="none" anchor="ctr"/>
          <a:lstStyle/>
          <a:p>
            <a:pPr eaLnBrk="0" hangingPunct="0">
              <a:defRPr/>
            </a:pPr>
            <a:endParaRPr lang="en-US" sz="3200" dirty="0">
              <a:latin typeface="Times New Roman" pitchFamily="18" charset="0"/>
              <a:ea typeface="ＭＳ Ｐゴシック" pitchFamily="-110" charset="-128"/>
              <a:cs typeface="Arial" charset="0"/>
            </a:endParaRPr>
          </a:p>
        </p:txBody>
      </p:sp>
      <p:sp>
        <p:nvSpPr>
          <p:cNvPr id="21519" name="Rectangle 53"/>
          <p:cNvSpPr>
            <a:spLocks noChangeArrowheads="1"/>
          </p:cNvSpPr>
          <p:nvPr/>
        </p:nvSpPr>
        <p:spPr bwMode="auto">
          <a:xfrm>
            <a:off x="7710720" y="3676198"/>
            <a:ext cx="1143000" cy="1155700"/>
          </a:xfrm>
          <a:prstGeom prst="rect">
            <a:avLst/>
          </a:prstGeom>
          <a:gradFill rotWithShape="1">
            <a:gsLst>
              <a:gs pos="0">
                <a:srgbClr val="5E7676"/>
              </a:gs>
              <a:gs pos="100000">
                <a:srgbClr val="CCFFFF"/>
              </a:gs>
            </a:gsLst>
            <a:lin ang="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sp3d>
        </p:spPr>
        <p:txBody>
          <a:bodyPr wrap="none" anchor="ctr">
            <a:flatTx/>
          </a:bodyPr>
          <a:lstStyle/>
          <a:p>
            <a:pPr eaLnBrk="0" hangingPunct="0"/>
            <a:endParaRPr lang="en-US" sz="3200" dirty="0">
              <a:latin typeface="Times New Roman" pitchFamily="18" charset="0"/>
              <a:cs typeface="Arial" pitchFamily="34" charset="0"/>
            </a:endParaRPr>
          </a:p>
        </p:txBody>
      </p:sp>
      <p:grpSp>
        <p:nvGrpSpPr>
          <p:cNvPr id="9" name="Group 54"/>
          <p:cNvGrpSpPr>
            <a:grpSpLocks noChangeAspect="1"/>
          </p:cNvGrpSpPr>
          <p:nvPr/>
        </p:nvGrpSpPr>
        <p:grpSpPr bwMode="auto">
          <a:xfrm rot="5400000">
            <a:off x="7492880" y="4066019"/>
            <a:ext cx="301625" cy="153811"/>
            <a:chOff x="618" y="2629"/>
            <a:chExt cx="296" cy="151"/>
          </a:xfrm>
        </p:grpSpPr>
        <p:sp>
          <p:nvSpPr>
            <p:cNvPr id="21632" name="Oval 55"/>
            <p:cNvSpPr>
              <a:spLocks noChangeAspect="1" noChangeArrowheads="1"/>
            </p:cNvSpPr>
            <p:nvPr/>
          </p:nvSpPr>
          <p:spPr bwMode="auto">
            <a:xfrm>
              <a:off x="622" y="2695"/>
              <a:ext cx="288" cy="85"/>
            </a:xfrm>
            <a:prstGeom prst="ellipse">
              <a:avLst/>
            </a:prstGeom>
            <a:gradFill rotWithShape="0">
              <a:gsLst>
                <a:gs pos="0">
                  <a:srgbClr val="989898"/>
                </a:gs>
                <a:gs pos="50000">
                  <a:srgbClr val="DADADA"/>
                </a:gs>
                <a:gs pos="100000">
                  <a:srgbClr val="989898"/>
                </a:gs>
              </a:gsLst>
              <a:lin ang="540000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33" name="Rectangle 56"/>
            <p:cNvSpPr>
              <a:spLocks noChangeAspect="1" noChangeArrowheads="1"/>
            </p:cNvSpPr>
            <p:nvPr/>
          </p:nvSpPr>
          <p:spPr bwMode="auto">
            <a:xfrm>
              <a:off x="618" y="2629"/>
              <a:ext cx="296" cy="105"/>
            </a:xfrm>
            <a:prstGeom prst="rect">
              <a:avLst/>
            </a:prstGeom>
            <a:gradFill rotWithShape="0">
              <a:gsLst>
                <a:gs pos="0">
                  <a:srgbClr val="989898"/>
                </a:gs>
                <a:gs pos="50000">
                  <a:srgbClr val="DADADA"/>
                </a:gs>
                <a:gs pos="100000">
                  <a:srgbClr val="989898"/>
                </a:gs>
              </a:gsLst>
              <a:lin ang="5400000" scaled="1"/>
            </a:gradFill>
            <a:ln w="9525">
              <a:noFill/>
              <a:miter lim="800000"/>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grpSp>
        <p:nvGrpSpPr>
          <p:cNvPr id="10" name="Group 57"/>
          <p:cNvGrpSpPr>
            <a:grpSpLocks noChangeAspect="1"/>
          </p:cNvGrpSpPr>
          <p:nvPr/>
        </p:nvGrpSpPr>
        <p:grpSpPr bwMode="auto">
          <a:xfrm rot="5400000">
            <a:off x="7492880" y="4447019"/>
            <a:ext cx="301625" cy="153811"/>
            <a:chOff x="618" y="2629"/>
            <a:chExt cx="296" cy="151"/>
          </a:xfrm>
        </p:grpSpPr>
        <p:sp>
          <p:nvSpPr>
            <p:cNvPr id="21630" name="Oval 58"/>
            <p:cNvSpPr>
              <a:spLocks noChangeAspect="1" noChangeArrowheads="1"/>
            </p:cNvSpPr>
            <p:nvPr/>
          </p:nvSpPr>
          <p:spPr bwMode="auto">
            <a:xfrm>
              <a:off x="622" y="2695"/>
              <a:ext cx="288" cy="85"/>
            </a:xfrm>
            <a:prstGeom prst="ellipse">
              <a:avLst/>
            </a:prstGeom>
            <a:gradFill rotWithShape="0">
              <a:gsLst>
                <a:gs pos="0">
                  <a:srgbClr val="989898"/>
                </a:gs>
                <a:gs pos="50000">
                  <a:srgbClr val="DADADA"/>
                </a:gs>
                <a:gs pos="100000">
                  <a:srgbClr val="989898"/>
                </a:gs>
              </a:gsLst>
              <a:lin ang="540000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31" name="Rectangle 59"/>
            <p:cNvSpPr>
              <a:spLocks noChangeAspect="1" noChangeArrowheads="1"/>
            </p:cNvSpPr>
            <p:nvPr/>
          </p:nvSpPr>
          <p:spPr bwMode="auto">
            <a:xfrm>
              <a:off x="618" y="2629"/>
              <a:ext cx="296" cy="105"/>
            </a:xfrm>
            <a:prstGeom prst="rect">
              <a:avLst/>
            </a:prstGeom>
            <a:gradFill rotWithShape="0">
              <a:gsLst>
                <a:gs pos="0">
                  <a:srgbClr val="989898"/>
                </a:gs>
                <a:gs pos="50000">
                  <a:srgbClr val="DADADA"/>
                </a:gs>
                <a:gs pos="100000">
                  <a:srgbClr val="989898"/>
                </a:gs>
              </a:gsLst>
              <a:lin ang="5400000" scaled="1"/>
            </a:gradFill>
            <a:ln w="9525">
              <a:noFill/>
              <a:miter lim="800000"/>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sp>
        <p:nvSpPr>
          <p:cNvPr id="21522" name="Text Box 60"/>
          <p:cNvSpPr txBox="1">
            <a:spLocks noChangeArrowheads="1"/>
          </p:cNvSpPr>
          <p:nvPr/>
        </p:nvSpPr>
        <p:spPr bwMode="auto">
          <a:xfrm>
            <a:off x="7829253" y="4046086"/>
            <a:ext cx="914400" cy="400050"/>
          </a:xfrm>
          <a:prstGeom prst="rect">
            <a:avLst/>
          </a:prstGeom>
          <a:noFill/>
          <a:ln w="9525">
            <a:noFill/>
            <a:miter lim="800000"/>
            <a:headEnd/>
            <a:tailEnd/>
          </a:ln>
        </p:spPr>
        <p:txBody>
          <a:bodyPr>
            <a:spAutoFit/>
          </a:bodyPr>
          <a:lstStyle/>
          <a:p>
            <a:pPr algn="ctr" eaLnBrk="0" hangingPunct="0">
              <a:spcBef>
                <a:spcPct val="50000"/>
              </a:spcBef>
            </a:pPr>
            <a:r>
              <a:rPr lang="en-US" sz="1000" b="1" dirty="0">
                <a:cs typeface="Arial" pitchFamily="34" charset="0"/>
              </a:rPr>
              <a:t>Master Contact</a:t>
            </a:r>
          </a:p>
        </p:txBody>
      </p:sp>
      <p:pic>
        <p:nvPicPr>
          <p:cNvPr id="21523" name="Picture 123"/>
          <p:cNvPicPr>
            <a:picLocks noChangeAspect="1" noChangeArrowheads="1"/>
          </p:cNvPicPr>
          <p:nvPr/>
        </p:nvPicPr>
        <p:blipFill>
          <a:blip r:embed="rId5" cstate="print"/>
          <a:srcRect r="8594"/>
          <a:stretch>
            <a:fillRect/>
          </a:stretch>
        </p:blipFill>
        <p:spPr bwMode="auto">
          <a:xfrm>
            <a:off x="469296" y="5663748"/>
            <a:ext cx="376767" cy="457200"/>
          </a:xfrm>
          <a:prstGeom prst="rect">
            <a:avLst/>
          </a:prstGeom>
          <a:noFill/>
          <a:ln w="9525" algn="ctr">
            <a:noFill/>
            <a:miter lim="800000"/>
            <a:headEnd/>
            <a:tailEnd/>
          </a:ln>
        </p:spPr>
      </p:pic>
      <p:pic>
        <p:nvPicPr>
          <p:cNvPr id="21524" name="Picture 125"/>
          <p:cNvPicPr>
            <a:picLocks noChangeAspect="1" noChangeArrowheads="1"/>
          </p:cNvPicPr>
          <p:nvPr/>
        </p:nvPicPr>
        <p:blipFill>
          <a:blip r:embed="rId6" cstate="print"/>
          <a:srcRect/>
          <a:stretch>
            <a:fillRect/>
          </a:stretch>
        </p:blipFill>
        <p:spPr bwMode="auto">
          <a:xfrm>
            <a:off x="1872953" y="5824086"/>
            <a:ext cx="838200" cy="112712"/>
          </a:xfrm>
          <a:prstGeom prst="rect">
            <a:avLst/>
          </a:prstGeom>
          <a:noFill/>
          <a:ln w="9525">
            <a:noFill/>
            <a:miter lim="800000"/>
            <a:headEnd/>
            <a:tailEnd/>
          </a:ln>
        </p:spPr>
      </p:pic>
      <p:grpSp>
        <p:nvGrpSpPr>
          <p:cNvPr id="11" name="Group 247"/>
          <p:cNvGrpSpPr>
            <a:grpSpLocks/>
          </p:cNvGrpSpPr>
          <p:nvPr/>
        </p:nvGrpSpPr>
        <p:grpSpPr bwMode="auto">
          <a:xfrm>
            <a:off x="832965" y="5143049"/>
            <a:ext cx="582788" cy="415925"/>
            <a:chOff x="708802" y="5211763"/>
            <a:chExt cx="583423" cy="415925"/>
          </a:xfrm>
        </p:grpSpPr>
        <p:sp>
          <p:nvSpPr>
            <p:cNvPr id="21625" name="Oval 134"/>
            <p:cNvSpPr>
              <a:spLocks noChangeArrowheads="1"/>
            </p:cNvSpPr>
            <p:nvPr/>
          </p:nvSpPr>
          <p:spPr bwMode="auto">
            <a:xfrm>
              <a:off x="708802" y="5484026"/>
              <a:ext cx="577208" cy="143662"/>
            </a:xfrm>
            <a:prstGeom prst="ellipse">
              <a:avLst/>
            </a:prstGeom>
            <a:gradFill rotWithShape="0">
              <a:gsLst>
                <a:gs pos="0">
                  <a:srgbClr val="76765E"/>
                </a:gs>
                <a:gs pos="50000">
                  <a:srgbClr val="FFFFCC"/>
                </a:gs>
                <a:gs pos="100000">
                  <a:srgbClr val="76765E"/>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26" name="Rectangle 135"/>
            <p:cNvSpPr>
              <a:spLocks noChangeArrowheads="1"/>
            </p:cNvSpPr>
            <p:nvPr/>
          </p:nvSpPr>
          <p:spPr bwMode="auto">
            <a:xfrm>
              <a:off x="710356" y="5287070"/>
              <a:ext cx="581869" cy="272263"/>
            </a:xfrm>
            <a:prstGeom prst="rect">
              <a:avLst/>
            </a:prstGeom>
            <a:gradFill rotWithShape="0">
              <a:gsLst>
                <a:gs pos="0">
                  <a:srgbClr val="76765E"/>
                </a:gs>
                <a:gs pos="50000">
                  <a:srgbClr val="FFFFCC"/>
                </a:gs>
                <a:gs pos="100000">
                  <a:srgbClr val="76765E"/>
                </a:gs>
              </a:gsLst>
              <a:lin ang="0" scaled="1"/>
            </a:gradFill>
            <a:ln w="9525">
              <a:noFill/>
              <a:miter lim="800000"/>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27" name="Oval 136"/>
            <p:cNvSpPr>
              <a:spLocks noChangeArrowheads="1"/>
            </p:cNvSpPr>
            <p:nvPr/>
          </p:nvSpPr>
          <p:spPr bwMode="auto">
            <a:xfrm>
              <a:off x="712686" y="5211763"/>
              <a:ext cx="577208" cy="145979"/>
            </a:xfrm>
            <a:prstGeom prst="ellipse">
              <a:avLst/>
            </a:prstGeom>
            <a:gradFill rotWithShape="0">
              <a:gsLst>
                <a:gs pos="0">
                  <a:srgbClr val="76765E"/>
                </a:gs>
                <a:gs pos="50000">
                  <a:srgbClr val="FFFFCC"/>
                </a:gs>
                <a:gs pos="100000">
                  <a:srgbClr val="76765E"/>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628" name="Line 137"/>
            <p:cNvSpPr>
              <a:spLocks noChangeShapeType="1"/>
            </p:cNvSpPr>
            <p:nvPr/>
          </p:nvSpPr>
          <p:spPr bwMode="auto">
            <a:xfrm>
              <a:off x="1289894" y="5291704"/>
              <a:ext cx="0" cy="274580"/>
            </a:xfrm>
            <a:prstGeom prst="line">
              <a:avLst/>
            </a:prstGeom>
            <a:noFill/>
            <a:ln w="12700">
              <a:solidFill>
                <a:schemeClr val="tx1"/>
              </a:solidFill>
              <a:round/>
              <a:headEnd type="none" w="sm" len="sm"/>
              <a:tailEnd type="none" w="sm" len="sm"/>
            </a:ln>
          </p:spPr>
          <p:txBody>
            <a:bodyPr wrap="none" anchor="ctr"/>
            <a:lstStyle/>
            <a:p>
              <a:endParaRPr lang="en-US" dirty="0"/>
            </a:p>
          </p:txBody>
        </p:sp>
        <p:sp>
          <p:nvSpPr>
            <p:cNvPr id="21629" name="Line 138"/>
            <p:cNvSpPr>
              <a:spLocks noChangeShapeType="1"/>
            </p:cNvSpPr>
            <p:nvPr/>
          </p:nvSpPr>
          <p:spPr bwMode="auto">
            <a:xfrm>
              <a:off x="709535" y="5291704"/>
              <a:ext cx="0" cy="274580"/>
            </a:xfrm>
            <a:prstGeom prst="line">
              <a:avLst/>
            </a:prstGeom>
            <a:noFill/>
            <a:ln w="12700">
              <a:solidFill>
                <a:schemeClr val="tx1"/>
              </a:solidFill>
              <a:round/>
              <a:headEnd type="none" w="sm" len="sm"/>
              <a:tailEnd type="none" w="sm" len="sm"/>
            </a:ln>
          </p:spPr>
          <p:txBody>
            <a:bodyPr wrap="none" anchor="ctr"/>
            <a:lstStyle/>
            <a:p>
              <a:endParaRPr lang="en-US" dirty="0"/>
            </a:p>
          </p:txBody>
        </p:sp>
      </p:grpSp>
      <p:pic>
        <p:nvPicPr>
          <p:cNvPr id="21527" name="Picture 140"/>
          <p:cNvPicPr>
            <a:picLocks noChangeAspect="1" noChangeArrowheads="1"/>
          </p:cNvPicPr>
          <p:nvPr/>
        </p:nvPicPr>
        <p:blipFill>
          <a:blip r:embed="rId7" cstate="print"/>
          <a:srcRect/>
          <a:stretch>
            <a:fillRect/>
          </a:stretch>
        </p:blipFill>
        <p:spPr bwMode="auto">
          <a:xfrm>
            <a:off x="5846642" y="5639937"/>
            <a:ext cx="685800" cy="242887"/>
          </a:xfrm>
          <a:prstGeom prst="rect">
            <a:avLst/>
          </a:prstGeom>
          <a:noFill/>
          <a:ln w="9525">
            <a:noFill/>
            <a:miter lim="800000"/>
            <a:headEnd/>
            <a:tailEnd/>
          </a:ln>
        </p:spPr>
      </p:pic>
      <p:sp>
        <p:nvSpPr>
          <p:cNvPr id="211" name="Oval 161"/>
          <p:cNvSpPr>
            <a:spLocks noChangeArrowheads="1"/>
          </p:cNvSpPr>
          <p:nvPr/>
        </p:nvSpPr>
        <p:spPr bwMode="auto">
          <a:xfrm>
            <a:off x="7600654" y="5657398"/>
            <a:ext cx="76200" cy="76200"/>
          </a:xfrm>
          <a:prstGeom prst="ellipse">
            <a:avLst/>
          </a:prstGeom>
          <a:gradFill rotWithShape="0">
            <a:gsLst>
              <a:gs pos="0">
                <a:srgbClr val="993366">
                  <a:gamma/>
                  <a:shade val="0"/>
                  <a:invGamma/>
                </a:srgbClr>
              </a:gs>
              <a:gs pos="50000">
                <a:srgbClr val="993366"/>
              </a:gs>
              <a:gs pos="100000">
                <a:srgbClr val="993366">
                  <a:gamma/>
                  <a:shade val="0"/>
                  <a:invGamma/>
                </a:srgbClr>
              </a:gs>
            </a:gsLst>
            <a:lin ang="0" scaled="1"/>
          </a:gradFill>
          <a:ln w="9525">
            <a:solidFill>
              <a:schemeClr val="tx1"/>
            </a:solidFill>
            <a:round/>
            <a:headEnd/>
            <a:tailEnd/>
          </a:ln>
          <a:effectLst>
            <a:outerShdw dist="35921" dir="2700000" algn="ctr" rotWithShape="0">
              <a:srgbClr val="777777"/>
            </a:outerShdw>
          </a:effectLst>
        </p:spPr>
        <p:txBody>
          <a:bodyPr wrap="none" anchor="ctr"/>
          <a:lstStyle/>
          <a:p>
            <a:pPr eaLnBrk="0" hangingPunct="0">
              <a:defRPr/>
            </a:pPr>
            <a:endParaRPr lang="en-US" sz="3200" dirty="0">
              <a:latin typeface="Times New Roman" pitchFamily="18" charset="0"/>
              <a:ea typeface="ＭＳ Ｐゴシック" pitchFamily="-110" charset="-128"/>
              <a:cs typeface="Arial" charset="0"/>
            </a:endParaRPr>
          </a:p>
        </p:txBody>
      </p:sp>
      <p:sp>
        <p:nvSpPr>
          <p:cNvPr id="212" name="Oval 162"/>
          <p:cNvSpPr>
            <a:spLocks noChangeArrowheads="1"/>
          </p:cNvSpPr>
          <p:nvPr/>
        </p:nvSpPr>
        <p:spPr bwMode="auto">
          <a:xfrm>
            <a:off x="7795387" y="5657398"/>
            <a:ext cx="76200" cy="76200"/>
          </a:xfrm>
          <a:prstGeom prst="ellipse">
            <a:avLst/>
          </a:prstGeom>
          <a:gradFill rotWithShape="0">
            <a:gsLst>
              <a:gs pos="0">
                <a:srgbClr val="993366">
                  <a:gamma/>
                  <a:shade val="0"/>
                  <a:invGamma/>
                </a:srgbClr>
              </a:gs>
              <a:gs pos="50000">
                <a:srgbClr val="993366"/>
              </a:gs>
              <a:gs pos="100000">
                <a:srgbClr val="993366">
                  <a:gamma/>
                  <a:shade val="0"/>
                  <a:invGamma/>
                </a:srgbClr>
              </a:gs>
            </a:gsLst>
            <a:lin ang="0" scaled="1"/>
          </a:gradFill>
          <a:ln w="9525">
            <a:solidFill>
              <a:schemeClr val="tx1"/>
            </a:solidFill>
            <a:round/>
            <a:headEnd/>
            <a:tailEnd/>
          </a:ln>
          <a:effectLst>
            <a:outerShdw dist="35921" dir="2700000" algn="ctr" rotWithShape="0">
              <a:srgbClr val="777777"/>
            </a:outerShdw>
          </a:effectLst>
        </p:spPr>
        <p:txBody>
          <a:bodyPr wrap="none" anchor="ctr"/>
          <a:lstStyle/>
          <a:p>
            <a:pPr eaLnBrk="0" hangingPunct="0">
              <a:defRPr/>
            </a:pPr>
            <a:endParaRPr lang="en-US" sz="3200" dirty="0">
              <a:latin typeface="Times New Roman" pitchFamily="18" charset="0"/>
              <a:ea typeface="ＭＳ Ｐゴシック" pitchFamily="-110" charset="-128"/>
              <a:cs typeface="Arial" charset="0"/>
            </a:endParaRPr>
          </a:p>
        </p:txBody>
      </p:sp>
      <p:sp>
        <p:nvSpPr>
          <p:cNvPr id="213" name="Oval 163"/>
          <p:cNvSpPr>
            <a:spLocks noChangeArrowheads="1"/>
          </p:cNvSpPr>
          <p:nvPr/>
        </p:nvSpPr>
        <p:spPr bwMode="auto">
          <a:xfrm>
            <a:off x="7981654" y="5657398"/>
            <a:ext cx="76200" cy="76200"/>
          </a:xfrm>
          <a:prstGeom prst="ellipse">
            <a:avLst/>
          </a:prstGeom>
          <a:gradFill rotWithShape="0">
            <a:gsLst>
              <a:gs pos="0">
                <a:srgbClr val="993366">
                  <a:gamma/>
                  <a:shade val="0"/>
                  <a:invGamma/>
                </a:srgbClr>
              </a:gs>
              <a:gs pos="50000">
                <a:srgbClr val="993366"/>
              </a:gs>
              <a:gs pos="100000">
                <a:srgbClr val="993366">
                  <a:gamma/>
                  <a:shade val="0"/>
                  <a:invGamma/>
                </a:srgbClr>
              </a:gs>
            </a:gsLst>
            <a:lin ang="0" scaled="1"/>
          </a:gradFill>
          <a:ln w="9525">
            <a:solidFill>
              <a:schemeClr val="tx1"/>
            </a:solidFill>
            <a:round/>
            <a:headEnd/>
            <a:tailEnd/>
          </a:ln>
          <a:effectLst>
            <a:outerShdw dist="35921" dir="2700000" algn="ctr" rotWithShape="0">
              <a:srgbClr val="777777"/>
            </a:outerShdw>
          </a:effectLst>
        </p:spPr>
        <p:txBody>
          <a:bodyPr wrap="none" anchor="ctr"/>
          <a:lstStyle/>
          <a:p>
            <a:pPr eaLnBrk="0" hangingPunct="0">
              <a:defRPr/>
            </a:pPr>
            <a:endParaRPr lang="en-US" sz="3200" dirty="0">
              <a:latin typeface="Times New Roman" pitchFamily="18" charset="0"/>
              <a:ea typeface="ＭＳ Ｐゴシック" pitchFamily="-110" charset="-128"/>
              <a:cs typeface="Arial" charset="0"/>
            </a:endParaRPr>
          </a:p>
        </p:txBody>
      </p:sp>
      <p:pic>
        <p:nvPicPr>
          <p:cNvPr id="21531" name="Picture 165"/>
          <p:cNvPicPr>
            <a:picLocks noChangeAspect="1" noChangeArrowheads="1"/>
          </p:cNvPicPr>
          <p:nvPr/>
        </p:nvPicPr>
        <p:blipFill>
          <a:blip r:embed="rId8" cstate="print"/>
          <a:srcRect/>
          <a:stretch>
            <a:fillRect/>
          </a:stretch>
        </p:blipFill>
        <p:spPr bwMode="auto">
          <a:xfrm>
            <a:off x="4374853" y="6052687"/>
            <a:ext cx="1349022" cy="274637"/>
          </a:xfrm>
          <a:prstGeom prst="rect">
            <a:avLst/>
          </a:prstGeom>
          <a:noFill/>
          <a:ln w="9525" algn="ctr">
            <a:noFill/>
            <a:miter lim="800000"/>
            <a:headEnd/>
            <a:tailEnd/>
          </a:ln>
        </p:spPr>
      </p:pic>
      <p:pic>
        <p:nvPicPr>
          <p:cNvPr id="21532" name="Picture 167"/>
          <p:cNvPicPr>
            <a:picLocks noChangeAspect="1" noChangeArrowheads="1"/>
          </p:cNvPicPr>
          <p:nvPr/>
        </p:nvPicPr>
        <p:blipFill>
          <a:blip r:embed="rId8" cstate="print"/>
          <a:srcRect/>
          <a:stretch>
            <a:fillRect/>
          </a:stretch>
        </p:blipFill>
        <p:spPr bwMode="auto">
          <a:xfrm>
            <a:off x="4362153" y="6065387"/>
            <a:ext cx="1349022" cy="274637"/>
          </a:xfrm>
          <a:prstGeom prst="rect">
            <a:avLst/>
          </a:prstGeom>
          <a:noFill/>
          <a:ln w="9525" algn="ctr">
            <a:noFill/>
            <a:miter lim="800000"/>
            <a:headEnd/>
            <a:tailEnd/>
          </a:ln>
        </p:spPr>
      </p:pic>
      <p:pic>
        <p:nvPicPr>
          <p:cNvPr id="21533" name="Picture 168"/>
          <p:cNvPicPr>
            <a:picLocks noChangeAspect="1" noChangeArrowheads="1"/>
          </p:cNvPicPr>
          <p:nvPr/>
        </p:nvPicPr>
        <p:blipFill>
          <a:blip r:embed="rId9" cstate="print"/>
          <a:srcRect/>
          <a:stretch>
            <a:fillRect/>
          </a:stretch>
        </p:blipFill>
        <p:spPr bwMode="auto">
          <a:xfrm>
            <a:off x="2983498" y="5716137"/>
            <a:ext cx="481188" cy="509587"/>
          </a:xfrm>
          <a:prstGeom prst="rect">
            <a:avLst/>
          </a:prstGeom>
          <a:noFill/>
          <a:ln w="9525">
            <a:noFill/>
            <a:miter lim="800000"/>
            <a:headEnd/>
            <a:tailEnd/>
          </a:ln>
        </p:spPr>
      </p:pic>
      <p:pic>
        <p:nvPicPr>
          <p:cNvPr id="21534" name="Picture 171" descr="frontier_logo_x"/>
          <p:cNvPicPr>
            <a:picLocks noChangeAspect="1" noChangeArrowheads="1"/>
          </p:cNvPicPr>
          <p:nvPr/>
        </p:nvPicPr>
        <p:blipFill>
          <a:blip r:embed="rId10" cstate="print"/>
          <a:srcRect/>
          <a:stretch>
            <a:fillRect/>
          </a:stretch>
        </p:blipFill>
        <p:spPr bwMode="auto">
          <a:xfrm>
            <a:off x="3475975" y="5711373"/>
            <a:ext cx="690034" cy="381000"/>
          </a:xfrm>
          <a:prstGeom prst="rect">
            <a:avLst/>
          </a:prstGeom>
          <a:noFill/>
          <a:ln w="9525">
            <a:noFill/>
            <a:miter lim="800000"/>
            <a:headEnd/>
            <a:tailEnd/>
          </a:ln>
        </p:spPr>
      </p:pic>
      <p:pic>
        <p:nvPicPr>
          <p:cNvPr id="21536" name="Picture 172" descr="Magee-Womens Research Institute &amp; Foundations"/>
          <p:cNvPicPr>
            <a:picLocks noChangeAspect="1" noChangeArrowheads="1"/>
          </p:cNvPicPr>
          <p:nvPr/>
        </p:nvPicPr>
        <p:blipFill>
          <a:blip r:embed="rId11" cstate="print"/>
          <a:srcRect l="44518" t="2762" r="45007" b="61877"/>
          <a:stretch>
            <a:fillRect/>
          </a:stretch>
        </p:blipFill>
        <p:spPr bwMode="auto">
          <a:xfrm>
            <a:off x="4809476" y="5608186"/>
            <a:ext cx="381000" cy="381000"/>
          </a:xfrm>
          <a:prstGeom prst="rect">
            <a:avLst/>
          </a:prstGeom>
          <a:noFill/>
          <a:ln w="9525">
            <a:noFill/>
            <a:miter lim="800000"/>
            <a:headEnd/>
            <a:tailEnd/>
          </a:ln>
        </p:spPr>
      </p:pic>
      <p:grpSp>
        <p:nvGrpSpPr>
          <p:cNvPr id="12" name="Group 186"/>
          <p:cNvGrpSpPr>
            <a:grpSpLocks/>
          </p:cNvGrpSpPr>
          <p:nvPr/>
        </p:nvGrpSpPr>
        <p:grpSpPr bwMode="auto">
          <a:xfrm>
            <a:off x="656575" y="3650798"/>
            <a:ext cx="6629400" cy="46038"/>
            <a:chOff x="3002530" y="3698875"/>
            <a:chExt cx="4160270" cy="66675"/>
          </a:xfrm>
        </p:grpSpPr>
        <p:sp>
          <p:nvSpPr>
            <p:cNvPr id="21615" name="Oval 18"/>
            <p:cNvSpPr>
              <a:spLocks noChangeAspect="1" noChangeArrowheads="1"/>
            </p:cNvSpPr>
            <p:nvPr/>
          </p:nvSpPr>
          <p:spPr bwMode="auto">
            <a:xfrm>
              <a:off x="3002530" y="3698875"/>
              <a:ext cx="250030" cy="62102"/>
            </a:xfrm>
            <a:prstGeom prst="ellipse">
              <a:avLst/>
            </a:prstGeom>
            <a:gradFill rotWithShape="0">
              <a:gsLst>
                <a:gs pos="0">
                  <a:srgbClr val="000000"/>
                </a:gs>
                <a:gs pos="50000">
                  <a:srgbClr val="FFFFFF"/>
                </a:gs>
                <a:gs pos="100000">
                  <a:srgbClr val="000000"/>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16" name="Oval 19"/>
            <p:cNvSpPr>
              <a:spLocks noChangeAspect="1" noChangeArrowheads="1"/>
            </p:cNvSpPr>
            <p:nvPr/>
          </p:nvSpPr>
          <p:spPr bwMode="auto">
            <a:xfrm>
              <a:off x="3383530" y="3698875"/>
              <a:ext cx="250030" cy="62102"/>
            </a:xfrm>
            <a:prstGeom prst="ellipse">
              <a:avLst/>
            </a:prstGeom>
            <a:gradFill rotWithShape="0">
              <a:gsLst>
                <a:gs pos="0">
                  <a:srgbClr val="000000"/>
                </a:gs>
                <a:gs pos="50000">
                  <a:srgbClr val="FFFFFF"/>
                </a:gs>
                <a:gs pos="100000">
                  <a:srgbClr val="000000"/>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17" name="Oval 18"/>
            <p:cNvSpPr>
              <a:spLocks noChangeAspect="1" noChangeArrowheads="1"/>
            </p:cNvSpPr>
            <p:nvPr/>
          </p:nvSpPr>
          <p:spPr bwMode="auto">
            <a:xfrm>
              <a:off x="3884840" y="3701161"/>
              <a:ext cx="250030" cy="62102"/>
            </a:xfrm>
            <a:prstGeom prst="ellipse">
              <a:avLst/>
            </a:prstGeom>
            <a:gradFill rotWithShape="0">
              <a:gsLst>
                <a:gs pos="0">
                  <a:srgbClr val="000000"/>
                </a:gs>
                <a:gs pos="50000">
                  <a:srgbClr val="FFFFFF"/>
                </a:gs>
                <a:gs pos="100000">
                  <a:srgbClr val="000000"/>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18" name="Oval 19"/>
            <p:cNvSpPr>
              <a:spLocks noChangeAspect="1" noChangeArrowheads="1"/>
            </p:cNvSpPr>
            <p:nvPr/>
          </p:nvSpPr>
          <p:spPr bwMode="auto">
            <a:xfrm>
              <a:off x="4265840" y="3701161"/>
              <a:ext cx="250030" cy="62102"/>
            </a:xfrm>
            <a:prstGeom prst="ellipse">
              <a:avLst/>
            </a:prstGeom>
            <a:gradFill rotWithShape="0">
              <a:gsLst>
                <a:gs pos="0">
                  <a:srgbClr val="000000"/>
                </a:gs>
                <a:gs pos="50000">
                  <a:srgbClr val="FFFFFF"/>
                </a:gs>
                <a:gs pos="100000">
                  <a:srgbClr val="000000"/>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19" name="Oval 18"/>
            <p:cNvSpPr>
              <a:spLocks noChangeAspect="1" noChangeArrowheads="1"/>
            </p:cNvSpPr>
            <p:nvPr/>
          </p:nvSpPr>
          <p:spPr bwMode="auto">
            <a:xfrm>
              <a:off x="4767150" y="3701161"/>
              <a:ext cx="250030" cy="62102"/>
            </a:xfrm>
            <a:prstGeom prst="ellipse">
              <a:avLst/>
            </a:prstGeom>
            <a:gradFill rotWithShape="0">
              <a:gsLst>
                <a:gs pos="0">
                  <a:srgbClr val="000000"/>
                </a:gs>
                <a:gs pos="50000">
                  <a:srgbClr val="FFFFFF"/>
                </a:gs>
                <a:gs pos="100000">
                  <a:srgbClr val="000000"/>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20" name="Oval 19"/>
            <p:cNvSpPr>
              <a:spLocks noChangeAspect="1" noChangeArrowheads="1"/>
            </p:cNvSpPr>
            <p:nvPr/>
          </p:nvSpPr>
          <p:spPr bwMode="auto">
            <a:xfrm>
              <a:off x="5148150" y="3701161"/>
              <a:ext cx="250030" cy="62102"/>
            </a:xfrm>
            <a:prstGeom prst="ellipse">
              <a:avLst/>
            </a:prstGeom>
            <a:gradFill rotWithShape="0">
              <a:gsLst>
                <a:gs pos="0">
                  <a:srgbClr val="000000"/>
                </a:gs>
                <a:gs pos="50000">
                  <a:srgbClr val="FFFFFF"/>
                </a:gs>
                <a:gs pos="100000">
                  <a:srgbClr val="000000"/>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21" name="Oval 18"/>
            <p:cNvSpPr>
              <a:spLocks noChangeAspect="1" noChangeArrowheads="1"/>
            </p:cNvSpPr>
            <p:nvPr/>
          </p:nvSpPr>
          <p:spPr bwMode="auto">
            <a:xfrm>
              <a:off x="5649460" y="3703448"/>
              <a:ext cx="250030" cy="62102"/>
            </a:xfrm>
            <a:prstGeom prst="ellipse">
              <a:avLst/>
            </a:prstGeom>
            <a:gradFill rotWithShape="0">
              <a:gsLst>
                <a:gs pos="0">
                  <a:srgbClr val="000000"/>
                </a:gs>
                <a:gs pos="50000">
                  <a:srgbClr val="FFFFFF"/>
                </a:gs>
                <a:gs pos="100000">
                  <a:srgbClr val="000000"/>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22" name="Oval 19"/>
            <p:cNvSpPr>
              <a:spLocks noChangeAspect="1" noChangeArrowheads="1"/>
            </p:cNvSpPr>
            <p:nvPr/>
          </p:nvSpPr>
          <p:spPr bwMode="auto">
            <a:xfrm>
              <a:off x="6030460" y="3703448"/>
              <a:ext cx="250030" cy="62102"/>
            </a:xfrm>
            <a:prstGeom prst="ellipse">
              <a:avLst/>
            </a:prstGeom>
            <a:gradFill rotWithShape="0">
              <a:gsLst>
                <a:gs pos="0">
                  <a:srgbClr val="000000"/>
                </a:gs>
                <a:gs pos="50000">
                  <a:srgbClr val="FFFFFF"/>
                </a:gs>
                <a:gs pos="100000">
                  <a:srgbClr val="000000"/>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23" name="Oval 18"/>
            <p:cNvSpPr>
              <a:spLocks noChangeAspect="1" noChangeArrowheads="1"/>
            </p:cNvSpPr>
            <p:nvPr/>
          </p:nvSpPr>
          <p:spPr bwMode="auto">
            <a:xfrm>
              <a:off x="6531770" y="3701161"/>
              <a:ext cx="250030" cy="62102"/>
            </a:xfrm>
            <a:prstGeom prst="ellipse">
              <a:avLst/>
            </a:prstGeom>
            <a:gradFill rotWithShape="0">
              <a:gsLst>
                <a:gs pos="0">
                  <a:srgbClr val="000000"/>
                </a:gs>
                <a:gs pos="50000">
                  <a:srgbClr val="FFFFFF"/>
                </a:gs>
                <a:gs pos="100000">
                  <a:srgbClr val="000000"/>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24" name="Oval 19"/>
            <p:cNvSpPr>
              <a:spLocks noChangeAspect="1" noChangeArrowheads="1"/>
            </p:cNvSpPr>
            <p:nvPr/>
          </p:nvSpPr>
          <p:spPr bwMode="auto">
            <a:xfrm>
              <a:off x="6912770" y="3701161"/>
              <a:ext cx="250030" cy="62102"/>
            </a:xfrm>
            <a:prstGeom prst="ellipse">
              <a:avLst/>
            </a:prstGeom>
            <a:gradFill rotWithShape="0">
              <a:gsLst>
                <a:gs pos="0">
                  <a:srgbClr val="000000"/>
                </a:gs>
                <a:gs pos="50000">
                  <a:srgbClr val="FFFFFF"/>
                </a:gs>
                <a:gs pos="100000">
                  <a:srgbClr val="000000"/>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grpSp>
        <p:nvGrpSpPr>
          <p:cNvPr id="13" name="Group 97"/>
          <p:cNvGrpSpPr>
            <a:grpSpLocks noChangeAspect="1"/>
          </p:cNvGrpSpPr>
          <p:nvPr/>
        </p:nvGrpSpPr>
        <p:grpSpPr bwMode="auto">
          <a:xfrm>
            <a:off x="660809" y="3422198"/>
            <a:ext cx="338667" cy="146050"/>
            <a:chOff x="618" y="2629"/>
            <a:chExt cx="296" cy="151"/>
          </a:xfrm>
        </p:grpSpPr>
        <p:sp>
          <p:nvSpPr>
            <p:cNvPr id="21613" name="Oval 98"/>
            <p:cNvSpPr>
              <a:spLocks noChangeAspect="1" noChangeArrowheads="1"/>
            </p:cNvSpPr>
            <p:nvPr/>
          </p:nvSpPr>
          <p:spPr bwMode="auto">
            <a:xfrm>
              <a:off x="622" y="2695"/>
              <a:ext cx="288" cy="85"/>
            </a:xfrm>
            <a:prstGeom prst="ellipse">
              <a:avLst/>
            </a:prstGeom>
            <a:gradFill rotWithShape="0">
              <a:gsLst>
                <a:gs pos="0">
                  <a:srgbClr val="989898"/>
                </a:gs>
                <a:gs pos="50000">
                  <a:srgbClr val="DADADA"/>
                </a:gs>
                <a:gs pos="100000">
                  <a:srgbClr val="989898"/>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14" name="Rectangle 99"/>
            <p:cNvSpPr>
              <a:spLocks noChangeAspect="1" noChangeArrowheads="1"/>
            </p:cNvSpPr>
            <p:nvPr/>
          </p:nvSpPr>
          <p:spPr bwMode="auto">
            <a:xfrm>
              <a:off x="618" y="2629"/>
              <a:ext cx="296" cy="105"/>
            </a:xfrm>
            <a:prstGeom prst="rect">
              <a:avLst/>
            </a:prstGeom>
            <a:gradFill rotWithShape="0">
              <a:gsLst>
                <a:gs pos="0">
                  <a:srgbClr val="989898"/>
                </a:gs>
                <a:gs pos="50000">
                  <a:srgbClr val="DADADA"/>
                </a:gs>
                <a:gs pos="100000">
                  <a:srgbClr val="989898"/>
                </a:gs>
              </a:gsLst>
              <a:lin ang="0" scaled="1"/>
            </a:gradFill>
            <a:ln w="9525">
              <a:noFill/>
              <a:miter lim="800000"/>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grpSp>
        <p:nvGrpSpPr>
          <p:cNvPr id="14" name="Group 100"/>
          <p:cNvGrpSpPr>
            <a:grpSpLocks noChangeAspect="1"/>
          </p:cNvGrpSpPr>
          <p:nvPr/>
        </p:nvGrpSpPr>
        <p:grpSpPr bwMode="auto">
          <a:xfrm>
            <a:off x="1270409" y="3422198"/>
            <a:ext cx="338667" cy="146050"/>
            <a:chOff x="1186" y="2629"/>
            <a:chExt cx="296" cy="151"/>
          </a:xfrm>
        </p:grpSpPr>
        <p:sp>
          <p:nvSpPr>
            <p:cNvPr id="21611" name="Oval 101"/>
            <p:cNvSpPr>
              <a:spLocks noChangeAspect="1" noChangeArrowheads="1"/>
            </p:cNvSpPr>
            <p:nvPr/>
          </p:nvSpPr>
          <p:spPr bwMode="auto">
            <a:xfrm>
              <a:off x="1190" y="2695"/>
              <a:ext cx="288" cy="85"/>
            </a:xfrm>
            <a:prstGeom prst="ellipse">
              <a:avLst/>
            </a:prstGeom>
            <a:gradFill rotWithShape="0">
              <a:gsLst>
                <a:gs pos="0">
                  <a:srgbClr val="989898"/>
                </a:gs>
                <a:gs pos="50000">
                  <a:srgbClr val="DADADA"/>
                </a:gs>
                <a:gs pos="100000">
                  <a:srgbClr val="989898"/>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12" name="Rectangle 102"/>
            <p:cNvSpPr>
              <a:spLocks noChangeAspect="1" noChangeArrowheads="1"/>
            </p:cNvSpPr>
            <p:nvPr/>
          </p:nvSpPr>
          <p:spPr bwMode="auto">
            <a:xfrm>
              <a:off x="1186" y="2629"/>
              <a:ext cx="296" cy="105"/>
            </a:xfrm>
            <a:prstGeom prst="rect">
              <a:avLst/>
            </a:prstGeom>
            <a:gradFill rotWithShape="0">
              <a:gsLst>
                <a:gs pos="0">
                  <a:srgbClr val="989898"/>
                </a:gs>
                <a:gs pos="50000">
                  <a:srgbClr val="DADADA"/>
                </a:gs>
                <a:gs pos="100000">
                  <a:srgbClr val="989898"/>
                </a:gs>
              </a:gsLst>
              <a:lin ang="0" scaled="1"/>
            </a:gradFill>
            <a:ln w="9525">
              <a:noFill/>
              <a:miter lim="800000"/>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grpSp>
        <p:nvGrpSpPr>
          <p:cNvPr id="15" name="Group 97"/>
          <p:cNvGrpSpPr>
            <a:grpSpLocks noChangeAspect="1"/>
          </p:cNvGrpSpPr>
          <p:nvPr/>
        </p:nvGrpSpPr>
        <p:grpSpPr bwMode="auto">
          <a:xfrm>
            <a:off x="2074742" y="3425373"/>
            <a:ext cx="337255" cy="146050"/>
            <a:chOff x="618" y="2629"/>
            <a:chExt cx="296" cy="151"/>
          </a:xfrm>
        </p:grpSpPr>
        <p:sp>
          <p:nvSpPr>
            <p:cNvPr id="21609" name="Oval 98"/>
            <p:cNvSpPr>
              <a:spLocks noChangeAspect="1" noChangeArrowheads="1"/>
            </p:cNvSpPr>
            <p:nvPr/>
          </p:nvSpPr>
          <p:spPr bwMode="auto">
            <a:xfrm>
              <a:off x="622" y="2695"/>
              <a:ext cx="288" cy="85"/>
            </a:xfrm>
            <a:prstGeom prst="ellipse">
              <a:avLst/>
            </a:prstGeom>
            <a:gradFill rotWithShape="0">
              <a:gsLst>
                <a:gs pos="0">
                  <a:srgbClr val="989898"/>
                </a:gs>
                <a:gs pos="50000">
                  <a:srgbClr val="DADADA"/>
                </a:gs>
                <a:gs pos="100000">
                  <a:srgbClr val="989898"/>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10" name="Rectangle 99"/>
            <p:cNvSpPr>
              <a:spLocks noChangeAspect="1" noChangeArrowheads="1"/>
            </p:cNvSpPr>
            <p:nvPr/>
          </p:nvSpPr>
          <p:spPr bwMode="auto">
            <a:xfrm>
              <a:off x="618" y="2629"/>
              <a:ext cx="296" cy="105"/>
            </a:xfrm>
            <a:prstGeom prst="rect">
              <a:avLst/>
            </a:prstGeom>
            <a:gradFill rotWithShape="0">
              <a:gsLst>
                <a:gs pos="0">
                  <a:srgbClr val="989898"/>
                </a:gs>
                <a:gs pos="50000">
                  <a:srgbClr val="DADADA"/>
                </a:gs>
                <a:gs pos="100000">
                  <a:srgbClr val="989898"/>
                </a:gs>
              </a:gsLst>
              <a:lin ang="0" scaled="1"/>
            </a:gradFill>
            <a:ln w="9525">
              <a:noFill/>
              <a:miter lim="800000"/>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grpSp>
        <p:nvGrpSpPr>
          <p:cNvPr id="16" name="Group 100"/>
          <p:cNvGrpSpPr>
            <a:grpSpLocks noChangeAspect="1"/>
          </p:cNvGrpSpPr>
          <p:nvPr/>
        </p:nvGrpSpPr>
        <p:grpSpPr bwMode="auto">
          <a:xfrm>
            <a:off x="2684342" y="3425373"/>
            <a:ext cx="337255" cy="146050"/>
            <a:chOff x="1186" y="2629"/>
            <a:chExt cx="296" cy="151"/>
          </a:xfrm>
        </p:grpSpPr>
        <p:sp>
          <p:nvSpPr>
            <p:cNvPr id="21607" name="Oval 101"/>
            <p:cNvSpPr>
              <a:spLocks noChangeAspect="1" noChangeArrowheads="1"/>
            </p:cNvSpPr>
            <p:nvPr/>
          </p:nvSpPr>
          <p:spPr bwMode="auto">
            <a:xfrm>
              <a:off x="1190" y="2695"/>
              <a:ext cx="288" cy="85"/>
            </a:xfrm>
            <a:prstGeom prst="ellipse">
              <a:avLst/>
            </a:prstGeom>
            <a:gradFill rotWithShape="0">
              <a:gsLst>
                <a:gs pos="0">
                  <a:srgbClr val="989898"/>
                </a:gs>
                <a:gs pos="50000">
                  <a:srgbClr val="DADADA"/>
                </a:gs>
                <a:gs pos="100000">
                  <a:srgbClr val="989898"/>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08" name="Rectangle 102"/>
            <p:cNvSpPr>
              <a:spLocks noChangeAspect="1" noChangeArrowheads="1"/>
            </p:cNvSpPr>
            <p:nvPr/>
          </p:nvSpPr>
          <p:spPr bwMode="auto">
            <a:xfrm>
              <a:off x="1186" y="2629"/>
              <a:ext cx="296" cy="105"/>
            </a:xfrm>
            <a:prstGeom prst="rect">
              <a:avLst/>
            </a:prstGeom>
            <a:gradFill rotWithShape="0">
              <a:gsLst>
                <a:gs pos="0">
                  <a:srgbClr val="989898"/>
                </a:gs>
                <a:gs pos="50000">
                  <a:srgbClr val="DADADA"/>
                </a:gs>
                <a:gs pos="100000">
                  <a:srgbClr val="989898"/>
                </a:gs>
              </a:gsLst>
              <a:lin ang="0" scaled="1"/>
            </a:gradFill>
            <a:ln w="9525">
              <a:noFill/>
              <a:miter lim="800000"/>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grpSp>
        <p:nvGrpSpPr>
          <p:cNvPr id="17" name="Group 97" descr="DAIDS portal" title="DAIDS portal"/>
          <p:cNvGrpSpPr>
            <a:grpSpLocks noChangeAspect="1"/>
          </p:cNvGrpSpPr>
          <p:nvPr/>
        </p:nvGrpSpPr>
        <p:grpSpPr bwMode="auto">
          <a:xfrm>
            <a:off x="3487264" y="3425373"/>
            <a:ext cx="338667" cy="146050"/>
            <a:chOff x="618" y="2629"/>
            <a:chExt cx="296" cy="151"/>
          </a:xfrm>
        </p:grpSpPr>
        <p:sp>
          <p:nvSpPr>
            <p:cNvPr id="21605" name="Oval 98"/>
            <p:cNvSpPr>
              <a:spLocks noChangeAspect="1" noChangeArrowheads="1"/>
            </p:cNvSpPr>
            <p:nvPr/>
          </p:nvSpPr>
          <p:spPr bwMode="auto">
            <a:xfrm>
              <a:off x="622" y="2695"/>
              <a:ext cx="288" cy="85"/>
            </a:xfrm>
            <a:prstGeom prst="ellipse">
              <a:avLst/>
            </a:prstGeom>
            <a:gradFill rotWithShape="0">
              <a:gsLst>
                <a:gs pos="0">
                  <a:srgbClr val="989898"/>
                </a:gs>
                <a:gs pos="50000">
                  <a:srgbClr val="DADADA"/>
                </a:gs>
                <a:gs pos="100000">
                  <a:srgbClr val="989898"/>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06" name="Rectangle 99"/>
            <p:cNvSpPr>
              <a:spLocks noChangeAspect="1" noChangeArrowheads="1"/>
            </p:cNvSpPr>
            <p:nvPr/>
          </p:nvSpPr>
          <p:spPr bwMode="auto">
            <a:xfrm>
              <a:off x="618" y="2629"/>
              <a:ext cx="296" cy="105"/>
            </a:xfrm>
            <a:prstGeom prst="rect">
              <a:avLst/>
            </a:prstGeom>
            <a:gradFill rotWithShape="0">
              <a:gsLst>
                <a:gs pos="0">
                  <a:srgbClr val="989898"/>
                </a:gs>
                <a:gs pos="50000">
                  <a:srgbClr val="DADADA"/>
                </a:gs>
                <a:gs pos="100000">
                  <a:srgbClr val="989898"/>
                </a:gs>
              </a:gsLst>
              <a:lin ang="0" scaled="1"/>
            </a:gradFill>
            <a:ln w="9525">
              <a:noFill/>
              <a:miter lim="800000"/>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grpSp>
        <p:nvGrpSpPr>
          <p:cNvPr id="18" name="Group 100" descr="DAIDS portal" title="DAIDS portal"/>
          <p:cNvGrpSpPr>
            <a:grpSpLocks noChangeAspect="1"/>
          </p:cNvGrpSpPr>
          <p:nvPr/>
        </p:nvGrpSpPr>
        <p:grpSpPr bwMode="auto">
          <a:xfrm>
            <a:off x="4096864" y="3425373"/>
            <a:ext cx="338667" cy="146050"/>
            <a:chOff x="1186" y="2629"/>
            <a:chExt cx="296" cy="151"/>
          </a:xfrm>
        </p:grpSpPr>
        <p:sp>
          <p:nvSpPr>
            <p:cNvPr id="21603" name="Oval 101"/>
            <p:cNvSpPr>
              <a:spLocks noChangeAspect="1" noChangeArrowheads="1"/>
            </p:cNvSpPr>
            <p:nvPr/>
          </p:nvSpPr>
          <p:spPr bwMode="auto">
            <a:xfrm>
              <a:off x="1190" y="2695"/>
              <a:ext cx="288" cy="85"/>
            </a:xfrm>
            <a:prstGeom prst="ellipse">
              <a:avLst/>
            </a:prstGeom>
            <a:gradFill rotWithShape="0">
              <a:gsLst>
                <a:gs pos="0">
                  <a:srgbClr val="989898"/>
                </a:gs>
                <a:gs pos="50000">
                  <a:srgbClr val="DADADA"/>
                </a:gs>
                <a:gs pos="100000">
                  <a:srgbClr val="989898"/>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04" name="Rectangle 102"/>
            <p:cNvSpPr>
              <a:spLocks noChangeAspect="1" noChangeArrowheads="1"/>
            </p:cNvSpPr>
            <p:nvPr/>
          </p:nvSpPr>
          <p:spPr bwMode="auto">
            <a:xfrm>
              <a:off x="1186" y="2629"/>
              <a:ext cx="296" cy="105"/>
            </a:xfrm>
            <a:prstGeom prst="rect">
              <a:avLst/>
            </a:prstGeom>
            <a:gradFill rotWithShape="0">
              <a:gsLst>
                <a:gs pos="0">
                  <a:srgbClr val="989898"/>
                </a:gs>
                <a:gs pos="50000">
                  <a:srgbClr val="DADADA"/>
                </a:gs>
                <a:gs pos="100000">
                  <a:srgbClr val="989898"/>
                </a:gs>
              </a:gsLst>
              <a:lin ang="0" scaled="1"/>
            </a:gradFill>
            <a:ln w="9525">
              <a:noFill/>
              <a:miter lim="800000"/>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grpSp>
        <p:nvGrpSpPr>
          <p:cNvPr id="19" name="Group 97" descr="DAIDS portal" title="DAIDS portal"/>
          <p:cNvGrpSpPr>
            <a:grpSpLocks noChangeAspect="1"/>
          </p:cNvGrpSpPr>
          <p:nvPr/>
        </p:nvGrpSpPr>
        <p:grpSpPr bwMode="auto">
          <a:xfrm>
            <a:off x="4899786" y="3430136"/>
            <a:ext cx="338667" cy="144462"/>
            <a:chOff x="618" y="2629"/>
            <a:chExt cx="296" cy="151"/>
          </a:xfrm>
        </p:grpSpPr>
        <p:sp>
          <p:nvSpPr>
            <p:cNvPr id="21601" name="Oval 98"/>
            <p:cNvSpPr>
              <a:spLocks noChangeAspect="1" noChangeArrowheads="1"/>
            </p:cNvSpPr>
            <p:nvPr/>
          </p:nvSpPr>
          <p:spPr bwMode="auto">
            <a:xfrm>
              <a:off x="622" y="2695"/>
              <a:ext cx="288" cy="85"/>
            </a:xfrm>
            <a:prstGeom prst="ellipse">
              <a:avLst/>
            </a:prstGeom>
            <a:gradFill rotWithShape="0">
              <a:gsLst>
                <a:gs pos="0">
                  <a:srgbClr val="989898"/>
                </a:gs>
                <a:gs pos="50000">
                  <a:srgbClr val="DADADA"/>
                </a:gs>
                <a:gs pos="100000">
                  <a:srgbClr val="989898"/>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02" name="Rectangle 99"/>
            <p:cNvSpPr>
              <a:spLocks noChangeAspect="1" noChangeArrowheads="1"/>
            </p:cNvSpPr>
            <p:nvPr/>
          </p:nvSpPr>
          <p:spPr bwMode="auto">
            <a:xfrm>
              <a:off x="618" y="2629"/>
              <a:ext cx="296" cy="105"/>
            </a:xfrm>
            <a:prstGeom prst="rect">
              <a:avLst/>
            </a:prstGeom>
            <a:gradFill rotWithShape="0">
              <a:gsLst>
                <a:gs pos="0">
                  <a:srgbClr val="989898"/>
                </a:gs>
                <a:gs pos="50000">
                  <a:srgbClr val="DADADA"/>
                </a:gs>
                <a:gs pos="100000">
                  <a:srgbClr val="989898"/>
                </a:gs>
              </a:gsLst>
              <a:lin ang="0" scaled="1"/>
            </a:gradFill>
            <a:ln w="9525">
              <a:noFill/>
              <a:miter lim="800000"/>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grpSp>
        <p:nvGrpSpPr>
          <p:cNvPr id="20" name="Group 100" descr="DAIDS portal" title="DAIDS portal"/>
          <p:cNvGrpSpPr>
            <a:grpSpLocks noChangeAspect="1"/>
          </p:cNvGrpSpPr>
          <p:nvPr/>
        </p:nvGrpSpPr>
        <p:grpSpPr bwMode="auto">
          <a:xfrm>
            <a:off x="5509386" y="3430136"/>
            <a:ext cx="338667" cy="144462"/>
            <a:chOff x="1186" y="2629"/>
            <a:chExt cx="296" cy="151"/>
          </a:xfrm>
        </p:grpSpPr>
        <p:sp>
          <p:nvSpPr>
            <p:cNvPr id="21599" name="Oval 101"/>
            <p:cNvSpPr>
              <a:spLocks noChangeAspect="1" noChangeArrowheads="1"/>
            </p:cNvSpPr>
            <p:nvPr/>
          </p:nvSpPr>
          <p:spPr bwMode="auto">
            <a:xfrm>
              <a:off x="1190" y="2695"/>
              <a:ext cx="288" cy="85"/>
            </a:xfrm>
            <a:prstGeom prst="ellipse">
              <a:avLst/>
            </a:prstGeom>
            <a:gradFill rotWithShape="0">
              <a:gsLst>
                <a:gs pos="0">
                  <a:srgbClr val="989898"/>
                </a:gs>
                <a:gs pos="50000">
                  <a:srgbClr val="DADADA"/>
                </a:gs>
                <a:gs pos="100000">
                  <a:srgbClr val="989898"/>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600" name="Rectangle 102"/>
            <p:cNvSpPr>
              <a:spLocks noChangeAspect="1" noChangeArrowheads="1"/>
            </p:cNvSpPr>
            <p:nvPr/>
          </p:nvSpPr>
          <p:spPr bwMode="auto">
            <a:xfrm>
              <a:off x="1186" y="2629"/>
              <a:ext cx="296" cy="105"/>
            </a:xfrm>
            <a:prstGeom prst="rect">
              <a:avLst/>
            </a:prstGeom>
            <a:gradFill rotWithShape="0">
              <a:gsLst>
                <a:gs pos="0">
                  <a:srgbClr val="989898"/>
                </a:gs>
                <a:gs pos="50000">
                  <a:srgbClr val="DADADA"/>
                </a:gs>
                <a:gs pos="100000">
                  <a:srgbClr val="989898"/>
                </a:gs>
              </a:gsLst>
              <a:lin ang="0" scaled="1"/>
            </a:gradFill>
            <a:ln w="9525">
              <a:noFill/>
              <a:miter lim="800000"/>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grpSp>
        <p:nvGrpSpPr>
          <p:cNvPr id="21" name="Group 97" descr="DAIDS portal" title="DAIDS portal"/>
          <p:cNvGrpSpPr>
            <a:grpSpLocks noChangeAspect="1"/>
          </p:cNvGrpSpPr>
          <p:nvPr/>
        </p:nvGrpSpPr>
        <p:grpSpPr bwMode="auto">
          <a:xfrm>
            <a:off x="6312308" y="3425373"/>
            <a:ext cx="338667" cy="146050"/>
            <a:chOff x="618" y="2629"/>
            <a:chExt cx="296" cy="151"/>
          </a:xfrm>
        </p:grpSpPr>
        <p:sp>
          <p:nvSpPr>
            <p:cNvPr id="21597" name="Oval 98"/>
            <p:cNvSpPr>
              <a:spLocks noChangeAspect="1" noChangeArrowheads="1"/>
            </p:cNvSpPr>
            <p:nvPr/>
          </p:nvSpPr>
          <p:spPr bwMode="auto">
            <a:xfrm>
              <a:off x="622" y="2695"/>
              <a:ext cx="288" cy="85"/>
            </a:xfrm>
            <a:prstGeom prst="ellipse">
              <a:avLst/>
            </a:prstGeom>
            <a:gradFill rotWithShape="0">
              <a:gsLst>
                <a:gs pos="0">
                  <a:srgbClr val="989898"/>
                </a:gs>
                <a:gs pos="50000">
                  <a:srgbClr val="DADADA"/>
                </a:gs>
                <a:gs pos="100000">
                  <a:srgbClr val="989898"/>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598" name="Rectangle 99"/>
            <p:cNvSpPr>
              <a:spLocks noChangeAspect="1" noChangeArrowheads="1"/>
            </p:cNvSpPr>
            <p:nvPr/>
          </p:nvSpPr>
          <p:spPr bwMode="auto">
            <a:xfrm>
              <a:off x="618" y="2629"/>
              <a:ext cx="296" cy="105"/>
            </a:xfrm>
            <a:prstGeom prst="rect">
              <a:avLst/>
            </a:prstGeom>
            <a:gradFill rotWithShape="0">
              <a:gsLst>
                <a:gs pos="0">
                  <a:srgbClr val="989898"/>
                </a:gs>
                <a:gs pos="50000">
                  <a:srgbClr val="DADADA"/>
                </a:gs>
                <a:gs pos="100000">
                  <a:srgbClr val="989898"/>
                </a:gs>
              </a:gsLst>
              <a:lin ang="0" scaled="1"/>
            </a:gradFill>
            <a:ln w="9525">
              <a:noFill/>
              <a:miter lim="800000"/>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grpSp>
        <p:nvGrpSpPr>
          <p:cNvPr id="22" name="Group 100" descr="DAIDS portal" title="DAIDS portal"/>
          <p:cNvGrpSpPr>
            <a:grpSpLocks noChangeAspect="1"/>
          </p:cNvGrpSpPr>
          <p:nvPr/>
        </p:nvGrpSpPr>
        <p:grpSpPr bwMode="auto">
          <a:xfrm>
            <a:off x="6921908" y="3425373"/>
            <a:ext cx="338667" cy="146050"/>
            <a:chOff x="1186" y="2629"/>
            <a:chExt cx="296" cy="151"/>
          </a:xfrm>
        </p:grpSpPr>
        <p:sp>
          <p:nvSpPr>
            <p:cNvPr id="21595" name="Oval 101"/>
            <p:cNvSpPr>
              <a:spLocks noChangeAspect="1" noChangeArrowheads="1"/>
            </p:cNvSpPr>
            <p:nvPr/>
          </p:nvSpPr>
          <p:spPr bwMode="auto">
            <a:xfrm>
              <a:off x="1190" y="2695"/>
              <a:ext cx="288" cy="85"/>
            </a:xfrm>
            <a:prstGeom prst="ellipse">
              <a:avLst/>
            </a:prstGeom>
            <a:gradFill rotWithShape="0">
              <a:gsLst>
                <a:gs pos="0">
                  <a:srgbClr val="989898"/>
                </a:gs>
                <a:gs pos="50000">
                  <a:srgbClr val="DADADA"/>
                </a:gs>
                <a:gs pos="100000">
                  <a:srgbClr val="989898"/>
                </a:gs>
              </a:gsLst>
              <a:lin ang="0" scaled="1"/>
            </a:gradFill>
            <a:ln w="12700">
              <a:solidFill>
                <a:schemeClr val="tx1"/>
              </a:solidFill>
              <a:round/>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sp>
          <p:nvSpPr>
            <p:cNvPr id="21596" name="Rectangle 102"/>
            <p:cNvSpPr>
              <a:spLocks noChangeAspect="1" noChangeArrowheads="1"/>
            </p:cNvSpPr>
            <p:nvPr/>
          </p:nvSpPr>
          <p:spPr bwMode="auto">
            <a:xfrm>
              <a:off x="1186" y="2629"/>
              <a:ext cx="296" cy="105"/>
            </a:xfrm>
            <a:prstGeom prst="rect">
              <a:avLst/>
            </a:prstGeom>
            <a:gradFill rotWithShape="0">
              <a:gsLst>
                <a:gs pos="0">
                  <a:srgbClr val="989898"/>
                </a:gs>
                <a:gs pos="50000">
                  <a:srgbClr val="DADADA"/>
                </a:gs>
                <a:gs pos="100000">
                  <a:srgbClr val="989898"/>
                </a:gs>
              </a:gsLst>
              <a:lin ang="0" scaled="1"/>
            </a:gradFill>
            <a:ln w="9525">
              <a:noFill/>
              <a:miter lim="800000"/>
              <a:headEnd/>
              <a:tailEnd/>
            </a:ln>
          </p:spPr>
          <p:txBody>
            <a:bodyPr wrap="none" lIns="107415" tIns="53708" rIns="107415" bIns="53708" anchor="ctr"/>
            <a:lstStyle/>
            <a:p>
              <a:pPr eaLnBrk="0" hangingPunct="0"/>
              <a:endParaRPr lang="en-US" sz="3200" dirty="0">
                <a:latin typeface="Times New Roman" pitchFamily="18" charset="0"/>
                <a:cs typeface="Arial" pitchFamily="34" charset="0"/>
              </a:endParaRPr>
            </a:p>
          </p:txBody>
        </p:sp>
      </p:grpSp>
      <p:sp>
        <p:nvSpPr>
          <p:cNvPr id="21548" name="Rectangle 104" descr="DAIDS portal" title="DAIDS portal"/>
          <p:cNvSpPr>
            <a:spLocks noChangeArrowheads="1"/>
          </p:cNvSpPr>
          <p:nvPr/>
        </p:nvSpPr>
        <p:spPr bwMode="auto">
          <a:xfrm>
            <a:off x="625531" y="2141086"/>
            <a:ext cx="1007533" cy="1287462"/>
          </a:xfrm>
          <a:prstGeom prst="rect">
            <a:avLst/>
          </a:prstGeom>
          <a:gradFill rotWithShape="1">
            <a:gsLst>
              <a:gs pos="0">
                <a:srgbClr val="5E7676"/>
              </a:gs>
              <a:gs pos="100000">
                <a:srgbClr val="CCFFFF"/>
              </a:gs>
            </a:gsLst>
            <a:lin ang="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sp3d>
        </p:spPr>
        <p:txBody>
          <a:bodyPr wrap="none" anchor="ctr">
            <a:flatTx/>
          </a:bodyPr>
          <a:lstStyle/>
          <a:p>
            <a:pPr eaLnBrk="0" hangingPunct="0"/>
            <a:endParaRPr lang="en-US" sz="3200" dirty="0">
              <a:latin typeface="Times New Roman" pitchFamily="18" charset="0"/>
              <a:cs typeface="Arial" pitchFamily="34" charset="0"/>
            </a:endParaRPr>
          </a:p>
        </p:txBody>
      </p:sp>
      <p:sp>
        <p:nvSpPr>
          <p:cNvPr id="21549" name="Rectangle 104" descr="DAIDS portal" title="DAIDS portal"/>
          <p:cNvSpPr>
            <a:spLocks noChangeArrowheads="1"/>
          </p:cNvSpPr>
          <p:nvPr/>
        </p:nvSpPr>
        <p:spPr bwMode="auto">
          <a:xfrm>
            <a:off x="2050753" y="2141086"/>
            <a:ext cx="1007533" cy="1287462"/>
          </a:xfrm>
          <a:prstGeom prst="rect">
            <a:avLst/>
          </a:prstGeom>
          <a:gradFill rotWithShape="1">
            <a:gsLst>
              <a:gs pos="0">
                <a:srgbClr val="5E7676"/>
              </a:gs>
              <a:gs pos="100000">
                <a:srgbClr val="CCFFFF"/>
              </a:gs>
            </a:gsLst>
            <a:lin ang="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sp3d>
        </p:spPr>
        <p:txBody>
          <a:bodyPr wrap="none" anchor="ctr">
            <a:flatTx/>
          </a:bodyPr>
          <a:lstStyle/>
          <a:p>
            <a:pPr eaLnBrk="0" hangingPunct="0"/>
            <a:endParaRPr lang="en-US" sz="3200" dirty="0">
              <a:latin typeface="Times New Roman" pitchFamily="18" charset="0"/>
              <a:cs typeface="Arial" pitchFamily="34" charset="0"/>
            </a:endParaRPr>
          </a:p>
        </p:txBody>
      </p:sp>
      <p:sp>
        <p:nvSpPr>
          <p:cNvPr id="21550" name="Rectangle 104" descr="DAIDS portal" title="DAIDS portal"/>
          <p:cNvSpPr>
            <a:spLocks noChangeArrowheads="1"/>
          </p:cNvSpPr>
          <p:nvPr/>
        </p:nvSpPr>
        <p:spPr bwMode="auto">
          <a:xfrm>
            <a:off x="3463276" y="2141086"/>
            <a:ext cx="1007533" cy="1287462"/>
          </a:xfrm>
          <a:prstGeom prst="rect">
            <a:avLst/>
          </a:prstGeom>
          <a:gradFill rotWithShape="1">
            <a:gsLst>
              <a:gs pos="0">
                <a:srgbClr val="5E7676"/>
              </a:gs>
              <a:gs pos="100000">
                <a:srgbClr val="CCFFFF"/>
              </a:gs>
            </a:gsLst>
            <a:lin ang="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sp3d>
        </p:spPr>
        <p:txBody>
          <a:bodyPr wrap="none" anchor="ctr">
            <a:flatTx/>
          </a:bodyPr>
          <a:lstStyle/>
          <a:p>
            <a:pPr eaLnBrk="0" hangingPunct="0"/>
            <a:endParaRPr lang="en-US" sz="3200" dirty="0">
              <a:latin typeface="Times New Roman" pitchFamily="18" charset="0"/>
              <a:cs typeface="Arial" pitchFamily="34" charset="0"/>
            </a:endParaRPr>
          </a:p>
        </p:txBody>
      </p:sp>
      <p:sp>
        <p:nvSpPr>
          <p:cNvPr id="21551" name="Rectangle 104" descr="DAIDS portal" title="DAIDS portal"/>
          <p:cNvSpPr>
            <a:spLocks noChangeArrowheads="1"/>
          </p:cNvSpPr>
          <p:nvPr/>
        </p:nvSpPr>
        <p:spPr bwMode="auto">
          <a:xfrm>
            <a:off x="4864509" y="2141086"/>
            <a:ext cx="1008945" cy="1287462"/>
          </a:xfrm>
          <a:prstGeom prst="rect">
            <a:avLst/>
          </a:prstGeom>
          <a:gradFill rotWithShape="1">
            <a:gsLst>
              <a:gs pos="0">
                <a:srgbClr val="5E7676"/>
              </a:gs>
              <a:gs pos="100000">
                <a:srgbClr val="CCFFFF"/>
              </a:gs>
            </a:gsLst>
            <a:lin ang="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sp3d>
        </p:spPr>
        <p:txBody>
          <a:bodyPr wrap="none" anchor="ctr">
            <a:flatTx/>
          </a:bodyPr>
          <a:lstStyle/>
          <a:p>
            <a:pPr eaLnBrk="0" hangingPunct="0"/>
            <a:endParaRPr lang="en-US" sz="3200" dirty="0">
              <a:latin typeface="Times New Roman" pitchFamily="18" charset="0"/>
              <a:cs typeface="Arial" pitchFamily="34" charset="0"/>
            </a:endParaRPr>
          </a:p>
        </p:txBody>
      </p:sp>
      <p:sp>
        <p:nvSpPr>
          <p:cNvPr id="21552" name="Rectangle 104" descr="DAIDS portal" title="DAIDS portal"/>
          <p:cNvSpPr>
            <a:spLocks noChangeArrowheads="1"/>
          </p:cNvSpPr>
          <p:nvPr/>
        </p:nvSpPr>
        <p:spPr bwMode="auto">
          <a:xfrm>
            <a:off x="6286909" y="2141086"/>
            <a:ext cx="1008945" cy="1287462"/>
          </a:xfrm>
          <a:prstGeom prst="rect">
            <a:avLst/>
          </a:prstGeom>
          <a:gradFill rotWithShape="1">
            <a:gsLst>
              <a:gs pos="0">
                <a:srgbClr val="5E7676"/>
              </a:gs>
              <a:gs pos="100000">
                <a:srgbClr val="CCFFFF"/>
              </a:gs>
            </a:gsLst>
            <a:lin ang="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sp3d>
        </p:spPr>
        <p:txBody>
          <a:bodyPr wrap="none" anchor="ctr">
            <a:flatTx/>
          </a:bodyPr>
          <a:lstStyle/>
          <a:p>
            <a:pPr eaLnBrk="0" hangingPunct="0"/>
            <a:endParaRPr lang="en-US" sz="3200" dirty="0">
              <a:latin typeface="Times New Roman" pitchFamily="18" charset="0"/>
              <a:cs typeface="Arial" pitchFamily="34" charset="0"/>
            </a:endParaRPr>
          </a:p>
        </p:txBody>
      </p:sp>
      <p:sp>
        <p:nvSpPr>
          <p:cNvPr id="21553" name="Rectangle 87"/>
          <p:cNvSpPr>
            <a:spLocks noChangeArrowheads="1"/>
          </p:cNvSpPr>
          <p:nvPr/>
        </p:nvSpPr>
        <p:spPr bwMode="auto">
          <a:xfrm>
            <a:off x="4872104" y="2552248"/>
            <a:ext cx="931665" cy="469359"/>
          </a:xfrm>
          <a:prstGeom prst="rect">
            <a:avLst/>
          </a:prstGeom>
          <a:noFill/>
          <a:ln w="9525" algn="ctr">
            <a:noFill/>
            <a:miter lim="800000"/>
            <a:headEnd/>
            <a:tailEnd/>
          </a:ln>
        </p:spPr>
        <p:txBody>
          <a:bodyPr wrap="none">
            <a:spAutoFit/>
          </a:bodyPr>
          <a:lstStyle/>
          <a:p>
            <a:pPr algn="ctr" eaLnBrk="0" hangingPunct="0"/>
            <a:r>
              <a:rPr lang="en-US" sz="1000" b="1" dirty="0">
                <a:cs typeface="Arial" pitchFamily="34" charset="0"/>
              </a:rPr>
              <a:t>Protocol</a:t>
            </a:r>
          </a:p>
          <a:p>
            <a:pPr algn="ctr" eaLnBrk="0" hangingPunct="0">
              <a:buNone/>
            </a:pPr>
            <a:r>
              <a:rPr lang="en-US" sz="1000" b="1" dirty="0">
                <a:cs typeface="Arial" pitchFamily="34" charset="0"/>
              </a:rPr>
              <a:t>Registration</a:t>
            </a:r>
          </a:p>
        </p:txBody>
      </p:sp>
      <p:sp>
        <p:nvSpPr>
          <p:cNvPr id="21554" name="Rectangle 95"/>
          <p:cNvSpPr>
            <a:spLocks noChangeArrowheads="1"/>
          </p:cNvSpPr>
          <p:nvPr/>
        </p:nvSpPr>
        <p:spPr bwMode="auto">
          <a:xfrm>
            <a:off x="2101553" y="2518912"/>
            <a:ext cx="914400" cy="623248"/>
          </a:xfrm>
          <a:prstGeom prst="rect">
            <a:avLst/>
          </a:prstGeom>
          <a:noFill/>
          <a:ln w="9525" algn="ctr">
            <a:noFill/>
            <a:miter lim="800000"/>
            <a:headEnd/>
            <a:tailEnd/>
          </a:ln>
        </p:spPr>
        <p:txBody>
          <a:bodyPr>
            <a:spAutoFit/>
          </a:bodyPr>
          <a:lstStyle/>
          <a:p>
            <a:pPr algn="ctr" eaLnBrk="0" hangingPunct="0"/>
            <a:r>
              <a:rPr lang="en-US" sz="1000" b="1" dirty="0">
                <a:cs typeface="Arial" pitchFamily="34" charset="0"/>
              </a:rPr>
              <a:t>Clinical</a:t>
            </a:r>
          </a:p>
          <a:p>
            <a:pPr algn="ctr" eaLnBrk="0" hangingPunct="0">
              <a:buNone/>
            </a:pPr>
            <a:r>
              <a:rPr lang="en-US" sz="1000" b="1" dirty="0">
                <a:cs typeface="Arial" pitchFamily="34" charset="0"/>
              </a:rPr>
              <a:t>Site </a:t>
            </a:r>
            <a:br>
              <a:rPr lang="en-US" sz="1000" b="1" dirty="0">
                <a:cs typeface="Arial" pitchFamily="34" charset="0"/>
              </a:rPr>
            </a:br>
            <a:r>
              <a:rPr lang="en-US" sz="1000" b="1" dirty="0">
                <a:cs typeface="Arial" pitchFamily="34" charset="0"/>
              </a:rPr>
              <a:t>Monitoring</a:t>
            </a:r>
          </a:p>
        </p:txBody>
      </p:sp>
      <p:sp>
        <p:nvSpPr>
          <p:cNvPr id="21555" name="Rectangle 87"/>
          <p:cNvSpPr>
            <a:spLocks noChangeArrowheads="1"/>
          </p:cNvSpPr>
          <p:nvPr/>
        </p:nvSpPr>
        <p:spPr bwMode="auto">
          <a:xfrm>
            <a:off x="3461864" y="2360162"/>
            <a:ext cx="1080911" cy="861774"/>
          </a:xfrm>
          <a:prstGeom prst="rect">
            <a:avLst/>
          </a:prstGeom>
          <a:noFill/>
          <a:ln w="9525" algn="ctr">
            <a:noFill/>
            <a:miter lim="800000"/>
            <a:headEnd/>
            <a:tailEnd/>
          </a:ln>
        </p:spPr>
        <p:txBody>
          <a:bodyPr>
            <a:spAutoFit/>
          </a:bodyPr>
          <a:lstStyle/>
          <a:p>
            <a:pPr algn="ctr" eaLnBrk="0" hangingPunct="0"/>
            <a:r>
              <a:rPr lang="en-US" sz="1000" b="1" dirty="0">
                <a:cs typeface="Arial" pitchFamily="34" charset="0"/>
              </a:rPr>
              <a:t>DAIDS Adverse Experience Reporting System</a:t>
            </a:r>
          </a:p>
        </p:txBody>
      </p:sp>
      <p:sp>
        <p:nvSpPr>
          <p:cNvPr id="21556" name="Rectangle 87"/>
          <p:cNvSpPr>
            <a:spLocks noChangeArrowheads="1"/>
          </p:cNvSpPr>
          <p:nvPr/>
        </p:nvSpPr>
        <p:spPr bwMode="auto">
          <a:xfrm>
            <a:off x="6262761" y="2580823"/>
            <a:ext cx="966931" cy="469359"/>
          </a:xfrm>
          <a:prstGeom prst="rect">
            <a:avLst/>
          </a:prstGeom>
          <a:noFill/>
          <a:ln w="9525" algn="ctr">
            <a:noFill/>
            <a:miter lim="800000"/>
            <a:headEnd/>
            <a:tailEnd/>
          </a:ln>
        </p:spPr>
        <p:txBody>
          <a:bodyPr wrap="none">
            <a:spAutoFit/>
          </a:bodyPr>
          <a:lstStyle/>
          <a:p>
            <a:pPr algn="ctr" eaLnBrk="0" hangingPunct="0"/>
            <a:r>
              <a:rPr lang="en-US" sz="1000" b="1" dirty="0">
                <a:cs typeface="Arial" pitchFamily="34" charset="0"/>
              </a:rPr>
              <a:t>IND</a:t>
            </a:r>
          </a:p>
          <a:p>
            <a:pPr algn="ctr" eaLnBrk="0" hangingPunct="0">
              <a:buNone/>
            </a:pPr>
            <a:r>
              <a:rPr lang="en-US" sz="1000" b="1" dirty="0">
                <a:cs typeface="Arial" pitchFamily="34" charset="0"/>
              </a:rPr>
              <a:t>Management</a:t>
            </a:r>
          </a:p>
        </p:txBody>
      </p:sp>
      <p:sp>
        <p:nvSpPr>
          <p:cNvPr id="21557" name="Rectangle 87"/>
          <p:cNvSpPr>
            <a:spLocks noChangeArrowheads="1"/>
          </p:cNvSpPr>
          <p:nvPr/>
        </p:nvSpPr>
        <p:spPr bwMode="auto">
          <a:xfrm>
            <a:off x="599971" y="2580823"/>
            <a:ext cx="966931" cy="469359"/>
          </a:xfrm>
          <a:prstGeom prst="rect">
            <a:avLst/>
          </a:prstGeom>
          <a:noFill/>
          <a:ln w="9525" algn="ctr">
            <a:noFill/>
            <a:miter lim="800000"/>
            <a:headEnd/>
            <a:tailEnd/>
          </a:ln>
        </p:spPr>
        <p:txBody>
          <a:bodyPr wrap="none">
            <a:spAutoFit/>
          </a:bodyPr>
          <a:lstStyle/>
          <a:p>
            <a:pPr algn="ctr" eaLnBrk="0" hangingPunct="0"/>
            <a:r>
              <a:rPr lang="en-US" sz="1000" b="1" dirty="0">
                <a:cs typeface="Arial" pitchFamily="34" charset="0"/>
              </a:rPr>
              <a:t>Protocol</a:t>
            </a:r>
          </a:p>
          <a:p>
            <a:pPr algn="ctr" eaLnBrk="0" hangingPunct="0">
              <a:buNone/>
            </a:pPr>
            <a:r>
              <a:rPr lang="en-US" sz="1000" b="1" dirty="0">
                <a:cs typeface="Arial" pitchFamily="34" charset="0"/>
              </a:rPr>
              <a:t>Management</a:t>
            </a:r>
          </a:p>
        </p:txBody>
      </p:sp>
      <p:grpSp>
        <p:nvGrpSpPr>
          <p:cNvPr id="23" name="Group 176" descr="DAIDS portal" title="DAIDS portal"/>
          <p:cNvGrpSpPr>
            <a:grpSpLocks/>
          </p:cNvGrpSpPr>
          <p:nvPr/>
        </p:nvGrpSpPr>
        <p:grpSpPr bwMode="auto">
          <a:xfrm>
            <a:off x="504175" y="1323524"/>
            <a:ext cx="6903061" cy="777875"/>
            <a:chOff x="221" y="881"/>
            <a:chExt cx="4337" cy="490"/>
          </a:xfrm>
        </p:grpSpPr>
        <p:grpSp>
          <p:nvGrpSpPr>
            <p:cNvPr id="24" name="Group 175"/>
            <p:cNvGrpSpPr>
              <a:grpSpLocks/>
            </p:cNvGrpSpPr>
            <p:nvPr/>
          </p:nvGrpSpPr>
          <p:grpSpPr bwMode="auto">
            <a:xfrm>
              <a:off x="221" y="881"/>
              <a:ext cx="4337" cy="490"/>
              <a:chOff x="221" y="881"/>
              <a:chExt cx="4337" cy="490"/>
            </a:xfrm>
          </p:grpSpPr>
          <p:sp>
            <p:nvSpPr>
              <p:cNvPr id="275" name="Rectangle 113"/>
              <p:cNvSpPr>
                <a:spLocks noChangeArrowheads="1"/>
              </p:cNvSpPr>
              <p:nvPr/>
            </p:nvSpPr>
            <p:spPr bwMode="auto">
              <a:xfrm>
                <a:off x="221" y="881"/>
                <a:ext cx="4275" cy="477"/>
              </a:xfrm>
              <a:prstGeom prst="rect">
                <a:avLst/>
              </a:prstGeom>
              <a:gradFill rotWithShape="1">
                <a:gsLst>
                  <a:gs pos="0">
                    <a:schemeClr val="bg1"/>
                  </a:gs>
                  <a:gs pos="100000">
                    <a:schemeClr val="bg1">
                      <a:gamma/>
                      <a:shade val="66275"/>
                      <a:invGamma/>
                    </a:schemeClr>
                  </a:gs>
                </a:gsLst>
                <a:lin ang="5400000" scaled="1"/>
              </a:gradFill>
              <a:ln w="9525" algn="ctr">
                <a:miter lim="800000"/>
                <a:headEnd/>
                <a:tailEnd/>
              </a:ln>
              <a:effectLst/>
              <a:scene3d>
                <a:camera prst="legacyObliqueTopRight"/>
                <a:lightRig rig="legacyFlat3" dir="b"/>
              </a:scene3d>
              <a:sp3d extrusionH="430200" prstMaterial="legacyMatte">
                <a:bevelT w="13500" h="13500" prst="angle"/>
                <a:bevelB w="13500" h="13500" prst="angle"/>
                <a:extrusionClr>
                  <a:schemeClr val="bg1"/>
                </a:extrusionClr>
              </a:sp3d>
            </p:spPr>
            <p:txBody>
              <a:bodyPr>
                <a:flatTx/>
              </a:bodyPr>
              <a:lstStyle/>
              <a:p>
                <a:pPr eaLnBrk="0" hangingPunct="0">
                  <a:defRPr/>
                </a:pPr>
                <a:endParaRPr lang="en-US" sz="3200" dirty="0">
                  <a:latin typeface="Times New Roman" pitchFamily="18" charset="0"/>
                  <a:ea typeface="ＭＳ Ｐゴシック" pitchFamily="-110" charset="-128"/>
                  <a:cs typeface="Arial" charset="0"/>
                </a:endParaRPr>
              </a:p>
            </p:txBody>
          </p:sp>
          <p:grpSp>
            <p:nvGrpSpPr>
              <p:cNvPr id="25" name="Group 116"/>
              <p:cNvGrpSpPr>
                <a:grpSpLocks/>
              </p:cNvGrpSpPr>
              <p:nvPr/>
            </p:nvGrpSpPr>
            <p:grpSpPr bwMode="auto">
              <a:xfrm>
                <a:off x="2715" y="910"/>
                <a:ext cx="674" cy="454"/>
                <a:chOff x="3000" y="2432"/>
                <a:chExt cx="672" cy="454"/>
              </a:xfrm>
            </p:grpSpPr>
            <p:pic>
              <p:nvPicPr>
                <p:cNvPr id="21593" name="Picture 117" descr="desktop"/>
                <p:cNvPicPr>
                  <a:picLocks noChangeAspect="1" noChangeArrowheads="1"/>
                </p:cNvPicPr>
                <p:nvPr/>
              </p:nvPicPr>
              <p:blipFill>
                <a:blip r:embed="rId12" cstate="print"/>
                <a:srcRect/>
                <a:stretch>
                  <a:fillRect/>
                </a:stretch>
              </p:blipFill>
              <p:spPr bwMode="auto">
                <a:xfrm>
                  <a:off x="3120" y="2432"/>
                  <a:ext cx="432" cy="325"/>
                </a:xfrm>
                <a:prstGeom prst="rect">
                  <a:avLst/>
                </a:prstGeom>
                <a:noFill/>
                <a:ln w="9525">
                  <a:noFill/>
                  <a:miter lim="800000"/>
                  <a:headEnd/>
                  <a:tailEnd/>
                </a:ln>
              </p:spPr>
            </p:pic>
            <p:sp>
              <p:nvSpPr>
                <p:cNvPr id="21594" name="Text Box 118"/>
                <p:cNvSpPr txBox="1">
                  <a:spLocks noChangeArrowheads="1"/>
                </p:cNvSpPr>
                <p:nvPr/>
              </p:nvSpPr>
              <p:spPr bwMode="auto">
                <a:xfrm>
                  <a:off x="3000" y="2724"/>
                  <a:ext cx="672" cy="162"/>
                </a:xfrm>
                <a:prstGeom prst="rect">
                  <a:avLst/>
                </a:prstGeom>
                <a:noFill/>
                <a:ln w="9525" algn="ctr">
                  <a:noFill/>
                  <a:miter lim="800000"/>
                  <a:headEnd/>
                  <a:tailEnd/>
                </a:ln>
              </p:spPr>
              <p:txBody>
                <a:bodyPr>
                  <a:spAutoFit/>
                </a:bodyPr>
                <a:lstStyle/>
                <a:p>
                  <a:pPr defTabSz="762000" eaLnBrk="0" hangingPunct="0">
                    <a:lnSpc>
                      <a:spcPct val="90000"/>
                    </a:lnSpc>
                    <a:spcBef>
                      <a:spcPct val="50000"/>
                    </a:spcBef>
                  </a:pPr>
                  <a:r>
                    <a:rPr lang="en-US" sz="1200" b="1" dirty="0">
                      <a:latin typeface="Times New Roman" pitchFamily="18" charset="0"/>
                      <a:cs typeface="Arial" pitchFamily="34" charset="0"/>
                    </a:rPr>
                    <a:t>Desktops</a:t>
                  </a:r>
                </a:p>
              </p:txBody>
            </p:sp>
          </p:grpSp>
          <p:pic>
            <p:nvPicPr>
              <p:cNvPr id="21589" name="Picture 119" descr="wireless-trans"/>
              <p:cNvPicPr>
                <a:picLocks noChangeAspect="1" noChangeArrowheads="1"/>
              </p:cNvPicPr>
              <p:nvPr/>
            </p:nvPicPr>
            <p:blipFill>
              <a:blip r:embed="rId13" cstate="print"/>
              <a:srcRect/>
              <a:stretch>
                <a:fillRect/>
              </a:stretch>
            </p:blipFill>
            <p:spPr bwMode="auto">
              <a:xfrm>
                <a:off x="3445" y="931"/>
                <a:ext cx="337" cy="256"/>
              </a:xfrm>
              <a:prstGeom prst="rect">
                <a:avLst/>
              </a:prstGeom>
              <a:noFill/>
              <a:ln w="9525">
                <a:noFill/>
                <a:miter lim="800000"/>
                <a:headEnd/>
                <a:tailEnd/>
              </a:ln>
            </p:spPr>
          </p:pic>
          <p:pic>
            <p:nvPicPr>
              <p:cNvPr id="21590" name="Picture 120" descr="webservices-trans"/>
              <p:cNvPicPr>
                <a:picLocks noChangeAspect="1" noChangeArrowheads="1"/>
              </p:cNvPicPr>
              <p:nvPr/>
            </p:nvPicPr>
            <p:blipFill>
              <a:blip r:embed="rId14" cstate="print"/>
              <a:srcRect/>
              <a:stretch>
                <a:fillRect/>
              </a:stretch>
            </p:blipFill>
            <p:spPr bwMode="auto">
              <a:xfrm>
                <a:off x="4015" y="934"/>
                <a:ext cx="288" cy="254"/>
              </a:xfrm>
              <a:prstGeom prst="rect">
                <a:avLst/>
              </a:prstGeom>
              <a:noFill/>
              <a:ln w="9525">
                <a:noFill/>
                <a:miter lim="800000"/>
                <a:headEnd/>
                <a:tailEnd/>
              </a:ln>
            </p:spPr>
          </p:pic>
          <p:sp>
            <p:nvSpPr>
              <p:cNvPr id="21591" name="Rectangle 121"/>
              <p:cNvSpPr>
                <a:spLocks noChangeArrowheads="1"/>
              </p:cNvSpPr>
              <p:nvPr/>
            </p:nvSpPr>
            <p:spPr bwMode="auto">
              <a:xfrm>
                <a:off x="3375" y="1200"/>
                <a:ext cx="521" cy="163"/>
              </a:xfrm>
              <a:prstGeom prst="rect">
                <a:avLst/>
              </a:prstGeom>
              <a:noFill/>
              <a:ln w="9525" algn="ctr">
                <a:noFill/>
                <a:miter lim="800000"/>
                <a:headEnd/>
                <a:tailEnd/>
              </a:ln>
            </p:spPr>
            <p:txBody>
              <a:bodyPr wrap="none">
                <a:spAutoFit/>
              </a:bodyPr>
              <a:lstStyle/>
              <a:p>
                <a:pPr defTabSz="762000" eaLnBrk="0" hangingPunct="0">
                  <a:lnSpc>
                    <a:spcPct val="90000"/>
                  </a:lnSpc>
                </a:pPr>
                <a:r>
                  <a:rPr lang="en-US" sz="1200" b="1" dirty="0">
                    <a:latin typeface="Times New Roman" pitchFamily="18" charset="0"/>
                    <a:cs typeface="Arial" pitchFamily="34" charset="0"/>
                  </a:rPr>
                  <a:t>Wireless</a:t>
                </a:r>
              </a:p>
            </p:txBody>
          </p:sp>
          <p:sp>
            <p:nvSpPr>
              <p:cNvPr id="21592" name="Rectangle 122"/>
              <p:cNvSpPr>
                <a:spLocks noChangeArrowheads="1"/>
              </p:cNvSpPr>
              <p:nvPr/>
            </p:nvSpPr>
            <p:spPr bwMode="auto">
              <a:xfrm>
                <a:off x="3837" y="1208"/>
                <a:ext cx="721" cy="163"/>
              </a:xfrm>
              <a:prstGeom prst="rect">
                <a:avLst/>
              </a:prstGeom>
              <a:noFill/>
              <a:ln w="9525" algn="ctr">
                <a:noFill/>
                <a:miter lim="800000"/>
                <a:headEnd/>
                <a:tailEnd/>
              </a:ln>
            </p:spPr>
            <p:txBody>
              <a:bodyPr wrap="none">
                <a:spAutoFit/>
              </a:bodyPr>
              <a:lstStyle/>
              <a:p>
                <a:pPr defTabSz="762000" eaLnBrk="0" hangingPunct="0">
                  <a:lnSpc>
                    <a:spcPct val="90000"/>
                  </a:lnSpc>
                </a:pPr>
                <a:r>
                  <a:rPr lang="en-US" sz="1200" b="1" dirty="0">
                    <a:latin typeface="Times New Roman" pitchFamily="18" charset="0"/>
                    <a:cs typeface="Arial" pitchFamily="34" charset="0"/>
                  </a:rPr>
                  <a:t>Web Services</a:t>
                </a:r>
              </a:p>
            </p:txBody>
          </p:sp>
        </p:grpSp>
        <p:pic>
          <p:nvPicPr>
            <p:cNvPr id="21585" name="Picture 172" descr="Odyssey_Nano"/>
            <p:cNvPicPr>
              <a:picLocks noChangeAspect="1" noChangeArrowheads="1"/>
            </p:cNvPicPr>
            <p:nvPr/>
          </p:nvPicPr>
          <p:blipFill>
            <a:blip r:embed="rId15" cstate="print"/>
            <a:srcRect/>
            <a:stretch>
              <a:fillRect/>
            </a:stretch>
          </p:blipFill>
          <p:spPr bwMode="auto">
            <a:xfrm>
              <a:off x="247" y="912"/>
              <a:ext cx="1497" cy="402"/>
            </a:xfrm>
            <a:prstGeom prst="rect">
              <a:avLst/>
            </a:prstGeom>
            <a:noFill/>
            <a:ln w="9525">
              <a:noFill/>
              <a:miter lim="800000"/>
              <a:headEnd/>
              <a:tailEnd/>
            </a:ln>
          </p:spPr>
        </p:pic>
        <p:pic>
          <p:nvPicPr>
            <p:cNvPr id="21586" name="Picture 174" descr="DAIDS portal" title="DAIDS portal"/>
            <p:cNvPicPr>
              <a:picLocks noChangeAspect="1" noChangeArrowheads="1"/>
            </p:cNvPicPr>
            <p:nvPr/>
          </p:nvPicPr>
          <p:blipFill>
            <a:blip r:embed="rId16" cstate="print"/>
            <a:srcRect t="12828" b="2701"/>
            <a:stretch>
              <a:fillRect/>
            </a:stretch>
          </p:blipFill>
          <p:spPr bwMode="auto">
            <a:xfrm>
              <a:off x="1860" y="888"/>
              <a:ext cx="731" cy="429"/>
            </a:xfrm>
            <a:prstGeom prst="rect">
              <a:avLst/>
            </a:prstGeom>
            <a:noFill/>
            <a:ln w="9525">
              <a:noFill/>
              <a:miter lim="800000"/>
              <a:headEnd/>
              <a:tailEnd/>
            </a:ln>
          </p:spPr>
        </p:pic>
      </p:grpSp>
      <p:grpSp>
        <p:nvGrpSpPr>
          <p:cNvPr id="26" name="Group 253" descr="SCHARP Logo" title="SCHARP Logo"/>
          <p:cNvGrpSpPr>
            <a:grpSpLocks/>
          </p:cNvGrpSpPr>
          <p:nvPr/>
        </p:nvGrpSpPr>
        <p:grpSpPr bwMode="auto">
          <a:xfrm>
            <a:off x="2054987" y="5143049"/>
            <a:ext cx="582788" cy="415925"/>
            <a:chOff x="708802" y="5211763"/>
            <a:chExt cx="583423" cy="415925"/>
          </a:xfrm>
        </p:grpSpPr>
        <p:sp>
          <p:nvSpPr>
            <p:cNvPr id="21579" name="Oval 134"/>
            <p:cNvSpPr>
              <a:spLocks noChangeArrowheads="1"/>
            </p:cNvSpPr>
            <p:nvPr/>
          </p:nvSpPr>
          <p:spPr bwMode="auto">
            <a:xfrm>
              <a:off x="708802" y="5484026"/>
              <a:ext cx="577208" cy="143662"/>
            </a:xfrm>
            <a:prstGeom prst="ellipse">
              <a:avLst/>
            </a:prstGeom>
            <a:gradFill rotWithShape="0">
              <a:gsLst>
                <a:gs pos="0">
                  <a:srgbClr val="76765E"/>
                </a:gs>
                <a:gs pos="50000">
                  <a:srgbClr val="FFFFCC"/>
                </a:gs>
                <a:gs pos="100000">
                  <a:srgbClr val="76765E"/>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580" name="Rectangle 135"/>
            <p:cNvSpPr>
              <a:spLocks noChangeArrowheads="1"/>
            </p:cNvSpPr>
            <p:nvPr/>
          </p:nvSpPr>
          <p:spPr bwMode="auto">
            <a:xfrm>
              <a:off x="710356" y="5287070"/>
              <a:ext cx="581869" cy="272263"/>
            </a:xfrm>
            <a:prstGeom prst="rect">
              <a:avLst/>
            </a:prstGeom>
            <a:gradFill rotWithShape="0">
              <a:gsLst>
                <a:gs pos="0">
                  <a:srgbClr val="76765E"/>
                </a:gs>
                <a:gs pos="50000">
                  <a:srgbClr val="FFFFCC"/>
                </a:gs>
                <a:gs pos="100000">
                  <a:srgbClr val="76765E"/>
                </a:gs>
              </a:gsLst>
              <a:lin ang="0" scaled="1"/>
            </a:gradFill>
            <a:ln w="9525">
              <a:noFill/>
              <a:miter lim="800000"/>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581" name="Oval 136"/>
            <p:cNvSpPr>
              <a:spLocks noChangeArrowheads="1"/>
            </p:cNvSpPr>
            <p:nvPr/>
          </p:nvSpPr>
          <p:spPr bwMode="auto">
            <a:xfrm>
              <a:off x="712686" y="5211763"/>
              <a:ext cx="577208" cy="145979"/>
            </a:xfrm>
            <a:prstGeom prst="ellipse">
              <a:avLst/>
            </a:prstGeom>
            <a:gradFill rotWithShape="0">
              <a:gsLst>
                <a:gs pos="0">
                  <a:srgbClr val="76765E"/>
                </a:gs>
                <a:gs pos="50000">
                  <a:srgbClr val="FFFFCC"/>
                </a:gs>
                <a:gs pos="100000">
                  <a:srgbClr val="76765E"/>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582" name="Line 137"/>
            <p:cNvSpPr>
              <a:spLocks noChangeShapeType="1"/>
            </p:cNvSpPr>
            <p:nvPr/>
          </p:nvSpPr>
          <p:spPr bwMode="auto">
            <a:xfrm>
              <a:off x="1289894" y="5291704"/>
              <a:ext cx="0" cy="274580"/>
            </a:xfrm>
            <a:prstGeom prst="line">
              <a:avLst/>
            </a:prstGeom>
            <a:noFill/>
            <a:ln w="12700">
              <a:solidFill>
                <a:schemeClr val="tx1"/>
              </a:solidFill>
              <a:round/>
              <a:headEnd type="none" w="sm" len="sm"/>
              <a:tailEnd type="none" w="sm" len="sm"/>
            </a:ln>
          </p:spPr>
          <p:txBody>
            <a:bodyPr wrap="none" anchor="ctr"/>
            <a:lstStyle/>
            <a:p>
              <a:endParaRPr lang="en-US" dirty="0"/>
            </a:p>
          </p:txBody>
        </p:sp>
        <p:sp>
          <p:nvSpPr>
            <p:cNvPr id="21583" name="Line 138"/>
            <p:cNvSpPr>
              <a:spLocks noChangeShapeType="1"/>
            </p:cNvSpPr>
            <p:nvPr/>
          </p:nvSpPr>
          <p:spPr bwMode="auto">
            <a:xfrm>
              <a:off x="709535" y="5291704"/>
              <a:ext cx="0" cy="274580"/>
            </a:xfrm>
            <a:prstGeom prst="line">
              <a:avLst/>
            </a:prstGeom>
            <a:noFill/>
            <a:ln w="12700">
              <a:solidFill>
                <a:schemeClr val="tx1"/>
              </a:solidFill>
              <a:round/>
              <a:headEnd type="none" w="sm" len="sm"/>
              <a:tailEnd type="none" w="sm" len="sm"/>
            </a:ln>
          </p:spPr>
          <p:txBody>
            <a:bodyPr wrap="none" anchor="ctr"/>
            <a:lstStyle/>
            <a:p>
              <a:endParaRPr lang="en-US" dirty="0"/>
            </a:p>
          </p:txBody>
        </p:sp>
      </p:grpSp>
      <p:grpSp>
        <p:nvGrpSpPr>
          <p:cNvPr id="27" name="Group 259" descr="Frontier logo" title="Frontier logo"/>
          <p:cNvGrpSpPr>
            <a:grpSpLocks/>
          </p:cNvGrpSpPr>
          <p:nvPr/>
        </p:nvGrpSpPr>
        <p:grpSpPr bwMode="auto">
          <a:xfrm>
            <a:off x="3350387" y="5143049"/>
            <a:ext cx="582788" cy="415925"/>
            <a:chOff x="708802" y="5211763"/>
            <a:chExt cx="583423" cy="415925"/>
          </a:xfrm>
        </p:grpSpPr>
        <p:sp>
          <p:nvSpPr>
            <p:cNvPr id="21574" name="Oval 134"/>
            <p:cNvSpPr>
              <a:spLocks noChangeArrowheads="1"/>
            </p:cNvSpPr>
            <p:nvPr/>
          </p:nvSpPr>
          <p:spPr bwMode="auto">
            <a:xfrm>
              <a:off x="708802" y="5484026"/>
              <a:ext cx="577208" cy="143662"/>
            </a:xfrm>
            <a:prstGeom prst="ellipse">
              <a:avLst/>
            </a:prstGeom>
            <a:gradFill rotWithShape="0">
              <a:gsLst>
                <a:gs pos="0">
                  <a:srgbClr val="76765E"/>
                </a:gs>
                <a:gs pos="50000">
                  <a:srgbClr val="FFFFCC"/>
                </a:gs>
                <a:gs pos="100000">
                  <a:srgbClr val="76765E"/>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575" name="Rectangle 135"/>
            <p:cNvSpPr>
              <a:spLocks noChangeArrowheads="1"/>
            </p:cNvSpPr>
            <p:nvPr/>
          </p:nvSpPr>
          <p:spPr bwMode="auto">
            <a:xfrm>
              <a:off x="710356" y="5287070"/>
              <a:ext cx="581869" cy="272263"/>
            </a:xfrm>
            <a:prstGeom prst="rect">
              <a:avLst/>
            </a:prstGeom>
            <a:gradFill rotWithShape="0">
              <a:gsLst>
                <a:gs pos="0">
                  <a:srgbClr val="76765E"/>
                </a:gs>
                <a:gs pos="50000">
                  <a:srgbClr val="FFFFCC"/>
                </a:gs>
                <a:gs pos="100000">
                  <a:srgbClr val="76765E"/>
                </a:gs>
              </a:gsLst>
              <a:lin ang="0" scaled="1"/>
            </a:gradFill>
            <a:ln w="9525">
              <a:noFill/>
              <a:miter lim="800000"/>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576" name="Oval 136"/>
            <p:cNvSpPr>
              <a:spLocks noChangeArrowheads="1"/>
            </p:cNvSpPr>
            <p:nvPr/>
          </p:nvSpPr>
          <p:spPr bwMode="auto">
            <a:xfrm>
              <a:off x="712686" y="5211763"/>
              <a:ext cx="577208" cy="145979"/>
            </a:xfrm>
            <a:prstGeom prst="ellipse">
              <a:avLst/>
            </a:prstGeom>
            <a:gradFill rotWithShape="0">
              <a:gsLst>
                <a:gs pos="0">
                  <a:srgbClr val="76765E"/>
                </a:gs>
                <a:gs pos="50000">
                  <a:srgbClr val="FFFFCC"/>
                </a:gs>
                <a:gs pos="100000">
                  <a:srgbClr val="76765E"/>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577" name="Line 137"/>
            <p:cNvSpPr>
              <a:spLocks noChangeShapeType="1"/>
            </p:cNvSpPr>
            <p:nvPr/>
          </p:nvSpPr>
          <p:spPr bwMode="auto">
            <a:xfrm>
              <a:off x="1289894" y="5291704"/>
              <a:ext cx="0" cy="274580"/>
            </a:xfrm>
            <a:prstGeom prst="line">
              <a:avLst/>
            </a:prstGeom>
            <a:noFill/>
            <a:ln w="12700">
              <a:solidFill>
                <a:schemeClr val="tx1"/>
              </a:solidFill>
              <a:round/>
              <a:headEnd type="none" w="sm" len="sm"/>
              <a:tailEnd type="none" w="sm" len="sm"/>
            </a:ln>
          </p:spPr>
          <p:txBody>
            <a:bodyPr wrap="none" anchor="ctr"/>
            <a:lstStyle/>
            <a:p>
              <a:endParaRPr lang="en-US" dirty="0"/>
            </a:p>
          </p:txBody>
        </p:sp>
        <p:sp>
          <p:nvSpPr>
            <p:cNvPr id="21578" name="Line 138"/>
            <p:cNvSpPr>
              <a:spLocks noChangeShapeType="1"/>
            </p:cNvSpPr>
            <p:nvPr/>
          </p:nvSpPr>
          <p:spPr bwMode="auto">
            <a:xfrm>
              <a:off x="709535" y="5291704"/>
              <a:ext cx="0" cy="274580"/>
            </a:xfrm>
            <a:prstGeom prst="line">
              <a:avLst/>
            </a:prstGeom>
            <a:noFill/>
            <a:ln w="12700">
              <a:solidFill>
                <a:schemeClr val="tx1"/>
              </a:solidFill>
              <a:round/>
              <a:headEnd type="none" w="sm" len="sm"/>
              <a:tailEnd type="none" w="sm" len="sm"/>
            </a:ln>
          </p:spPr>
          <p:txBody>
            <a:bodyPr wrap="none" anchor="ctr"/>
            <a:lstStyle/>
            <a:p>
              <a:endParaRPr lang="en-US" dirty="0"/>
            </a:p>
          </p:txBody>
        </p:sp>
      </p:grpSp>
      <p:grpSp>
        <p:nvGrpSpPr>
          <p:cNvPr id="28" name="Group 265" descr="PPD logo" title="PPD logo"/>
          <p:cNvGrpSpPr>
            <a:grpSpLocks/>
          </p:cNvGrpSpPr>
          <p:nvPr/>
        </p:nvGrpSpPr>
        <p:grpSpPr bwMode="auto">
          <a:xfrm>
            <a:off x="4645787" y="5143049"/>
            <a:ext cx="582788" cy="415925"/>
            <a:chOff x="708802" y="5211763"/>
            <a:chExt cx="583423" cy="415925"/>
          </a:xfrm>
        </p:grpSpPr>
        <p:sp>
          <p:nvSpPr>
            <p:cNvPr id="21569" name="Oval 134"/>
            <p:cNvSpPr>
              <a:spLocks noChangeArrowheads="1"/>
            </p:cNvSpPr>
            <p:nvPr/>
          </p:nvSpPr>
          <p:spPr bwMode="auto">
            <a:xfrm>
              <a:off x="708802" y="5484026"/>
              <a:ext cx="577208" cy="143662"/>
            </a:xfrm>
            <a:prstGeom prst="ellipse">
              <a:avLst/>
            </a:prstGeom>
            <a:gradFill rotWithShape="0">
              <a:gsLst>
                <a:gs pos="0">
                  <a:srgbClr val="76765E"/>
                </a:gs>
                <a:gs pos="50000">
                  <a:srgbClr val="FFFFCC"/>
                </a:gs>
                <a:gs pos="100000">
                  <a:srgbClr val="76765E"/>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570" name="Rectangle 135"/>
            <p:cNvSpPr>
              <a:spLocks noChangeArrowheads="1"/>
            </p:cNvSpPr>
            <p:nvPr/>
          </p:nvSpPr>
          <p:spPr bwMode="auto">
            <a:xfrm>
              <a:off x="710356" y="5287070"/>
              <a:ext cx="581869" cy="272263"/>
            </a:xfrm>
            <a:prstGeom prst="rect">
              <a:avLst/>
            </a:prstGeom>
            <a:gradFill rotWithShape="0">
              <a:gsLst>
                <a:gs pos="0">
                  <a:srgbClr val="76765E"/>
                </a:gs>
                <a:gs pos="50000">
                  <a:srgbClr val="FFFFCC"/>
                </a:gs>
                <a:gs pos="100000">
                  <a:srgbClr val="76765E"/>
                </a:gs>
              </a:gsLst>
              <a:lin ang="0" scaled="1"/>
            </a:gradFill>
            <a:ln w="9525">
              <a:noFill/>
              <a:miter lim="800000"/>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571" name="Oval 136"/>
            <p:cNvSpPr>
              <a:spLocks noChangeArrowheads="1"/>
            </p:cNvSpPr>
            <p:nvPr/>
          </p:nvSpPr>
          <p:spPr bwMode="auto">
            <a:xfrm>
              <a:off x="712686" y="5211763"/>
              <a:ext cx="577208" cy="145979"/>
            </a:xfrm>
            <a:prstGeom prst="ellipse">
              <a:avLst/>
            </a:prstGeom>
            <a:gradFill rotWithShape="0">
              <a:gsLst>
                <a:gs pos="0">
                  <a:srgbClr val="76765E"/>
                </a:gs>
                <a:gs pos="50000">
                  <a:srgbClr val="FFFFCC"/>
                </a:gs>
                <a:gs pos="100000">
                  <a:srgbClr val="76765E"/>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572" name="Line 137"/>
            <p:cNvSpPr>
              <a:spLocks noChangeShapeType="1"/>
            </p:cNvSpPr>
            <p:nvPr/>
          </p:nvSpPr>
          <p:spPr bwMode="auto">
            <a:xfrm>
              <a:off x="1289894" y="5291704"/>
              <a:ext cx="0" cy="274580"/>
            </a:xfrm>
            <a:prstGeom prst="line">
              <a:avLst/>
            </a:prstGeom>
            <a:noFill/>
            <a:ln w="12700">
              <a:solidFill>
                <a:schemeClr val="tx1"/>
              </a:solidFill>
              <a:round/>
              <a:headEnd type="none" w="sm" len="sm"/>
              <a:tailEnd type="none" w="sm" len="sm"/>
            </a:ln>
          </p:spPr>
          <p:txBody>
            <a:bodyPr wrap="none" anchor="ctr"/>
            <a:lstStyle/>
            <a:p>
              <a:endParaRPr lang="en-US" dirty="0"/>
            </a:p>
          </p:txBody>
        </p:sp>
        <p:sp>
          <p:nvSpPr>
            <p:cNvPr id="21573" name="Line 138"/>
            <p:cNvSpPr>
              <a:spLocks noChangeShapeType="1"/>
            </p:cNvSpPr>
            <p:nvPr/>
          </p:nvSpPr>
          <p:spPr bwMode="auto">
            <a:xfrm>
              <a:off x="709535" y="5291704"/>
              <a:ext cx="0" cy="274580"/>
            </a:xfrm>
            <a:prstGeom prst="line">
              <a:avLst/>
            </a:prstGeom>
            <a:noFill/>
            <a:ln w="12700">
              <a:solidFill>
                <a:schemeClr val="tx1"/>
              </a:solidFill>
              <a:round/>
              <a:headEnd type="none" w="sm" len="sm"/>
              <a:tailEnd type="none" w="sm" len="sm"/>
            </a:ln>
          </p:spPr>
          <p:txBody>
            <a:bodyPr wrap="none" anchor="ctr"/>
            <a:lstStyle/>
            <a:p>
              <a:endParaRPr lang="en-US" dirty="0"/>
            </a:p>
          </p:txBody>
        </p:sp>
      </p:grpSp>
      <p:grpSp>
        <p:nvGrpSpPr>
          <p:cNvPr id="29" name="Group 271" descr="PPD logo" title="PPD logo"/>
          <p:cNvGrpSpPr>
            <a:grpSpLocks/>
          </p:cNvGrpSpPr>
          <p:nvPr/>
        </p:nvGrpSpPr>
        <p:grpSpPr bwMode="auto">
          <a:xfrm>
            <a:off x="5864987" y="5143049"/>
            <a:ext cx="582788" cy="415925"/>
            <a:chOff x="708802" y="5211763"/>
            <a:chExt cx="583423" cy="415925"/>
          </a:xfrm>
        </p:grpSpPr>
        <p:sp>
          <p:nvSpPr>
            <p:cNvPr id="21564" name="Oval 134"/>
            <p:cNvSpPr>
              <a:spLocks noChangeArrowheads="1"/>
            </p:cNvSpPr>
            <p:nvPr/>
          </p:nvSpPr>
          <p:spPr bwMode="auto">
            <a:xfrm>
              <a:off x="708802" y="5484026"/>
              <a:ext cx="577208" cy="143662"/>
            </a:xfrm>
            <a:prstGeom prst="ellipse">
              <a:avLst/>
            </a:prstGeom>
            <a:gradFill rotWithShape="0">
              <a:gsLst>
                <a:gs pos="0">
                  <a:srgbClr val="76765E"/>
                </a:gs>
                <a:gs pos="50000">
                  <a:srgbClr val="FFFFCC"/>
                </a:gs>
                <a:gs pos="100000">
                  <a:srgbClr val="76765E"/>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565" name="Rectangle 135"/>
            <p:cNvSpPr>
              <a:spLocks noChangeArrowheads="1"/>
            </p:cNvSpPr>
            <p:nvPr/>
          </p:nvSpPr>
          <p:spPr bwMode="auto">
            <a:xfrm>
              <a:off x="710356" y="5287070"/>
              <a:ext cx="581869" cy="272263"/>
            </a:xfrm>
            <a:prstGeom prst="rect">
              <a:avLst/>
            </a:prstGeom>
            <a:gradFill rotWithShape="0">
              <a:gsLst>
                <a:gs pos="0">
                  <a:srgbClr val="76765E"/>
                </a:gs>
                <a:gs pos="50000">
                  <a:srgbClr val="FFFFCC"/>
                </a:gs>
                <a:gs pos="100000">
                  <a:srgbClr val="76765E"/>
                </a:gs>
              </a:gsLst>
              <a:lin ang="0" scaled="1"/>
            </a:gradFill>
            <a:ln w="9525">
              <a:noFill/>
              <a:miter lim="800000"/>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566" name="Oval 136"/>
            <p:cNvSpPr>
              <a:spLocks noChangeArrowheads="1"/>
            </p:cNvSpPr>
            <p:nvPr/>
          </p:nvSpPr>
          <p:spPr bwMode="auto">
            <a:xfrm>
              <a:off x="712686" y="5211763"/>
              <a:ext cx="577208" cy="145979"/>
            </a:xfrm>
            <a:prstGeom prst="ellipse">
              <a:avLst/>
            </a:prstGeom>
            <a:gradFill rotWithShape="0">
              <a:gsLst>
                <a:gs pos="0">
                  <a:srgbClr val="76765E"/>
                </a:gs>
                <a:gs pos="50000">
                  <a:srgbClr val="FFFFCC"/>
                </a:gs>
                <a:gs pos="100000">
                  <a:srgbClr val="76765E"/>
                </a:gs>
              </a:gsLst>
              <a:lin ang="0" scaled="1"/>
            </a:gradFill>
            <a:ln w="12700">
              <a:solidFill>
                <a:schemeClr val="tx1"/>
              </a:solidFill>
              <a:round/>
              <a:headEnd/>
              <a:tailEnd/>
            </a:ln>
          </p:spPr>
          <p:txBody>
            <a:bodyPr wrap="none" anchor="ctr"/>
            <a:lstStyle/>
            <a:p>
              <a:pPr eaLnBrk="0" hangingPunct="0"/>
              <a:endParaRPr lang="en-US" sz="3200" dirty="0">
                <a:latin typeface="Times New Roman" pitchFamily="18" charset="0"/>
                <a:cs typeface="Arial" pitchFamily="34" charset="0"/>
              </a:endParaRPr>
            </a:p>
          </p:txBody>
        </p:sp>
        <p:sp>
          <p:nvSpPr>
            <p:cNvPr id="21567" name="Line 137"/>
            <p:cNvSpPr>
              <a:spLocks noChangeShapeType="1"/>
            </p:cNvSpPr>
            <p:nvPr/>
          </p:nvSpPr>
          <p:spPr bwMode="auto">
            <a:xfrm>
              <a:off x="1289894" y="5291704"/>
              <a:ext cx="0" cy="274580"/>
            </a:xfrm>
            <a:prstGeom prst="line">
              <a:avLst/>
            </a:prstGeom>
            <a:noFill/>
            <a:ln w="12700">
              <a:solidFill>
                <a:schemeClr val="tx1"/>
              </a:solidFill>
              <a:round/>
              <a:headEnd type="none" w="sm" len="sm"/>
              <a:tailEnd type="none" w="sm" len="sm"/>
            </a:ln>
          </p:spPr>
          <p:txBody>
            <a:bodyPr wrap="none" anchor="ctr"/>
            <a:lstStyle/>
            <a:p>
              <a:endParaRPr lang="en-US" dirty="0"/>
            </a:p>
          </p:txBody>
        </p:sp>
        <p:sp>
          <p:nvSpPr>
            <p:cNvPr id="21568" name="Line 138"/>
            <p:cNvSpPr>
              <a:spLocks noChangeShapeType="1"/>
            </p:cNvSpPr>
            <p:nvPr/>
          </p:nvSpPr>
          <p:spPr bwMode="auto">
            <a:xfrm>
              <a:off x="709535" y="5291704"/>
              <a:ext cx="0" cy="274580"/>
            </a:xfrm>
            <a:prstGeom prst="line">
              <a:avLst/>
            </a:prstGeom>
            <a:noFill/>
            <a:ln w="12700">
              <a:solidFill>
                <a:schemeClr val="tx1"/>
              </a:solidFill>
              <a:round/>
              <a:headEnd type="none" w="sm" len="sm"/>
              <a:tailEnd type="none" w="sm" len="sm"/>
            </a:ln>
          </p:spPr>
          <p:txBody>
            <a:bodyPr wrap="none" anchor="ctr"/>
            <a:lstStyle/>
            <a:p>
              <a:endParaRPr lang="en-US" dirty="0"/>
            </a:p>
          </p:txBody>
        </p:sp>
      </p:grpSp>
      <p:sp>
        <p:nvSpPr>
          <p:cNvPr id="155" name="Title 154"/>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NIAID CRMS (DAIDS) Components</a:t>
            </a:r>
          </a:p>
        </p:txBody>
      </p:sp>
      <p:sp>
        <p:nvSpPr>
          <p:cNvPr id="159" name="Slide Number Placeholder 3"/>
          <p:cNvSpPr>
            <a:spLocks noGrp="1"/>
          </p:cNvSpPr>
          <p:nvPr>
            <p:ph type="sldNum" sz="quarter" idx="10"/>
          </p:nvPr>
        </p:nvSpPr>
        <p:spPr>
          <a:xfrm>
            <a:off x="6934200" y="6324600"/>
            <a:ext cx="2057400" cy="400050"/>
          </a:xfrm>
        </p:spPr>
        <p:txBody>
          <a:bodyPr/>
          <a:lstStyle/>
          <a:p>
            <a:fld id="{501982C0-2454-4C28-880C-8A048851F904}" type="slidenum">
              <a:rPr lang="en-US" smtClean="0"/>
              <a:pPr/>
              <a:t>61</a:t>
            </a:fld>
            <a:endParaRPr lang="en-US" dirty="0"/>
          </a:p>
        </p:txBody>
      </p:sp>
      <p:pic>
        <p:nvPicPr>
          <p:cNvPr id="160" name="Picture 159" descr="DAIDSRSC_footer" title="DAIDSRSC_footer"/>
          <p:cNvPicPr>
            <a:picLocks noChangeAspect="1"/>
          </p:cNvPicPr>
          <p:nvPr/>
        </p:nvPicPr>
        <p:blipFill>
          <a:blip r:embed="rId17" cstate="print"/>
          <a:stretch>
            <a:fillRect/>
          </a:stretch>
        </p:blipFill>
        <p:spPr>
          <a:xfrm>
            <a:off x="6943497" y="5087030"/>
            <a:ext cx="1323975" cy="428625"/>
          </a:xfrm>
          <a:prstGeom prst="rect">
            <a:avLst/>
          </a:prstGeom>
        </p:spPr>
      </p:pic>
      <p:pic>
        <p:nvPicPr>
          <p:cNvPr id="21506" name="Picture 2" descr="DAIDS Components" title="DAIDS Components"/>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1036841" y="5738013"/>
            <a:ext cx="757823" cy="3148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6" name="Oval 155" title="circle over report due date"/>
          <p:cNvSpPr>
            <a:spLocks noChangeArrowheads="1"/>
          </p:cNvSpPr>
          <p:nvPr/>
        </p:nvSpPr>
        <p:spPr bwMode="auto">
          <a:xfrm>
            <a:off x="3302241" y="2284335"/>
            <a:ext cx="1400155" cy="1013428"/>
          </a:xfrm>
          <a:prstGeom prst="ellipse">
            <a:avLst/>
          </a:prstGeom>
          <a:noFill/>
          <a:ln w="47625" algn="ctr">
            <a:solidFill>
              <a:srgbClr val="FF0000"/>
            </a:solidFill>
            <a:round/>
            <a:headEnd/>
            <a:tailEnd/>
          </a:ln>
          <a:extLst/>
        </p:spPr>
        <p:txBody>
          <a:bodyPr wrap="none" anchor="ctr"/>
          <a:lstStyle/>
          <a:p>
            <a:endParaRPr lang="en-US" dirty="0">
              <a:solidFill>
                <a:schemeClr val="accent6">
                  <a:lumMod val="60000"/>
                  <a:lumOff val="40000"/>
                </a:schemeClr>
              </a:solidFill>
            </a:endParaRPr>
          </a:p>
        </p:txBody>
      </p:sp>
    </p:spTree>
    <p:custDataLst>
      <p:tags r:id="rId1"/>
    </p:custDataLst>
    <p:extLst>
      <p:ext uri="{BB962C8B-B14F-4D97-AF65-F5344CB8AC3E}">
        <p14:creationId xmlns:p14="http://schemas.microsoft.com/office/powerpoint/2010/main" val="1358033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6"/>
                                        </p:tgtEl>
                                        <p:attrNameLst>
                                          <p:attrName>style.visibility</p:attrName>
                                        </p:attrNameLst>
                                      </p:cBhvr>
                                      <p:to>
                                        <p:strVal val="visible"/>
                                      </p:to>
                                    </p:set>
                                    <p:anim calcmode="lin" valueType="num">
                                      <p:cBhvr additive="base">
                                        <p:cTn id="7" dur="500" fill="hold"/>
                                        <p:tgtEl>
                                          <p:spTgt spid="156"/>
                                        </p:tgtEl>
                                        <p:attrNameLst>
                                          <p:attrName>ppt_x</p:attrName>
                                        </p:attrNameLst>
                                      </p:cBhvr>
                                      <p:tavLst>
                                        <p:tav tm="0">
                                          <p:val>
                                            <p:strVal val="#ppt_x"/>
                                          </p:val>
                                        </p:tav>
                                        <p:tav tm="100000">
                                          <p:val>
                                            <p:strVal val="#ppt_x"/>
                                          </p:val>
                                        </p:tav>
                                      </p:tavLst>
                                    </p:anim>
                                    <p:anim calcmode="lin" valueType="num">
                                      <p:cBhvr additive="base">
                                        <p:cTn id="8" dur="500" fill="hold"/>
                                        <p:tgtEl>
                                          <p:spTgt spid="1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304288"/>
            <a:ext cx="8458200" cy="1627632"/>
          </a:xfrm>
        </p:spPr>
        <p:txBody>
          <a:bodyPr/>
          <a:lstStyle/>
          <a:p>
            <a:r>
              <a:rPr lang="en-US" dirty="0"/>
              <a:t>DAIDS Adverse Experience Reporting System (DAERS)</a:t>
            </a:r>
          </a:p>
        </p:txBody>
      </p:sp>
    </p:spTree>
    <p:custDataLst>
      <p:tags r:id="rId1"/>
    </p:custDataLst>
    <p:extLst>
      <p:ext uri="{BB962C8B-B14F-4D97-AF65-F5344CB8AC3E}">
        <p14:creationId xmlns:p14="http://schemas.microsoft.com/office/powerpoint/2010/main" val="295560075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DAERS: Overview</a:t>
            </a:r>
          </a:p>
        </p:txBody>
      </p:sp>
      <p:sp>
        <p:nvSpPr>
          <p:cNvPr id="3" name="Content Placeholder 2"/>
          <p:cNvSpPr>
            <a:spLocks noGrp="1"/>
          </p:cNvSpPr>
          <p:nvPr>
            <p:ph idx="1"/>
          </p:nvPr>
        </p:nvSpPr>
        <p:spPr>
          <a:xfrm>
            <a:off x="363702" y="1415309"/>
            <a:ext cx="8537697" cy="4884346"/>
          </a:xfrm>
        </p:spPr>
        <p:txBody>
          <a:bodyPr/>
          <a:lstStyle/>
          <a:p>
            <a:pPr>
              <a:buNone/>
            </a:pPr>
            <a:r>
              <a:rPr lang="en-US" sz="2800" b="1" dirty="0"/>
              <a:t>DAERS</a:t>
            </a:r>
            <a:r>
              <a:rPr lang="en-US" sz="2800" dirty="0"/>
              <a:t>: </a:t>
            </a:r>
            <a:r>
              <a:rPr lang="en-US" sz="2800" b="1" dirty="0">
                <a:solidFill>
                  <a:srgbClr val="FF0000"/>
                </a:solidFill>
              </a:rPr>
              <a:t>D</a:t>
            </a:r>
            <a:r>
              <a:rPr lang="en-US" dirty="0"/>
              <a:t>AIDS</a:t>
            </a:r>
            <a:r>
              <a:rPr lang="en-US" sz="2800" dirty="0"/>
              <a:t> </a:t>
            </a:r>
            <a:r>
              <a:rPr lang="en-US" sz="2800" b="1" dirty="0">
                <a:solidFill>
                  <a:srgbClr val="FF0000"/>
                </a:solidFill>
              </a:rPr>
              <a:t>A</a:t>
            </a:r>
            <a:r>
              <a:rPr lang="en-US" dirty="0"/>
              <a:t>dverse</a:t>
            </a:r>
            <a:r>
              <a:rPr lang="en-US" sz="2800" dirty="0"/>
              <a:t> </a:t>
            </a:r>
            <a:r>
              <a:rPr lang="en-US" sz="2800" b="1" dirty="0">
                <a:solidFill>
                  <a:srgbClr val="FF0000"/>
                </a:solidFill>
              </a:rPr>
              <a:t>E</a:t>
            </a:r>
            <a:r>
              <a:rPr lang="en-US" dirty="0"/>
              <a:t>xperience</a:t>
            </a:r>
            <a:r>
              <a:rPr lang="en-US" sz="2800" dirty="0"/>
              <a:t> </a:t>
            </a:r>
            <a:r>
              <a:rPr lang="en-US" sz="2800" b="1" dirty="0">
                <a:solidFill>
                  <a:srgbClr val="FF0000"/>
                </a:solidFill>
              </a:rPr>
              <a:t>R</a:t>
            </a:r>
            <a:r>
              <a:rPr lang="en-US" dirty="0"/>
              <a:t>eporting </a:t>
            </a:r>
            <a:r>
              <a:rPr lang="en-US" sz="2800" b="1" dirty="0">
                <a:solidFill>
                  <a:srgbClr val="FF0000"/>
                </a:solidFill>
              </a:rPr>
              <a:t>S</a:t>
            </a:r>
            <a:r>
              <a:rPr lang="en-US" dirty="0"/>
              <a:t>ystem</a:t>
            </a:r>
          </a:p>
          <a:p>
            <a:pPr lvl="0"/>
            <a:r>
              <a:rPr lang="en-US" sz="2200" dirty="0"/>
              <a:t>One module of many in the NIAID CRMS (DAIDS)</a:t>
            </a:r>
          </a:p>
          <a:p>
            <a:r>
              <a:rPr lang="en-US" sz="2200" dirty="0"/>
              <a:t>A secure, confidential, web-based system through which sites are required to submit expedited reports to DAIDS</a:t>
            </a:r>
          </a:p>
          <a:p>
            <a:r>
              <a:rPr lang="en-US" sz="2200" dirty="0"/>
              <a:t>All EAEs and supporting information must be submitted using DAERS, unless the system is unavailable for technical reasons</a:t>
            </a:r>
          </a:p>
          <a:p>
            <a:r>
              <a:rPr lang="en-US" sz="2200" dirty="0"/>
              <a:t>DAERS Integration Group meets as needed to address technical issues and system changes</a:t>
            </a:r>
          </a:p>
          <a:p>
            <a:pPr lvl="1"/>
            <a:r>
              <a:rPr lang="en-US" sz="2000" dirty="0"/>
              <a:t>Updates to the system occur approximately every 6 months</a:t>
            </a:r>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63</a:t>
            </a:fld>
            <a:endParaRPr lang="en-US" dirty="0"/>
          </a:p>
        </p:txBody>
      </p:sp>
    </p:spTree>
    <p:custDataLst>
      <p:tags r:id="rId1"/>
    </p:custDataLst>
    <p:extLst>
      <p:ext uri="{BB962C8B-B14F-4D97-AF65-F5344CB8AC3E}">
        <p14:creationId xmlns:p14="http://schemas.microsoft.com/office/powerpoint/2010/main" val="3870360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DAERS: Use</a:t>
            </a:r>
          </a:p>
        </p:txBody>
      </p:sp>
      <p:sp>
        <p:nvSpPr>
          <p:cNvPr id="3" name="Content Placeholder 2"/>
          <p:cNvSpPr>
            <a:spLocks noGrp="1"/>
          </p:cNvSpPr>
          <p:nvPr>
            <p:ph idx="1"/>
          </p:nvPr>
        </p:nvSpPr>
        <p:spPr/>
        <p:txBody>
          <a:bodyPr/>
          <a:lstStyle/>
          <a:p>
            <a:pPr marL="342900" indent="-342900">
              <a:spcAft>
                <a:spcPts val="1800"/>
              </a:spcAft>
              <a:buClr>
                <a:srgbClr val="555EA6"/>
              </a:buClr>
              <a:buSzPct val="120000"/>
              <a:buFont typeface="Wingdings" pitchFamily="2" charset="2"/>
              <a:buChar char="§"/>
            </a:pPr>
            <a:r>
              <a:rPr lang="en-US" sz="2400" dirty="0"/>
              <a:t>Sites: </a:t>
            </a:r>
            <a:r>
              <a:rPr lang="en-US" b="0" dirty="0">
                <a:solidFill>
                  <a:schemeClr val="tx1"/>
                </a:solidFill>
              </a:rPr>
              <a:t>Cre</a:t>
            </a:r>
            <a:r>
              <a:rPr lang="en-US" sz="2400" b="0" dirty="0">
                <a:solidFill>
                  <a:schemeClr val="tx1"/>
                </a:solidFill>
              </a:rPr>
              <a:t>ate and submit EAEs; respond to queries</a:t>
            </a:r>
            <a:br>
              <a:rPr lang="en-US" sz="2400" b="0" dirty="0">
                <a:solidFill>
                  <a:schemeClr val="tx1"/>
                </a:solidFill>
              </a:rPr>
            </a:br>
            <a:endParaRPr lang="en-US" sz="2400" b="0" dirty="0">
              <a:solidFill>
                <a:schemeClr val="tx1"/>
              </a:solidFill>
            </a:endParaRPr>
          </a:p>
          <a:p>
            <a:pPr marL="342900" indent="-342900">
              <a:spcAft>
                <a:spcPts val="1800"/>
              </a:spcAft>
              <a:buClr>
                <a:srgbClr val="555EA6"/>
              </a:buClr>
              <a:buSzPct val="120000"/>
              <a:buFont typeface="Wingdings" pitchFamily="2" charset="2"/>
              <a:buChar char="§"/>
            </a:pPr>
            <a:r>
              <a:rPr lang="en-US" sz="2400" dirty="0"/>
              <a:t>DAIDS RSC Safety Office: </a:t>
            </a:r>
            <a:r>
              <a:rPr lang="en-US" sz="2400" b="0" dirty="0">
                <a:solidFill>
                  <a:schemeClr val="tx1"/>
                </a:solidFill>
              </a:rPr>
              <a:t>Triages and processes EAEs; queries sites and receives responses; analyzes safety data</a:t>
            </a:r>
            <a:br>
              <a:rPr lang="en-US" sz="2400" b="0" dirty="0">
                <a:solidFill>
                  <a:schemeClr val="tx1"/>
                </a:solidFill>
              </a:rPr>
            </a:br>
            <a:endParaRPr lang="en-US" sz="2400" b="0" dirty="0">
              <a:solidFill>
                <a:schemeClr val="tx1"/>
              </a:solidFill>
            </a:endParaRPr>
          </a:p>
          <a:p>
            <a:r>
              <a:rPr lang="en-US" dirty="0"/>
              <a:t>DAIDS Medical Officers:  </a:t>
            </a:r>
            <a:r>
              <a:rPr lang="en-US" b="0" dirty="0">
                <a:solidFill>
                  <a:schemeClr val="tx1"/>
                </a:solidFill>
              </a:rPr>
              <a:t>Perform safety assessments, safety reviews and safety report reviews; conduct safety monitoring</a:t>
            </a:r>
          </a:p>
          <a:p>
            <a:pPr marL="342900" indent="-342900">
              <a:spcAft>
                <a:spcPts val="1800"/>
              </a:spcAft>
              <a:buClr>
                <a:srgbClr val="555EA6"/>
              </a:buClr>
              <a:buSzPct val="120000"/>
              <a:buFont typeface="Wingdings" pitchFamily="2" charset="2"/>
              <a:buChar char="§"/>
            </a:pPr>
            <a:endParaRPr lang="en-US" sz="2400" b="0" dirty="0">
              <a:solidFill>
                <a:schemeClr val="tx1"/>
              </a:solidFill>
            </a:endParaRPr>
          </a:p>
        </p:txBody>
      </p:sp>
      <p:sp>
        <p:nvSpPr>
          <p:cNvPr id="4" name="Slide Number Placeholder 3"/>
          <p:cNvSpPr>
            <a:spLocks noGrp="1"/>
          </p:cNvSpPr>
          <p:nvPr>
            <p:ph type="sldNum" sz="quarter" idx="10"/>
          </p:nvPr>
        </p:nvSpPr>
        <p:spPr/>
        <p:txBody>
          <a:bodyPr/>
          <a:lstStyle/>
          <a:p>
            <a:fld id="{3F885E44-F773-4ADE-9E01-35BEB5FE601B}" type="slidenum">
              <a:rPr lang="en-US" smtClean="0"/>
              <a:pPr/>
              <a:t>64</a:t>
            </a:fld>
            <a:endParaRPr lang="en-US" dirty="0"/>
          </a:p>
        </p:txBody>
      </p:sp>
    </p:spTree>
    <p:extLst>
      <p:ext uri="{BB962C8B-B14F-4D97-AF65-F5344CB8AC3E}">
        <p14:creationId xmlns:p14="http://schemas.microsoft.com/office/powerpoint/2010/main" val="3957196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304288"/>
            <a:ext cx="8458200" cy="1627632"/>
          </a:xfrm>
        </p:spPr>
        <p:txBody>
          <a:bodyPr/>
          <a:lstStyle/>
          <a:p>
            <a:r>
              <a:rPr lang="en-US" dirty="0"/>
              <a:t>Case Study and DAERS Demonstration</a:t>
            </a:r>
          </a:p>
        </p:txBody>
      </p:sp>
    </p:spTree>
    <p:custDataLst>
      <p:tags r:id="rId1"/>
    </p:custDataLst>
    <p:extLst>
      <p:ext uri="{BB962C8B-B14F-4D97-AF65-F5344CB8AC3E}">
        <p14:creationId xmlns:p14="http://schemas.microsoft.com/office/powerpoint/2010/main" val="78111561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304288"/>
            <a:ext cx="8458200" cy="1627632"/>
          </a:xfrm>
        </p:spPr>
        <p:txBody>
          <a:bodyPr/>
          <a:lstStyle/>
          <a:p>
            <a:pPr lvl="0"/>
            <a:r>
              <a:rPr lang="en-US" dirty="0"/>
              <a:t>CASE STUDY HANDOUT </a:t>
            </a:r>
            <a:br>
              <a:rPr lang="en-US" dirty="0"/>
            </a:br>
            <a:r>
              <a:rPr lang="en-US" dirty="0"/>
              <a:t>TO BE REVIEWED FOR </a:t>
            </a:r>
            <a:br>
              <a:rPr lang="en-US" dirty="0"/>
            </a:br>
            <a:r>
              <a:rPr lang="en-US" dirty="0"/>
              <a:t>5 MINUTES</a:t>
            </a:r>
          </a:p>
        </p:txBody>
      </p:sp>
    </p:spTree>
    <p:custDataLst>
      <p:tags r:id="rId1"/>
    </p:custDataLst>
    <p:extLst>
      <p:ext uri="{BB962C8B-B14F-4D97-AF65-F5344CB8AC3E}">
        <p14:creationId xmlns:p14="http://schemas.microsoft.com/office/powerpoint/2010/main" val="115473975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Case Study Summary</a:t>
            </a:r>
          </a:p>
        </p:txBody>
      </p:sp>
      <p:sp>
        <p:nvSpPr>
          <p:cNvPr id="7171" name="Content Placeholder 2"/>
          <p:cNvSpPr>
            <a:spLocks noGrp="1"/>
          </p:cNvSpPr>
          <p:nvPr>
            <p:ph idx="1"/>
          </p:nvPr>
        </p:nvSpPr>
        <p:spPr>
          <a:xfrm>
            <a:off x="316523" y="1578020"/>
            <a:ext cx="8449408" cy="4563288"/>
          </a:xfrm>
        </p:spPr>
        <p:txBody>
          <a:bodyPr/>
          <a:lstStyle/>
          <a:p>
            <a:pPr>
              <a:spcAft>
                <a:spcPts val="0"/>
              </a:spcAft>
            </a:pPr>
            <a:r>
              <a:rPr lang="en-US" sz="2200" dirty="0"/>
              <a:t>18 May 2016: </a:t>
            </a:r>
            <a:r>
              <a:rPr lang="en-US" sz="2200" b="0" dirty="0">
                <a:solidFill>
                  <a:schemeClr val="tx1"/>
                </a:solidFill>
              </a:rPr>
              <a:t>38 year old, HIV infected Black female enrolled in A5288; received study products, emtricitabine/tenofovir disoproxil fumarate, raltegravir, darunavir and ritonavir</a:t>
            </a:r>
          </a:p>
          <a:p>
            <a:pPr marL="0" indent="0">
              <a:spcAft>
                <a:spcPts val="0"/>
              </a:spcAft>
              <a:buNone/>
            </a:pPr>
            <a:endParaRPr lang="en-US" sz="1500" b="0" dirty="0">
              <a:solidFill>
                <a:schemeClr val="tx1"/>
              </a:solidFill>
            </a:endParaRPr>
          </a:p>
          <a:p>
            <a:pPr>
              <a:spcAft>
                <a:spcPts val="0"/>
              </a:spcAft>
            </a:pPr>
            <a:r>
              <a:rPr lang="en-US" sz="2200" dirty="0"/>
              <a:t>24 Jun 2016: </a:t>
            </a:r>
            <a:r>
              <a:rPr lang="en-US" sz="2200" b="0" dirty="0">
                <a:solidFill>
                  <a:schemeClr val="tx1"/>
                </a:solidFill>
              </a:rPr>
              <a:t>Subject presented to the study clinic with grade 3 abdominal pain, diarrhea, vomiting, and nausea since June 22</a:t>
            </a:r>
            <a:r>
              <a:rPr lang="en-US" sz="2200" b="0" baseline="30000" dirty="0">
                <a:solidFill>
                  <a:schemeClr val="tx1"/>
                </a:solidFill>
              </a:rPr>
              <a:t>th</a:t>
            </a:r>
          </a:p>
          <a:p>
            <a:pPr lvl="1">
              <a:spcAft>
                <a:spcPts val="0"/>
              </a:spcAft>
            </a:pPr>
            <a:r>
              <a:rPr lang="en-US" sz="2200" dirty="0">
                <a:ea typeface="+mn-ea"/>
                <a:cs typeface="+mn-cs"/>
              </a:rPr>
              <a:t>Hospitalized for further management</a:t>
            </a:r>
          </a:p>
          <a:p>
            <a:pPr lvl="1">
              <a:spcAft>
                <a:spcPts val="0"/>
              </a:spcAft>
            </a:pPr>
            <a:r>
              <a:rPr lang="en-US" sz="2200" dirty="0">
                <a:ea typeface="+mn-ea"/>
                <a:cs typeface="+mn-cs"/>
              </a:rPr>
              <a:t>Given IV fluids for rehydration and Zofran for nausea</a:t>
            </a:r>
          </a:p>
          <a:p>
            <a:pPr lvl="1">
              <a:spcAft>
                <a:spcPts val="0"/>
              </a:spcAft>
            </a:pPr>
            <a:r>
              <a:rPr lang="en-US" sz="2200" dirty="0">
                <a:ea typeface="+mn-ea"/>
                <a:cs typeface="+mn-cs"/>
              </a:rPr>
              <a:t>Tests performed: Abdominal ultrasound (normal), CBC (high WBCs), serum electrolytes (low Na, K and Cl), and stool sample (pending)</a:t>
            </a:r>
          </a:p>
          <a:p>
            <a:pPr lvl="1">
              <a:spcAft>
                <a:spcPts val="0"/>
              </a:spcAft>
            </a:pPr>
            <a:endParaRPr lang="en-US" sz="1500" dirty="0">
              <a:ea typeface="+mn-ea"/>
              <a:cs typeface="+mn-cs"/>
            </a:endParaRPr>
          </a:p>
          <a:p>
            <a:pPr>
              <a:spcAft>
                <a:spcPts val="0"/>
              </a:spcAft>
            </a:pPr>
            <a:r>
              <a:rPr lang="en-US" sz="2200" b="1" dirty="0">
                <a:solidFill>
                  <a:srgbClr val="371C68"/>
                </a:solidFill>
                <a:ea typeface="+mn-ea"/>
                <a:cs typeface="+mn-cs"/>
              </a:rPr>
              <a:t>27 Jun 2016: </a:t>
            </a:r>
            <a:r>
              <a:rPr lang="en-US" sz="2200" b="0" dirty="0">
                <a:solidFill>
                  <a:schemeClr val="tx1"/>
                </a:solidFill>
              </a:rPr>
              <a:t>Discharged with diagnosis of grade 3 presumed gastroenteritis</a:t>
            </a:r>
          </a:p>
        </p:txBody>
      </p:sp>
      <p:sp>
        <p:nvSpPr>
          <p:cNvPr id="717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rgbClr val="371C68"/>
                </a:solidFill>
                <a:latin typeface="Arial" charset="0"/>
              </a:defRPr>
            </a:lvl1pPr>
            <a:lvl2pPr marL="742950" indent="-285750" eaLnBrk="0" hangingPunct="0">
              <a:defRPr sz="2400">
                <a:solidFill>
                  <a:srgbClr val="371C68"/>
                </a:solidFill>
                <a:latin typeface="Arial" charset="0"/>
              </a:defRPr>
            </a:lvl2pPr>
            <a:lvl3pPr marL="1143000" indent="-228600" eaLnBrk="0" hangingPunct="0">
              <a:defRPr sz="2400">
                <a:solidFill>
                  <a:srgbClr val="371C68"/>
                </a:solidFill>
                <a:latin typeface="Arial" charset="0"/>
              </a:defRPr>
            </a:lvl3pPr>
            <a:lvl4pPr marL="1600200" indent="-228600" eaLnBrk="0" hangingPunct="0">
              <a:defRPr sz="2400">
                <a:solidFill>
                  <a:srgbClr val="371C68"/>
                </a:solidFill>
                <a:latin typeface="Arial" charset="0"/>
              </a:defRPr>
            </a:lvl4pPr>
            <a:lvl5pPr marL="2057400" indent="-228600" eaLnBrk="0" hangingPunct="0">
              <a:defRPr sz="2400">
                <a:solidFill>
                  <a:srgbClr val="371C68"/>
                </a:solidFill>
                <a:latin typeface="Arial" charset="0"/>
              </a:defRPr>
            </a:lvl5pPr>
            <a:lvl6pPr marL="2514600" indent="-228600" eaLnBrk="0" fontAlgn="base" hangingPunct="0">
              <a:spcBef>
                <a:spcPct val="0"/>
              </a:spcBef>
              <a:spcAft>
                <a:spcPct val="0"/>
              </a:spcAft>
              <a:defRPr sz="2400">
                <a:solidFill>
                  <a:srgbClr val="371C68"/>
                </a:solidFill>
                <a:latin typeface="Arial" charset="0"/>
              </a:defRPr>
            </a:lvl6pPr>
            <a:lvl7pPr marL="2971800" indent="-228600" eaLnBrk="0" fontAlgn="base" hangingPunct="0">
              <a:spcBef>
                <a:spcPct val="0"/>
              </a:spcBef>
              <a:spcAft>
                <a:spcPct val="0"/>
              </a:spcAft>
              <a:defRPr sz="2400">
                <a:solidFill>
                  <a:srgbClr val="371C68"/>
                </a:solidFill>
                <a:latin typeface="Arial" charset="0"/>
              </a:defRPr>
            </a:lvl7pPr>
            <a:lvl8pPr marL="3429000" indent="-228600" eaLnBrk="0" fontAlgn="base" hangingPunct="0">
              <a:spcBef>
                <a:spcPct val="0"/>
              </a:spcBef>
              <a:spcAft>
                <a:spcPct val="0"/>
              </a:spcAft>
              <a:defRPr sz="2400">
                <a:solidFill>
                  <a:srgbClr val="371C68"/>
                </a:solidFill>
                <a:latin typeface="Arial" charset="0"/>
              </a:defRPr>
            </a:lvl8pPr>
            <a:lvl9pPr marL="3886200" indent="-228600" eaLnBrk="0" fontAlgn="base" hangingPunct="0">
              <a:spcBef>
                <a:spcPct val="0"/>
              </a:spcBef>
              <a:spcAft>
                <a:spcPct val="0"/>
              </a:spcAft>
              <a:defRPr sz="2400">
                <a:solidFill>
                  <a:srgbClr val="371C68"/>
                </a:solidFill>
                <a:latin typeface="Arial" charset="0"/>
              </a:defRPr>
            </a:lvl9pPr>
          </a:lstStyle>
          <a:p>
            <a:pPr eaLnBrk="1" hangingPunct="1"/>
            <a:fld id="{BB21D8C8-38F2-4B18-86CD-2D4636C38917}" type="slidenum">
              <a:rPr lang="en-US" sz="1200" smtClean="0"/>
              <a:pPr eaLnBrk="1" hangingPunct="1"/>
              <a:t>67</a:t>
            </a:fld>
            <a:endParaRPr lang="en-US" sz="1200" dirty="0"/>
          </a:p>
        </p:txBody>
      </p:sp>
    </p:spTree>
    <p:custDataLst>
      <p:tags r:id="rId1"/>
    </p:custDataLst>
    <p:extLst>
      <p:ext uri="{BB962C8B-B14F-4D97-AF65-F5344CB8AC3E}">
        <p14:creationId xmlns:p14="http://schemas.microsoft.com/office/powerpoint/2010/main" val="3493053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7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17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171">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171">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17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dirty="0"/>
              <a:t>Reporter and Site Information</a:t>
            </a:r>
          </a:p>
        </p:txBody>
      </p:sp>
      <p:sp>
        <p:nvSpPr>
          <p:cNvPr id="3" name="Content Placeholder 2"/>
          <p:cNvSpPr>
            <a:spLocks noGrp="1"/>
          </p:cNvSpPr>
          <p:nvPr>
            <p:ph idx="1"/>
          </p:nvPr>
        </p:nvSpPr>
        <p:spPr>
          <a:xfrm>
            <a:off x="457200" y="1425014"/>
            <a:ext cx="8229600" cy="4692322"/>
          </a:xfrm>
        </p:spPr>
        <p:txBody>
          <a:bodyPr/>
          <a:lstStyle/>
          <a:p>
            <a:r>
              <a:rPr lang="en-US" sz="2200" dirty="0"/>
              <a:t>Site Awareness Date: The date the site first became aware of the adverse event occurring at a reportable level</a:t>
            </a:r>
          </a:p>
          <a:p>
            <a:pPr lvl="1"/>
            <a:r>
              <a:rPr lang="en-US" sz="2200" dirty="0"/>
              <a:t>Date adverse event (AE) occurred</a:t>
            </a:r>
          </a:p>
          <a:p>
            <a:pPr lvl="2"/>
            <a:r>
              <a:rPr lang="en-US" sz="2200" b="1" dirty="0">
                <a:solidFill>
                  <a:schemeClr val="tx1"/>
                </a:solidFill>
              </a:rPr>
              <a:t>22 Jun 2016</a:t>
            </a:r>
          </a:p>
          <a:p>
            <a:pPr lvl="1"/>
            <a:r>
              <a:rPr lang="en-US" sz="2200" dirty="0"/>
              <a:t>Date </a:t>
            </a:r>
            <a:r>
              <a:rPr lang="en-US" sz="2000" b="1" dirty="0"/>
              <a:t>adverse event occurred at level requiring reporting</a:t>
            </a:r>
            <a:r>
              <a:rPr lang="en-US" sz="2200" dirty="0"/>
              <a:t> </a:t>
            </a:r>
          </a:p>
          <a:p>
            <a:pPr lvl="2"/>
            <a:r>
              <a:rPr lang="en-US" sz="2200" b="1" dirty="0">
                <a:solidFill>
                  <a:schemeClr val="tx1"/>
                </a:solidFill>
              </a:rPr>
              <a:t>24 Jun 2016</a:t>
            </a:r>
          </a:p>
          <a:p>
            <a:pPr lvl="1"/>
            <a:r>
              <a:rPr lang="en-US" sz="2200" dirty="0"/>
              <a:t>Date site aware event occurred at a reportable level</a:t>
            </a:r>
          </a:p>
          <a:p>
            <a:pPr lvl="2"/>
            <a:r>
              <a:rPr lang="en-US" sz="2200" b="1" dirty="0">
                <a:solidFill>
                  <a:schemeClr val="tx1"/>
                </a:solidFill>
              </a:rPr>
              <a:t>24 Jun 2016</a:t>
            </a:r>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68</a:t>
            </a:fld>
            <a:endParaRPr lang="en-US" dirty="0"/>
          </a:p>
        </p:txBody>
      </p:sp>
    </p:spTree>
    <p:custDataLst>
      <p:tags r:id="rId1"/>
    </p:custDataLst>
    <p:extLst>
      <p:ext uri="{BB962C8B-B14F-4D97-AF65-F5344CB8AC3E}">
        <p14:creationId xmlns:p14="http://schemas.microsoft.com/office/powerpoint/2010/main" val="3743492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Reporting Timeline</a:t>
            </a:r>
          </a:p>
        </p:txBody>
      </p:sp>
      <p:sp>
        <p:nvSpPr>
          <p:cNvPr id="8195" name="Content Placeholder 2"/>
          <p:cNvSpPr>
            <a:spLocks noGrp="1"/>
          </p:cNvSpPr>
          <p:nvPr>
            <p:ph idx="1"/>
          </p:nvPr>
        </p:nvSpPr>
        <p:spPr>
          <a:xfrm>
            <a:off x="416380" y="1486810"/>
            <a:ext cx="8229600" cy="4732338"/>
          </a:xfrm>
        </p:spPr>
        <p:txBody>
          <a:bodyPr/>
          <a:lstStyle/>
          <a:p>
            <a:pPr marL="0" lvl="1" indent="0" eaLnBrk="1" hangingPunct="1">
              <a:buClr>
                <a:srgbClr val="555EA6"/>
              </a:buClr>
              <a:buSzPct val="120000"/>
              <a:buNone/>
              <a:defRPr/>
            </a:pPr>
            <a:r>
              <a:rPr lang="en-US" b="1" dirty="0">
                <a:solidFill>
                  <a:srgbClr val="371C68"/>
                </a:solidFill>
                <a:ea typeface="+mn-ea"/>
                <a:cs typeface="+mn-cs"/>
              </a:rPr>
              <a:t>Timeline for Submission: Must submit within 3 ‘reporting days’ of site awareness</a:t>
            </a:r>
          </a:p>
          <a:p>
            <a:pPr marL="0" lvl="1" indent="0" eaLnBrk="1" hangingPunct="1">
              <a:buClr>
                <a:srgbClr val="555EA6"/>
              </a:buClr>
              <a:buSzPct val="120000"/>
              <a:buNone/>
              <a:defRPr/>
            </a:pPr>
            <a:endParaRPr lang="en-US" sz="2200" dirty="0">
              <a:solidFill>
                <a:srgbClr val="371C68"/>
              </a:solidFill>
              <a:ea typeface="+mn-ea"/>
              <a:cs typeface="+mn-cs"/>
            </a:endParaRPr>
          </a:p>
          <a:p>
            <a:pPr eaLnBrk="1" hangingPunct="1">
              <a:defRPr/>
            </a:pPr>
            <a:endParaRPr lang="en-US" dirty="0">
              <a:solidFill>
                <a:srgbClr val="000066"/>
              </a:solidFill>
            </a:endParaRPr>
          </a:p>
          <a:p>
            <a:pPr lvl="1" eaLnBrk="1" hangingPunct="1">
              <a:buFont typeface="Times" pitchFamily="18" charset="0"/>
              <a:buNone/>
              <a:defRPr/>
            </a:pPr>
            <a:endParaRPr lang="en-US" dirty="0"/>
          </a:p>
          <a:p>
            <a:pPr eaLnBrk="1" hangingPunct="1">
              <a:buFont typeface="Wingdings" pitchFamily="2" charset="2"/>
              <a:buNone/>
              <a:defRPr/>
            </a:pPr>
            <a:endParaRPr lang="en-US" dirty="0"/>
          </a:p>
        </p:txBody>
      </p:sp>
      <p:sp>
        <p:nvSpPr>
          <p:cNvPr id="1024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rgbClr val="371C68"/>
                </a:solidFill>
                <a:latin typeface="Arial" charset="0"/>
              </a:defRPr>
            </a:lvl1pPr>
            <a:lvl2pPr marL="742950" indent="-285750" eaLnBrk="0" hangingPunct="0">
              <a:defRPr sz="2400">
                <a:solidFill>
                  <a:srgbClr val="371C68"/>
                </a:solidFill>
                <a:latin typeface="Arial" charset="0"/>
              </a:defRPr>
            </a:lvl2pPr>
            <a:lvl3pPr marL="1143000" indent="-228600" eaLnBrk="0" hangingPunct="0">
              <a:defRPr sz="2400">
                <a:solidFill>
                  <a:srgbClr val="371C68"/>
                </a:solidFill>
                <a:latin typeface="Arial" charset="0"/>
              </a:defRPr>
            </a:lvl3pPr>
            <a:lvl4pPr marL="1600200" indent="-228600" eaLnBrk="0" hangingPunct="0">
              <a:defRPr sz="2400">
                <a:solidFill>
                  <a:srgbClr val="371C68"/>
                </a:solidFill>
                <a:latin typeface="Arial" charset="0"/>
              </a:defRPr>
            </a:lvl4pPr>
            <a:lvl5pPr marL="2057400" indent="-228600" eaLnBrk="0" hangingPunct="0">
              <a:defRPr sz="2400">
                <a:solidFill>
                  <a:srgbClr val="371C68"/>
                </a:solidFill>
                <a:latin typeface="Arial" charset="0"/>
              </a:defRPr>
            </a:lvl5pPr>
            <a:lvl6pPr marL="2514600" indent="-228600" eaLnBrk="0" fontAlgn="base" hangingPunct="0">
              <a:spcBef>
                <a:spcPct val="0"/>
              </a:spcBef>
              <a:spcAft>
                <a:spcPct val="0"/>
              </a:spcAft>
              <a:defRPr sz="2400">
                <a:solidFill>
                  <a:srgbClr val="371C68"/>
                </a:solidFill>
                <a:latin typeface="Arial" charset="0"/>
              </a:defRPr>
            </a:lvl6pPr>
            <a:lvl7pPr marL="2971800" indent="-228600" eaLnBrk="0" fontAlgn="base" hangingPunct="0">
              <a:spcBef>
                <a:spcPct val="0"/>
              </a:spcBef>
              <a:spcAft>
                <a:spcPct val="0"/>
              </a:spcAft>
              <a:defRPr sz="2400">
                <a:solidFill>
                  <a:srgbClr val="371C68"/>
                </a:solidFill>
                <a:latin typeface="Arial" charset="0"/>
              </a:defRPr>
            </a:lvl7pPr>
            <a:lvl8pPr marL="3429000" indent="-228600" eaLnBrk="0" fontAlgn="base" hangingPunct="0">
              <a:spcBef>
                <a:spcPct val="0"/>
              </a:spcBef>
              <a:spcAft>
                <a:spcPct val="0"/>
              </a:spcAft>
              <a:defRPr sz="2400">
                <a:solidFill>
                  <a:srgbClr val="371C68"/>
                </a:solidFill>
                <a:latin typeface="Arial" charset="0"/>
              </a:defRPr>
            </a:lvl8pPr>
            <a:lvl9pPr marL="3886200" indent="-228600" eaLnBrk="0" fontAlgn="base" hangingPunct="0">
              <a:spcBef>
                <a:spcPct val="0"/>
              </a:spcBef>
              <a:spcAft>
                <a:spcPct val="0"/>
              </a:spcAft>
              <a:defRPr sz="2400">
                <a:solidFill>
                  <a:srgbClr val="371C68"/>
                </a:solidFill>
                <a:latin typeface="Arial" charset="0"/>
              </a:defRPr>
            </a:lvl9pPr>
          </a:lstStyle>
          <a:p>
            <a:pPr eaLnBrk="1" hangingPunct="1"/>
            <a:fld id="{DB1384C4-F94E-42FD-8A83-9F5EC0E91508}" type="slidenum">
              <a:rPr lang="en-US" sz="1200" smtClean="0"/>
              <a:pPr eaLnBrk="1" hangingPunct="1"/>
              <a:t>69</a:t>
            </a:fld>
            <a:endParaRPr lang="en-US" sz="1200" dirty="0"/>
          </a:p>
        </p:txBody>
      </p:sp>
      <p:graphicFrame>
        <p:nvGraphicFramePr>
          <p:cNvPr id="3" name="Table 2" descr="REporting timeline answer" title="REporting timeline answer"/>
          <p:cNvGraphicFramePr>
            <a:graphicFrameLocks noGrp="1"/>
          </p:cNvGraphicFramePr>
          <p:nvPr>
            <p:extLst>
              <p:ext uri="{D42A27DB-BD31-4B8C-83A1-F6EECF244321}">
                <p14:modId xmlns:p14="http://schemas.microsoft.com/office/powerpoint/2010/main" val="507929429"/>
              </p:ext>
            </p:extLst>
          </p:nvPr>
        </p:nvGraphicFramePr>
        <p:xfrm>
          <a:off x="345990" y="2600080"/>
          <a:ext cx="8461014" cy="3566160"/>
        </p:xfrm>
        <a:graphic>
          <a:graphicData uri="http://schemas.openxmlformats.org/drawingml/2006/table">
            <a:tbl>
              <a:tblPr firstRow="1" bandRow="1">
                <a:tableStyleId>{16D9F66E-5EB9-4882-86FB-DCBF35E3C3E4}</a:tableStyleId>
              </a:tblPr>
              <a:tblGrid>
                <a:gridCol w="1076940">
                  <a:extLst>
                    <a:ext uri="{9D8B030D-6E8A-4147-A177-3AD203B41FA5}">
                      <a16:colId xmlns:a16="http://schemas.microsoft.com/office/drawing/2014/main" val="20000"/>
                    </a:ext>
                  </a:extLst>
                </a:gridCol>
                <a:gridCol w="1078992">
                  <a:extLst>
                    <a:ext uri="{9D8B030D-6E8A-4147-A177-3AD203B41FA5}">
                      <a16:colId xmlns:a16="http://schemas.microsoft.com/office/drawing/2014/main" val="20001"/>
                    </a:ext>
                  </a:extLst>
                </a:gridCol>
                <a:gridCol w="1097280">
                  <a:extLst>
                    <a:ext uri="{9D8B030D-6E8A-4147-A177-3AD203B41FA5}">
                      <a16:colId xmlns:a16="http://schemas.microsoft.com/office/drawing/2014/main" val="20002"/>
                    </a:ext>
                  </a:extLst>
                </a:gridCol>
                <a:gridCol w="1504482">
                  <a:extLst>
                    <a:ext uri="{9D8B030D-6E8A-4147-A177-3AD203B41FA5}">
                      <a16:colId xmlns:a16="http://schemas.microsoft.com/office/drawing/2014/main" val="20003"/>
                    </a:ext>
                  </a:extLst>
                </a:gridCol>
                <a:gridCol w="1234440">
                  <a:extLst>
                    <a:ext uri="{9D8B030D-6E8A-4147-A177-3AD203B41FA5}">
                      <a16:colId xmlns:a16="http://schemas.microsoft.com/office/drawing/2014/main" val="20004"/>
                    </a:ext>
                  </a:extLst>
                </a:gridCol>
                <a:gridCol w="1280160">
                  <a:extLst>
                    <a:ext uri="{9D8B030D-6E8A-4147-A177-3AD203B41FA5}">
                      <a16:colId xmlns:a16="http://schemas.microsoft.com/office/drawing/2014/main" val="20005"/>
                    </a:ext>
                  </a:extLst>
                </a:gridCol>
                <a:gridCol w="1188720">
                  <a:extLst>
                    <a:ext uri="{9D8B030D-6E8A-4147-A177-3AD203B41FA5}">
                      <a16:colId xmlns:a16="http://schemas.microsoft.com/office/drawing/2014/main" val="20006"/>
                    </a:ext>
                  </a:extLst>
                </a:gridCol>
              </a:tblGrid>
              <a:tr h="365760">
                <a:tc>
                  <a:txBody>
                    <a:bodyPr/>
                    <a:lstStyle/>
                    <a:p>
                      <a:pPr algn="ctr"/>
                      <a:r>
                        <a:rPr lang="en-US" dirty="0"/>
                        <a:t>Sunday</a:t>
                      </a:r>
                      <a:endParaRPr lang="en-US" dirty="0">
                        <a:solidFill>
                          <a:schemeClr val="bg1"/>
                        </a:solidFill>
                      </a:endParaRPr>
                    </a:p>
                  </a:txBody>
                  <a:tcPr>
                    <a:solidFill>
                      <a:schemeClr val="accent2">
                        <a:lumMod val="40000"/>
                        <a:lumOff val="60000"/>
                      </a:schemeClr>
                    </a:solidFill>
                  </a:tcPr>
                </a:tc>
                <a:tc>
                  <a:txBody>
                    <a:bodyPr/>
                    <a:lstStyle/>
                    <a:p>
                      <a:pPr algn="ctr"/>
                      <a:r>
                        <a:rPr lang="en-US" dirty="0"/>
                        <a:t>Monday</a:t>
                      </a:r>
                      <a:endParaRPr lang="en-US" dirty="0">
                        <a:solidFill>
                          <a:schemeClr val="bg1"/>
                        </a:solidFill>
                      </a:endParaRPr>
                    </a:p>
                  </a:txBody>
                  <a:tcPr>
                    <a:solidFill>
                      <a:schemeClr val="accent2">
                        <a:lumMod val="40000"/>
                        <a:lumOff val="60000"/>
                      </a:schemeClr>
                    </a:solidFill>
                  </a:tcPr>
                </a:tc>
                <a:tc>
                  <a:txBody>
                    <a:bodyPr/>
                    <a:lstStyle/>
                    <a:p>
                      <a:pPr algn="ctr"/>
                      <a:r>
                        <a:rPr lang="en-US" dirty="0"/>
                        <a:t>Tuesday</a:t>
                      </a:r>
                      <a:endParaRPr lang="en-US" dirty="0">
                        <a:solidFill>
                          <a:schemeClr val="bg1"/>
                        </a:solidFill>
                      </a:endParaRPr>
                    </a:p>
                  </a:txBody>
                  <a:tcPr>
                    <a:solidFill>
                      <a:schemeClr val="accent2">
                        <a:lumMod val="40000"/>
                        <a:lumOff val="60000"/>
                      </a:schemeClr>
                    </a:solidFill>
                  </a:tcPr>
                </a:tc>
                <a:tc>
                  <a:txBody>
                    <a:bodyPr/>
                    <a:lstStyle/>
                    <a:p>
                      <a:pPr algn="ctr"/>
                      <a:r>
                        <a:rPr lang="en-US" dirty="0"/>
                        <a:t>Wednesday</a:t>
                      </a:r>
                      <a:endParaRPr lang="en-US" dirty="0">
                        <a:solidFill>
                          <a:schemeClr val="bg1"/>
                        </a:solidFill>
                      </a:endParaRPr>
                    </a:p>
                  </a:txBody>
                  <a:tcPr>
                    <a:solidFill>
                      <a:schemeClr val="accent2">
                        <a:lumMod val="40000"/>
                        <a:lumOff val="60000"/>
                      </a:schemeClr>
                    </a:solidFill>
                  </a:tcPr>
                </a:tc>
                <a:tc>
                  <a:txBody>
                    <a:bodyPr/>
                    <a:lstStyle/>
                    <a:p>
                      <a:pPr algn="ctr"/>
                      <a:r>
                        <a:rPr lang="en-US" dirty="0"/>
                        <a:t>Thursday</a:t>
                      </a:r>
                      <a:endParaRPr lang="en-US" dirty="0">
                        <a:solidFill>
                          <a:schemeClr val="bg1"/>
                        </a:solidFill>
                      </a:endParaRPr>
                    </a:p>
                  </a:txBody>
                  <a:tcPr>
                    <a:solidFill>
                      <a:schemeClr val="accent2">
                        <a:lumMod val="40000"/>
                        <a:lumOff val="60000"/>
                      </a:schemeClr>
                    </a:solidFill>
                  </a:tcPr>
                </a:tc>
                <a:tc>
                  <a:txBody>
                    <a:bodyPr/>
                    <a:lstStyle/>
                    <a:p>
                      <a:pPr algn="ctr"/>
                      <a:r>
                        <a:rPr lang="en-US" dirty="0"/>
                        <a:t>Friday</a:t>
                      </a:r>
                      <a:endParaRPr lang="en-US" dirty="0">
                        <a:solidFill>
                          <a:schemeClr val="bg1"/>
                        </a:solidFill>
                      </a:endParaRPr>
                    </a:p>
                  </a:txBody>
                  <a:tcPr>
                    <a:solidFill>
                      <a:schemeClr val="accent2">
                        <a:lumMod val="40000"/>
                        <a:lumOff val="60000"/>
                      </a:schemeClr>
                    </a:solidFill>
                  </a:tcPr>
                </a:tc>
                <a:tc>
                  <a:txBody>
                    <a:bodyPr/>
                    <a:lstStyle/>
                    <a:p>
                      <a:pPr algn="ctr"/>
                      <a:r>
                        <a:rPr lang="en-US" dirty="0"/>
                        <a:t>Saturday</a:t>
                      </a:r>
                      <a:endParaRPr lang="en-US" dirty="0">
                        <a:solidFill>
                          <a:schemeClr val="bg1"/>
                        </a:solidFill>
                      </a:endParaRPr>
                    </a:p>
                  </a:txBody>
                  <a:tcPr>
                    <a:solidFill>
                      <a:schemeClr val="accent2">
                        <a:lumMod val="40000"/>
                        <a:lumOff val="60000"/>
                      </a:schemeClr>
                    </a:solidFill>
                  </a:tcPr>
                </a:tc>
                <a:extLst>
                  <a:ext uri="{0D108BD9-81ED-4DB2-BD59-A6C34878D82A}">
                    <a16:rowId xmlns:a16="http://schemas.microsoft.com/office/drawing/2014/main" val="10000"/>
                  </a:ext>
                </a:extLst>
              </a:tr>
              <a:tr h="594360">
                <a:tc>
                  <a:txBody>
                    <a:bodyPr/>
                    <a:lstStyle/>
                    <a:p>
                      <a:endParaRPr lang="en-US" dirty="0"/>
                    </a:p>
                  </a:txBody>
                  <a:tcPr/>
                </a:tc>
                <a:tc>
                  <a:txBody>
                    <a:bodyPr/>
                    <a:lstStyle/>
                    <a:p>
                      <a:endParaRPr lang="en-US" b="1" dirty="0"/>
                    </a:p>
                  </a:txBody>
                  <a:tcPr/>
                </a:tc>
                <a:tc>
                  <a:txBody>
                    <a:bodyPr/>
                    <a:lstStyle/>
                    <a:p>
                      <a:endParaRPr lang="en-US" b="1" dirty="0"/>
                    </a:p>
                  </a:txBody>
                  <a:tcPr/>
                </a:tc>
                <a:tc>
                  <a:txBody>
                    <a:bodyPr/>
                    <a:lstStyle/>
                    <a:p>
                      <a:r>
                        <a:rPr lang="en-US" b="1" dirty="0"/>
                        <a:t>1</a:t>
                      </a:r>
                    </a:p>
                  </a:txBody>
                  <a:tcPr/>
                </a:tc>
                <a:tc>
                  <a:txBody>
                    <a:bodyPr/>
                    <a:lstStyle/>
                    <a:p>
                      <a:r>
                        <a:rPr lang="en-US" b="1" dirty="0"/>
                        <a:t>2</a:t>
                      </a:r>
                    </a:p>
                  </a:txBody>
                  <a:tcPr/>
                </a:tc>
                <a:tc>
                  <a:txBody>
                    <a:bodyPr/>
                    <a:lstStyle/>
                    <a:p>
                      <a:r>
                        <a:rPr lang="en-US" b="1" dirty="0"/>
                        <a:t>3</a:t>
                      </a:r>
                    </a:p>
                  </a:txBody>
                  <a:tcPr/>
                </a:tc>
                <a:tc>
                  <a:txBody>
                    <a:bodyPr/>
                    <a:lstStyle/>
                    <a:p>
                      <a:r>
                        <a:rPr lang="en-US" b="1" dirty="0"/>
                        <a:t>4</a:t>
                      </a:r>
                    </a:p>
                  </a:txBody>
                  <a:tcPr/>
                </a:tc>
                <a:extLst>
                  <a:ext uri="{0D108BD9-81ED-4DB2-BD59-A6C34878D82A}">
                    <a16:rowId xmlns:a16="http://schemas.microsoft.com/office/drawing/2014/main" val="10001"/>
                  </a:ext>
                </a:extLst>
              </a:tr>
              <a:tr h="594360">
                <a:tc>
                  <a:txBody>
                    <a:bodyPr/>
                    <a:lstStyle/>
                    <a:p>
                      <a:r>
                        <a:rPr lang="en-US" b="1" dirty="0"/>
                        <a:t>5</a:t>
                      </a:r>
                    </a:p>
                  </a:txBody>
                  <a:tcPr/>
                </a:tc>
                <a:tc>
                  <a:txBody>
                    <a:bodyPr/>
                    <a:lstStyle/>
                    <a:p>
                      <a:r>
                        <a:rPr lang="en-US" b="1" dirty="0"/>
                        <a:t>6</a:t>
                      </a:r>
                    </a:p>
                  </a:txBody>
                  <a:tcPr/>
                </a:tc>
                <a:tc>
                  <a:txBody>
                    <a:bodyPr/>
                    <a:lstStyle/>
                    <a:p>
                      <a:r>
                        <a:rPr lang="en-US" b="1" dirty="0"/>
                        <a:t>7</a:t>
                      </a:r>
                    </a:p>
                  </a:txBody>
                  <a:tcPr/>
                </a:tc>
                <a:tc>
                  <a:txBody>
                    <a:bodyPr/>
                    <a:lstStyle/>
                    <a:p>
                      <a:r>
                        <a:rPr lang="en-US" b="1" dirty="0"/>
                        <a:t>8</a:t>
                      </a:r>
                    </a:p>
                  </a:txBody>
                  <a:tcPr/>
                </a:tc>
                <a:tc>
                  <a:txBody>
                    <a:bodyPr/>
                    <a:lstStyle/>
                    <a:p>
                      <a:r>
                        <a:rPr lang="en-US" b="1" dirty="0"/>
                        <a:t>9</a:t>
                      </a:r>
                    </a:p>
                  </a:txBody>
                  <a:tcPr/>
                </a:tc>
                <a:tc>
                  <a:txBody>
                    <a:bodyPr/>
                    <a:lstStyle/>
                    <a:p>
                      <a:r>
                        <a:rPr lang="en-US" b="1" dirty="0"/>
                        <a:t>10</a:t>
                      </a:r>
                    </a:p>
                  </a:txBody>
                  <a:tcPr/>
                </a:tc>
                <a:tc>
                  <a:txBody>
                    <a:bodyPr/>
                    <a:lstStyle/>
                    <a:p>
                      <a:r>
                        <a:rPr lang="en-US" b="1" dirty="0"/>
                        <a:t>11</a:t>
                      </a:r>
                    </a:p>
                  </a:txBody>
                  <a:tcPr/>
                </a:tc>
                <a:extLst>
                  <a:ext uri="{0D108BD9-81ED-4DB2-BD59-A6C34878D82A}">
                    <a16:rowId xmlns:a16="http://schemas.microsoft.com/office/drawing/2014/main" val="10002"/>
                  </a:ext>
                </a:extLst>
              </a:tr>
              <a:tr h="594360">
                <a:tc>
                  <a:txBody>
                    <a:bodyPr/>
                    <a:lstStyle/>
                    <a:p>
                      <a:r>
                        <a:rPr lang="en-US" b="1" dirty="0"/>
                        <a:t>12</a:t>
                      </a:r>
                    </a:p>
                  </a:txBody>
                  <a:tcPr/>
                </a:tc>
                <a:tc>
                  <a:txBody>
                    <a:bodyPr/>
                    <a:lstStyle/>
                    <a:p>
                      <a:r>
                        <a:rPr lang="en-US" b="1" dirty="0"/>
                        <a:t>13</a:t>
                      </a:r>
                    </a:p>
                  </a:txBody>
                  <a:tcPr/>
                </a:tc>
                <a:tc>
                  <a:txBody>
                    <a:bodyPr/>
                    <a:lstStyle/>
                    <a:p>
                      <a:r>
                        <a:rPr lang="en-US" b="1" dirty="0"/>
                        <a:t>14</a:t>
                      </a:r>
                    </a:p>
                  </a:txBody>
                  <a:tcPr/>
                </a:tc>
                <a:tc>
                  <a:txBody>
                    <a:bodyPr/>
                    <a:lstStyle/>
                    <a:p>
                      <a:r>
                        <a:rPr lang="en-US" b="1" dirty="0"/>
                        <a:t>15</a:t>
                      </a:r>
                    </a:p>
                  </a:txBody>
                  <a:tcPr/>
                </a:tc>
                <a:tc>
                  <a:txBody>
                    <a:bodyPr/>
                    <a:lstStyle/>
                    <a:p>
                      <a:r>
                        <a:rPr lang="en-US" b="1" dirty="0"/>
                        <a:t>16</a:t>
                      </a:r>
                    </a:p>
                  </a:txBody>
                  <a:tcPr/>
                </a:tc>
                <a:tc>
                  <a:txBody>
                    <a:bodyPr/>
                    <a:lstStyle/>
                    <a:p>
                      <a:r>
                        <a:rPr lang="en-US" b="1" dirty="0"/>
                        <a:t>17</a:t>
                      </a:r>
                    </a:p>
                  </a:txBody>
                  <a:tcPr/>
                </a:tc>
                <a:tc>
                  <a:txBody>
                    <a:bodyPr/>
                    <a:lstStyle/>
                    <a:p>
                      <a:r>
                        <a:rPr lang="en-US" b="1" dirty="0"/>
                        <a:t>18</a:t>
                      </a:r>
                    </a:p>
                  </a:txBody>
                  <a:tcPr/>
                </a:tc>
                <a:extLst>
                  <a:ext uri="{0D108BD9-81ED-4DB2-BD59-A6C34878D82A}">
                    <a16:rowId xmlns:a16="http://schemas.microsoft.com/office/drawing/2014/main" val="10003"/>
                  </a:ext>
                </a:extLst>
              </a:tr>
              <a:tr h="594360">
                <a:tc>
                  <a:txBody>
                    <a:bodyPr/>
                    <a:lstStyle/>
                    <a:p>
                      <a:r>
                        <a:rPr lang="en-US" b="1" dirty="0"/>
                        <a:t>19</a:t>
                      </a:r>
                    </a:p>
                  </a:txBody>
                  <a:tcPr/>
                </a:tc>
                <a:tc>
                  <a:txBody>
                    <a:bodyPr/>
                    <a:lstStyle/>
                    <a:p>
                      <a:r>
                        <a:rPr lang="en-US" b="1" dirty="0"/>
                        <a:t>20</a:t>
                      </a:r>
                    </a:p>
                  </a:txBody>
                  <a:tcPr/>
                </a:tc>
                <a:tc>
                  <a:txBody>
                    <a:bodyPr/>
                    <a:lstStyle/>
                    <a:p>
                      <a:r>
                        <a:rPr lang="en-US" b="1" dirty="0"/>
                        <a:t>21</a:t>
                      </a:r>
                    </a:p>
                  </a:txBody>
                  <a:tcPr/>
                </a:tc>
                <a:tc>
                  <a:txBody>
                    <a:bodyPr/>
                    <a:lstStyle/>
                    <a:p>
                      <a:r>
                        <a:rPr lang="en-US" b="1" dirty="0"/>
                        <a:t>22</a:t>
                      </a:r>
                    </a:p>
                  </a:txBody>
                  <a:tcPr/>
                </a:tc>
                <a:tc>
                  <a:txBody>
                    <a:bodyPr/>
                    <a:lstStyle/>
                    <a:p>
                      <a:r>
                        <a:rPr lang="en-US" b="1" dirty="0"/>
                        <a:t>23</a:t>
                      </a:r>
                    </a:p>
                  </a:txBody>
                  <a:tcPr/>
                </a:tc>
                <a:tc>
                  <a:txBody>
                    <a:bodyPr/>
                    <a:lstStyle/>
                    <a:p>
                      <a:r>
                        <a:rPr lang="en-US" b="1" dirty="0"/>
                        <a:t>24</a:t>
                      </a:r>
                    </a:p>
                  </a:txBody>
                  <a:tcPr/>
                </a:tc>
                <a:tc>
                  <a:txBody>
                    <a:bodyPr/>
                    <a:lstStyle/>
                    <a:p>
                      <a:r>
                        <a:rPr lang="en-US" b="1" dirty="0"/>
                        <a:t>25</a:t>
                      </a:r>
                    </a:p>
                  </a:txBody>
                  <a:tcPr/>
                </a:tc>
                <a:extLst>
                  <a:ext uri="{0D108BD9-81ED-4DB2-BD59-A6C34878D82A}">
                    <a16:rowId xmlns:a16="http://schemas.microsoft.com/office/drawing/2014/main" val="10004"/>
                  </a:ext>
                </a:extLst>
              </a:tr>
              <a:tr h="822960">
                <a:tc>
                  <a:txBody>
                    <a:bodyPr/>
                    <a:lstStyle/>
                    <a:p>
                      <a:r>
                        <a:rPr lang="en-US" b="1" dirty="0"/>
                        <a:t>26</a:t>
                      </a:r>
                    </a:p>
                  </a:txBody>
                  <a:tcPr/>
                </a:tc>
                <a:tc>
                  <a:txBody>
                    <a:bodyPr/>
                    <a:lstStyle/>
                    <a:p>
                      <a:r>
                        <a:rPr lang="en-US" b="1" dirty="0"/>
                        <a:t>27</a:t>
                      </a:r>
                    </a:p>
                  </a:txBody>
                  <a:tcPr/>
                </a:tc>
                <a:tc>
                  <a:txBody>
                    <a:bodyPr/>
                    <a:lstStyle/>
                    <a:p>
                      <a:r>
                        <a:rPr lang="en-US" b="1" dirty="0"/>
                        <a:t>28</a:t>
                      </a:r>
                    </a:p>
                  </a:txBody>
                  <a:tcPr/>
                </a:tc>
                <a:tc>
                  <a:txBody>
                    <a:bodyPr/>
                    <a:lstStyle/>
                    <a:p>
                      <a:r>
                        <a:rPr lang="en-US" b="1" dirty="0"/>
                        <a:t>29</a:t>
                      </a:r>
                    </a:p>
                  </a:txBody>
                  <a:tcPr/>
                </a:tc>
                <a:tc>
                  <a:txBody>
                    <a:bodyPr/>
                    <a:lstStyle/>
                    <a:p>
                      <a:r>
                        <a:rPr lang="en-US" b="1" dirty="0"/>
                        <a:t>30</a:t>
                      </a:r>
                    </a:p>
                  </a:txBody>
                  <a:tcPr/>
                </a:tc>
                <a:tc>
                  <a:txBody>
                    <a:bodyPr/>
                    <a:lstStyle/>
                    <a:p>
                      <a:endParaRPr lang="en-US" b="1" dirty="0"/>
                    </a:p>
                  </a:txBody>
                  <a:tcPr/>
                </a:tc>
                <a:tc>
                  <a:txBody>
                    <a:bodyPr/>
                    <a:lstStyle/>
                    <a:p>
                      <a:endParaRPr lang="en-US" b="1" dirty="0"/>
                    </a:p>
                  </a:txBody>
                  <a:tcPr/>
                </a:tc>
                <a:extLst>
                  <a:ext uri="{0D108BD9-81ED-4DB2-BD59-A6C34878D82A}">
                    <a16:rowId xmlns:a16="http://schemas.microsoft.com/office/drawing/2014/main" val="10005"/>
                  </a:ext>
                </a:extLst>
              </a:tr>
            </a:tbl>
          </a:graphicData>
        </a:graphic>
      </p:graphicFrame>
      <p:sp>
        <p:nvSpPr>
          <p:cNvPr id="13" name="TextBox 12"/>
          <p:cNvSpPr txBox="1">
            <a:spLocks noChangeArrowheads="1"/>
          </p:cNvSpPr>
          <p:nvPr/>
        </p:nvSpPr>
        <p:spPr bwMode="auto">
          <a:xfrm>
            <a:off x="6661439" y="4758719"/>
            <a:ext cx="10162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rgbClr val="371C68"/>
                </a:solidFill>
                <a:latin typeface="Arial" charset="0"/>
              </a:defRPr>
            </a:lvl1pPr>
            <a:lvl2pPr marL="742950" indent="-285750" eaLnBrk="0" hangingPunct="0">
              <a:defRPr sz="2400">
                <a:solidFill>
                  <a:srgbClr val="371C68"/>
                </a:solidFill>
                <a:latin typeface="Arial" charset="0"/>
              </a:defRPr>
            </a:lvl2pPr>
            <a:lvl3pPr marL="1143000" indent="-228600" eaLnBrk="0" hangingPunct="0">
              <a:defRPr sz="2400">
                <a:solidFill>
                  <a:srgbClr val="371C68"/>
                </a:solidFill>
                <a:latin typeface="Arial" charset="0"/>
              </a:defRPr>
            </a:lvl3pPr>
            <a:lvl4pPr marL="1600200" indent="-228600" eaLnBrk="0" hangingPunct="0">
              <a:defRPr sz="2400">
                <a:solidFill>
                  <a:srgbClr val="371C68"/>
                </a:solidFill>
                <a:latin typeface="Arial" charset="0"/>
              </a:defRPr>
            </a:lvl4pPr>
            <a:lvl5pPr marL="2057400" indent="-228600" eaLnBrk="0" hangingPunct="0">
              <a:defRPr sz="2400">
                <a:solidFill>
                  <a:srgbClr val="371C68"/>
                </a:solidFill>
                <a:latin typeface="Arial" charset="0"/>
              </a:defRPr>
            </a:lvl5pPr>
            <a:lvl6pPr marL="2514600" indent="-228600" eaLnBrk="0" fontAlgn="base" hangingPunct="0">
              <a:spcBef>
                <a:spcPct val="0"/>
              </a:spcBef>
              <a:spcAft>
                <a:spcPct val="0"/>
              </a:spcAft>
              <a:defRPr sz="2400">
                <a:solidFill>
                  <a:srgbClr val="371C68"/>
                </a:solidFill>
                <a:latin typeface="Arial" charset="0"/>
              </a:defRPr>
            </a:lvl6pPr>
            <a:lvl7pPr marL="2971800" indent="-228600" eaLnBrk="0" fontAlgn="base" hangingPunct="0">
              <a:spcBef>
                <a:spcPct val="0"/>
              </a:spcBef>
              <a:spcAft>
                <a:spcPct val="0"/>
              </a:spcAft>
              <a:defRPr sz="2400">
                <a:solidFill>
                  <a:srgbClr val="371C68"/>
                </a:solidFill>
                <a:latin typeface="Arial" charset="0"/>
              </a:defRPr>
            </a:lvl7pPr>
            <a:lvl8pPr marL="3429000" indent="-228600" eaLnBrk="0" fontAlgn="base" hangingPunct="0">
              <a:spcBef>
                <a:spcPct val="0"/>
              </a:spcBef>
              <a:spcAft>
                <a:spcPct val="0"/>
              </a:spcAft>
              <a:defRPr sz="2400">
                <a:solidFill>
                  <a:srgbClr val="371C68"/>
                </a:solidFill>
                <a:latin typeface="Arial" charset="0"/>
              </a:defRPr>
            </a:lvl8pPr>
            <a:lvl9pPr marL="3886200" indent="-228600" eaLnBrk="0" fontAlgn="base" hangingPunct="0">
              <a:spcBef>
                <a:spcPct val="0"/>
              </a:spcBef>
              <a:spcAft>
                <a:spcPct val="0"/>
              </a:spcAft>
              <a:defRPr sz="2400">
                <a:solidFill>
                  <a:srgbClr val="371C68"/>
                </a:solidFill>
                <a:latin typeface="Arial" charset="0"/>
              </a:defRPr>
            </a:lvl9pPr>
          </a:lstStyle>
          <a:p>
            <a:pPr eaLnBrk="1" hangingPunct="1"/>
            <a:r>
              <a:rPr lang="en-US" sz="1200" b="1" dirty="0">
                <a:solidFill>
                  <a:schemeClr val="accent6">
                    <a:lumMod val="50000"/>
                  </a:schemeClr>
                </a:solidFill>
              </a:rPr>
              <a:t>Site </a:t>
            </a:r>
          </a:p>
          <a:p>
            <a:pPr eaLnBrk="1" hangingPunct="1"/>
            <a:r>
              <a:rPr lang="en-US" sz="1200" b="1" dirty="0">
                <a:solidFill>
                  <a:schemeClr val="accent6">
                    <a:lumMod val="50000"/>
                  </a:schemeClr>
                </a:solidFill>
              </a:rPr>
              <a:t>Awareness</a:t>
            </a:r>
          </a:p>
        </p:txBody>
      </p:sp>
      <p:sp>
        <p:nvSpPr>
          <p:cNvPr id="10" name="TextBox 9" descr="REporting timeline answer" title="REporting timeline answer"/>
          <p:cNvSpPr txBox="1">
            <a:spLocks noChangeArrowheads="1"/>
          </p:cNvSpPr>
          <p:nvPr/>
        </p:nvSpPr>
        <p:spPr bwMode="auto">
          <a:xfrm>
            <a:off x="2617108" y="5546363"/>
            <a:ext cx="105954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rgbClr val="371C68"/>
                </a:solidFill>
                <a:latin typeface="Arial" charset="0"/>
              </a:defRPr>
            </a:lvl1pPr>
            <a:lvl2pPr marL="742950" indent="-285750" eaLnBrk="0" hangingPunct="0">
              <a:defRPr sz="2400">
                <a:solidFill>
                  <a:srgbClr val="371C68"/>
                </a:solidFill>
                <a:latin typeface="Arial" charset="0"/>
              </a:defRPr>
            </a:lvl2pPr>
            <a:lvl3pPr marL="1143000" indent="-228600" eaLnBrk="0" hangingPunct="0">
              <a:defRPr sz="2400">
                <a:solidFill>
                  <a:srgbClr val="371C68"/>
                </a:solidFill>
                <a:latin typeface="Arial" charset="0"/>
              </a:defRPr>
            </a:lvl3pPr>
            <a:lvl4pPr marL="1600200" indent="-228600" eaLnBrk="0" hangingPunct="0">
              <a:defRPr sz="2400">
                <a:solidFill>
                  <a:srgbClr val="371C68"/>
                </a:solidFill>
                <a:latin typeface="Arial" charset="0"/>
              </a:defRPr>
            </a:lvl4pPr>
            <a:lvl5pPr marL="2057400" indent="-228600" eaLnBrk="0" hangingPunct="0">
              <a:defRPr sz="2400">
                <a:solidFill>
                  <a:srgbClr val="371C68"/>
                </a:solidFill>
                <a:latin typeface="Arial" charset="0"/>
              </a:defRPr>
            </a:lvl5pPr>
            <a:lvl6pPr marL="2514600" indent="-228600" eaLnBrk="0" fontAlgn="base" hangingPunct="0">
              <a:spcBef>
                <a:spcPct val="0"/>
              </a:spcBef>
              <a:spcAft>
                <a:spcPct val="0"/>
              </a:spcAft>
              <a:defRPr sz="2400">
                <a:solidFill>
                  <a:srgbClr val="371C68"/>
                </a:solidFill>
                <a:latin typeface="Arial" charset="0"/>
              </a:defRPr>
            </a:lvl6pPr>
            <a:lvl7pPr marL="2971800" indent="-228600" eaLnBrk="0" fontAlgn="base" hangingPunct="0">
              <a:spcBef>
                <a:spcPct val="0"/>
              </a:spcBef>
              <a:spcAft>
                <a:spcPct val="0"/>
              </a:spcAft>
              <a:defRPr sz="2400">
                <a:solidFill>
                  <a:srgbClr val="371C68"/>
                </a:solidFill>
                <a:latin typeface="Arial" charset="0"/>
              </a:defRPr>
            </a:lvl7pPr>
            <a:lvl8pPr marL="3429000" indent="-228600" eaLnBrk="0" fontAlgn="base" hangingPunct="0">
              <a:spcBef>
                <a:spcPct val="0"/>
              </a:spcBef>
              <a:spcAft>
                <a:spcPct val="0"/>
              </a:spcAft>
              <a:defRPr sz="2400">
                <a:solidFill>
                  <a:srgbClr val="371C68"/>
                </a:solidFill>
                <a:latin typeface="Arial" charset="0"/>
              </a:defRPr>
            </a:lvl8pPr>
            <a:lvl9pPr marL="3886200" indent="-228600" eaLnBrk="0" fontAlgn="base" hangingPunct="0">
              <a:spcBef>
                <a:spcPct val="0"/>
              </a:spcBef>
              <a:spcAft>
                <a:spcPct val="0"/>
              </a:spcAft>
              <a:defRPr sz="2400">
                <a:solidFill>
                  <a:srgbClr val="371C68"/>
                </a:solidFill>
                <a:latin typeface="Arial" charset="0"/>
              </a:defRPr>
            </a:lvl9pPr>
          </a:lstStyle>
          <a:p>
            <a:pPr eaLnBrk="1" hangingPunct="1"/>
            <a:r>
              <a:rPr lang="en-US" sz="1200" b="1" dirty="0">
                <a:solidFill>
                  <a:schemeClr val="accent6">
                    <a:lumMod val="50000"/>
                  </a:schemeClr>
                </a:solidFill>
              </a:rPr>
              <a:t>Report Due </a:t>
            </a:r>
          </a:p>
          <a:p>
            <a:pPr eaLnBrk="1" hangingPunct="1"/>
            <a:r>
              <a:rPr lang="en-US" sz="1200" b="1" dirty="0">
                <a:solidFill>
                  <a:schemeClr val="accent6">
                    <a:lumMod val="50000"/>
                  </a:schemeClr>
                </a:solidFill>
              </a:rPr>
              <a:t>(11: 59  PM Local Time)</a:t>
            </a:r>
          </a:p>
        </p:txBody>
      </p:sp>
      <p:sp>
        <p:nvSpPr>
          <p:cNvPr id="11" name="Oval 10" title="circle over report due date"/>
          <p:cNvSpPr>
            <a:spLocks noChangeArrowheads="1"/>
          </p:cNvSpPr>
          <p:nvPr/>
        </p:nvSpPr>
        <p:spPr bwMode="auto">
          <a:xfrm>
            <a:off x="2277045" y="5259608"/>
            <a:ext cx="1739668" cy="972767"/>
          </a:xfrm>
          <a:prstGeom prst="ellipse">
            <a:avLst/>
          </a:prstGeom>
          <a:noFill/>
          <a:ln w="47625" algn="ctr">
            <a:solidFill>
              <a:schemeClr val="accent6">
                <a:lumMod val="60000"/>
                <a:lumOff val="40000"/>
              </a:schemeClr>
            </a:solidFill>
            <a:round/>
            <a:headEnd/>
            <a:tailEnd/>
          </a:ln>
          <a:extLst/>
        </p:spPr>
        <p:txBody>
          <a:bodyPr wrap="none" anchor="ctr"/>
          <a:lstStyle/>
          <a:p>
            <a:endParaRPr lang="en-US" dirty="0">
              <a:solidFill>
                <a:schemeClr val="accent6">
                  <a:lumMod val="60000"/>
                  <a:lumOff val="40000"/>
                </a:schemeClr>
              </a:solidFill>
            </a:endParaRPr>
          </a:p>
        </p:txBody>
      </p:sp>
      <p:sp>
        <p:nvSpPr>
          <p:cNvPr id="5" name="TextBox 4"/>
          <p:cNvSpPr txBox="1"/>
          <p:nvPr/>
        </p:nvSpPr>
        <p:spPr>
          <a:xfrm>
            <a:off x="3797644" y="2280039"/>
            <a:ext cx="1828800" cy="369332"/>
          </a:xfrm>
          <a:prstGeom prst="rect">
            <a:avLst/>
          </a:prstGeom>
          <a:noFill/>
        </p:spPr>
        <p:txBody>
          <a:bodyPr wrap="square" rtlCol="0">
            <a:spAutoFit/>
          </a:bodyPr>
          <a:lstStyle/>
          <a:p>
            <a:pPr algn="ctr"/>
            <a:r>
              <a:rPr lang="en-US" dirty="0"/>
              <a:t>June 2016</a:t>
            </a:r>
          </a:p>
        </p:txBody>
      </p:sp>
    </p:spTree>
    <p:custDataLst>
      <p:tags r:id="rId1"/>
    </p:custDataLst>
    <p:extLst>
      <p:ext uri="{BB962C8B-B14F-4D97-AF65-F5344CB8AC3E}">
        <p14:creationId xmlns:p14="http://schemas.microsoft.com/office/powerpoint/2010/main" val="4885355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fade">
                                      <p:cBhvr>
                                        <p:cTn id="7" dur="500"/>
                                        <p:tgtEl>
                                          <p:spTgt spid="819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0" grpId="0"/>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EAE Reporting to DAIDS</a:t>
            </a:r>
          </a:p>
        </p:txBody>
      </p:sp>
      <p:sp>
        <p:nvSpPr>
          <p:cNvPr id="3" name="Content Placeholder 2"/>
          <p:cNvSpPr>
            <a:spLocks noGrp="1"/>
          </p:cNvSpPr>
          <p:nvPr>
            <p:ph idx="1"/>
          </p:nvPr>
        </p:nvSpPr>
        <p:spPr>
          <a:xfrm>
            <a:off x="457200" y="1618346"/>
            <a:ext cx="8229600" cy="4573134"/>
          </a:xfrm>
        </p:spPr>
        <p:txBody>
          <a:bodyPr/>
          <a:lstStyle/>
          <a:p>
            <a:r>
              <a:rPr lang="en-US" dirty="0"/>
              <a:t>The protocol will specify which reporting category is to be used (i.e., SAE or SUSAR)</a:t>
            </a:r>
          </a:p>
          <a:p>
            <a:r>
              <a:rPr lang="en-US" dirty="0"/>
              <a:t>Additional reporting requirements:</a:t>
            </a:r>
          </a:p>
          <a:p>
            <a:pPr lvl="1"/>
            <a:r>
              <a:rPr lang="en-US" sz="2200" dirty="0"/>
              <a:t>The protocol may require other AEs to be reported on an expedited basis; may or may not meet SAE criteria</a:t>
            </a:r>
          </a:p>
          <a:p>
            <a:r>
              <a:rPr lang="en-US" dirty="0"/>
              <a:t>Not reportable to DAIDS:</a:t>
            </a:r>
          </a:p>
          <a:p>
            <a:pPr lvl="1">
              <a:spcAft>
                <a:spcPts val="1000"/>
              </a:spcAft>
            </a:pPr>
            <a:r>
              <a:rPr lang="en-US" sz="2200" dirty="0"/>
              <a:t>An SAE occurring before exposure to a study product</a:t>
            </a:r>
          </a:p>
          <a:p>
            <a:pPr lvl="1">
              <a:spcAft>
                <a:spcPts val="1000"/>
              </a:spcAft>
            </a:pPr>
            <a:r>
              <a:rPr lang="en-US" sz="2200" dirty="0"/>
              <a:t>Immune reconstitution inflammatory syndrome (IRIS), even if the event otherwise meets the reporting criteria (unless specified in the protocol)</a:t>
            </a:r>
          </a:p>
          <a:p>
            <a:endParaRPr lang="en-US" dirty="0"/>
          </a:p>
          <a:p>
            <a:endParaRPr lang="en-US" dirty="0"/>
          </a:p>
        </p:txBody>
      </p:sp>
      <p:sp>
        <p:nvSpPr>
          <p:cNvPr id="4" name="Slide Number Placeholder 3"/>
          <p:cNvSpPr>
            <a:spLocks noGrp="1"/>
          </p:cNvSpPr>
          <p:nvPr>
            <p:ph type="sldNum" sz="quarter" idx="10"/>
          </p:nvPr>
        </p:nvSpPr>
        <p:spPr/>
        <p:txBody>
          <a:bodyPr/>
          <a:lstStyle/>
          <a:p>
            <a:fld id="{4941BBE7-869A-440E-A539-8D0B74F6612C}" type="slidenum">
              <a:rPr lang="en-US" smtClean="0"/>
              <a:pPr/>
              <a:t>7</a:t>
            </a:fld>
            <a:endParaRPr lang="en-US" dirty="0"/>
          </a:p>
        </p:txBody>
      </p:sp>
    </p:spTree>
    <p:custDataLst>
      <p:tags r:id="rId1"/>
    </p:custDataLst>
    <p:extLst>
      <p:ext uri="{BB962C8B-B14F-4D97-AF65-F5344CB8AC3E}">
        <p14:creationId xmlns:p14="http://schemas.microsoft.com/office/powerpoint/2010/main" val="3909075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Primary Adverse Event </a:t>
            </a:r>
          </a:p>
        </p:txBody>
      </p:sp>
      <p:sp>
        <p:nvSpPr>
          <p:cNvPr id="3" name="Content Placeholder 2"/>
          <p:cNvSpPr>
            <a:spLocks noGrp="1"/>
          </p:cNvSpPr>
          <p:nvPr>
            <p:ph idx="1"/>
          </p:nvPr>
        </p:nvSpPr>
        <p:spPr>
          <a:xfrm>
            <a:off x="457200" y="1553029"/>
            <a:ext cx="8229600" cy="4249255"/>
          </a:xfrm>
        </p:spPr>
        <p:txBody>
          <a:bodyPr/>
          <a:lstStyle/>
          <a:p>
            <a:pPr>
              <a:spcAft>
                <a:spcPts val="1200"/>
              </a:spcAft>
            </a:pPr>
            <a:r>
              <a:rPr lang="en-US" sz="2200" dirty="0"/>
              <a:t>Seriousness Criteria:</a:t>
            </a:r>
          </a:p>
          <a:p>
            <a:pPr lvl="1">
              <a:spcAft>
                <a:spcPts val="1200"/>
              </a:spcAft>
            </a:pPr>
            <a:r>
              <a:rPr lang="en-US" sz="2200" dirty="0"/>
              <a:t>Select appropriate ICH-SAE criteria</a:t>
            </a:r>
          </a:p>
          <a:p>
            <a:pPr lvl="1">
              <a:spcAft>
                <a:spcPts val="1200"/>
              </a:spcAft>
            </a:pPr>
            <a:r>
              <a:rPr lang="en-US" sz="2200" dirty="0"/>
              <a:t>More than one criterion can be selected</a:t>
            </a:r>
          </a:p>
          <a:p>
            <a:pPr lvl="2">
              <a:spcAft>
                <a:spcPts val="1200"/>
              </a:spcAft>
            </a:pPr>
            <a:r>
              <a:rPr lang="en-US" sz="2200" b="1" dirty="0">
                <a:solidFill>
                  <a:schemeClr val="tx1"/>
                </a:solidFill>
              </a:rPr>
              <a:t>Requires inpatient hospitalization or prolongation </a:t>
            </a:r>
            <a:br>
              <a:rPr lang="en-US" sz="2200" b="1" dirty="0">
                <a:solidFill>
                  <a:schemeClr val="tx1"/>
                </a:solidFill>
              </a:rPr>
            </a:br>
            <a:r>
              <a:rPr lang="en-US" sz="2200" b="1" dirty="0">
                <a:solidFill>
                  <a:schemeClr val="tx1"/>
                </a:solidFill>
              </a:rPr>
              <a:t>of existing hospitalization</a:t>
            </a:r>
          </a:p>
          <a:p>
            <a:pPr>
              <a:spcAft>
                <a:spcPts val="1200"/>
              </a:spcAft>
            </a:pPr>
            <a:r>
              <a:rPr lang="en-US" sz="2200" dirty="0"/>
              <a:t>Primary Adverse Event:</a:t>
            </a:r>
          </a:p>
          <a:p>
            <a:pPr lvl="1">
              <a:spcAft>
                <a:spcPts val="1200"/>
              </a:spcAft>
            </a:pPr>
            <a:r>
              <a:rPr lang="en-US" sz="2200" b="1" dirty="0"/>
              <a:t>Presumed Gastroenteritis</a:t>
            </a:r>
          </a:p>
          <a:p>
            <a:pPr>
              <a:spcAft>
                <a:spcPts val="1200"/>
              </a:spcAft>
            </a:pPr>
            <a:r>
              <a:rPr lang="en-US" sz="2200" dirty="0"/>
              <a:t>Severity Grade:</a:t>
            </a:r>
          </a:p>
          <a:p>
            <a:pPr lvl="1">
              <a:spcAft>
                <a:spcPts val="1200"/>
              </a:spcAft>
            </a:pPr>
            <a:r>
              <a:rPr lang="en-US" sz="2200" b="1" dirty="0"/>
              <a:t>Grade 3 (Severe)</a:t>
            </a:r>
          </a:p>
        </p:txBody>
      </p:sp>
      <p:sp>
        <p:nvSpPr>
          <p:cNvPr id="4" name="Slide Number Placeholder 3"/>
          <p:cNvSpPr>
            <a:spLocks noGrp="1"/>
          </p:cNvSpPr>
          <p:nvPr>
            <p:ph type="sldNum" sz="quarter" idx="10"/>
          </p:nvPr>
        </p:nvSpPr>
        <p:spPr/>
        <p:txBody>
          <a:bodyPr/>
          <a:lstStyle/>
          <a:p>
            <a:fld id="{3F885E44-F773-4ADE-9E01-35BEB5FE601B}" type="slidenum">
              <a:rPr lang="en-US" smtClean="0"/>
              <a:pPr/>
              <a:t>70</a:t>
            </a:fld>
            <a:endParaRPr lang="en-US" dirty="0"/>
          </a:p>
        </p:txBody>
      </p:sp>
    </p:spTree>
    <p:extLst>
      <p:ext uri="{BB962C8B-B14F-4D97-AF65-F5344CB8AC3E}">
        <p14:creationId xmlns:p14="http://schemas.microsoft.com/office/powerpoint/2010/main" val="4273119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Primary Adverse Event</a:t>
            </a:r>
          </a:p>
        </p:txBody>
      </p:sp>
      <p:sp>
        <p:nvSpPr>
          <p:cNvPr id="3" name="Content Placeholder 2"/>
          <p:cNvSpPr>
            <a:spLocks noGrp="1"/>
          </p:cNvSpPr>
          <p:nvPr>
            <p:ph idx="1"/>
          </p:nvPr>
        </p:nvSpPr>
        <p:spPr>
          <a:xfrm>
            <a:off x="457200" y="1550485"/>
            <a:ext cx="8229600" cy="4459623"/>
          </a:xfrm>
        </p:spPr>
        <p:txBody>
          <a:bodyPr/>
          <a:lstStyle/>
          <a:p>
            <a:pPr>
              <a:spcAft>
                <a:spcPts val="800"/>
              </a:spcAft>
            </a:pPr>
            <a:r>
              <a:rPr lang="en-US" sz="2200" dirty="0"/>
              <a:t>Onset Date: The date the primary adverse event first occurred at the level requiring expedited reporting</a:t>
            </a:r>
          </a:p>
          <a:p>
            <a:pPr lvl="1">
              <a:spcAft>
                <a:spcPts val="800"/>
              </a:spcAft>
            </a:pPr>
            <a:r>
              <a:rPr lang="en-US" sz="2200" b="1" dirty="0"/>
              <a:t>24 Jun 2016</a:t>
            </a:r>
            <a:endParaRPr lang="en-US" sz="2200" dirty="0"/>
          </a:p>
          <a:p>
            <a:pPr>
              <a:spcAft>
                <a:spcPts val="800"/>
              </a:spcAft>
            </a:pPr>
            <a:r>
              <a:rPr lang="en-US" sz="2200" dirty="0"/>
              <a:t>Did this AE result in Fetal Loss?:</a:t>
            </a:r>
          </a:p>
          <a:p>
            <a:pPr lvl="1">
              <a:spcAft>
                <a:spcPts val="800"/>
              </a:spcAft>
            </a:pPr>
            <a:r>
              <a:rPr lang="en-US" sz="2200" b="1" dirty="0"/>
              <a:t>No</a:t>
            </a:r>
          </a:p>
          <a:p>
            <a:pPr>
              <a:spcAft>
                <a:spcPts val="800"/>
              </a:spcAft>
            </a:pPr>
            <a:r>
              <a:rPr lang="en-US" sz="2200" dirty="0"/>
              <a:t>Country of AE Origin: The country where the event occurred; may not necessarily be where the site is located</a:t>
            </a:r>
            <a:endParaRPr lang="en-US" sz="2200" b="1" dirty="0"/>
          </a:p>
          <a:p>
            <a:pPr lvl="1">
              <a:spcAft>
                <a:spcPts val="800"/>
              </a:spcAft>
            </a:pPr>
            <a:r>
              <a:rPr lang="en-US" sz="2200" b="1" dirty="0"/>
              <a:t>Republic of South Africa</a:t>
            </a:r>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71</a:t>
            </a:fld>
            <a:endParaRPr lang="en-US" dirty="0"/>
          </a:p>
        </p:txBody>
      </p:sp>
    </p:spTree>
    <p:custDataLst>
      <p:tags r:id="rId1"/>
    </p:custDataLst>
    <p:extLst>
      <p:ext uri="{BB962C8B-B14F-4D97-AF65-F5344CB8AC3E}">
        <p14:creationId xmlns:p14="http://schemas.microsoft.com/office/powerpoint/2010/main" val="1000739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dirty="0"/>
              <a:t>Primary Adverse Event</a:t>
            </a:r>
          </a:p>
        </p:txBody>
      </p:sp>
      <p:sp>
        <p:nvSpPr>
          <p:cNvPr id="3" name="Content Placeholder 2"/>
          <p:cNvSpPr>
            <a:spLocks noGrp="1"/>
          </p:cNvSpPr>
          <p:nvPr>
            <p:ph idx="1"/>
          </p:nvPr>
        </p:nvSpPr>
        <p:spPr>
          <a:xfrm>
            <a:off x="455024" y="1606709"/>
            <a:ext cx="8229600" cy="3746688"/>
          </a:xfrm>
        </p:spPr>
        <p:txBody>
          <a:bodyPr/>
          <a:lstStyle/>
          <a:p>
            <a:pPr>
              <a:spcAft>
                <a:spcPts val="1200"/>
              </a:spcAft>
            </a:pPr>
            <a:r>
              <a:rPr lang="en-US" sz="2200" dirty="0"/>
              <a:t>Status Code at Most Recent Observation: The status code of the participant at the most recent observation</a:t>
            </a:r>
          </a:p>
          <a:p>
            <a:pPr lvl="1">
              <a:spcAft>
                <a:spcPts val="1200"/>
              </a:spcAft>
            </a:pPr>
            <a:r>
              <a:rPr lang="en-US" sz="2200" b="1" dirty="0"/>
              <a:t>Recovering/Resolving</a:t>
            </a:r>
          </a:p>
          <a:p>
            <a:pPr>
              <a:spcAft>
                <a:spcPts val="1200"/>
              </a:spcAft>
            </a:pPr>
            <a:r>
              <a:rPr lang="en-US" sz="2200" dirty="0"/>
              <a:t>Status Date: Date of the most recent observation of the participant</a:t>
            </a:r>
          </a:p>
          <a:p>
            <a:pPr lvl="1">
              <a:spcAft>
                <a:spcPts val="1200"/>
              </a:spcAft>
            </a:pPr>
            <a:r>
              <a:rPr lang="en-US" sz="2200" dirty="0"/>
              <a:t>Date has to be on or after the site awareness date </a:t>
            </a:r>
          </a:p>
          <a:p>
            <a:pPr lvl="1">
              <a:spcAft>
                <a:spcPts val="1200"/>
              </a:spcAft>
            </a:pPr>
            <a:r>
              <a:rPr lang="en-US" sz="2200" b="1" dirty="0"/>
              <a:t>27 Jun 2016</a:t>
            </a:r>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72</a:t>
            </a:fld>
            <a:endParaRPr lang="en-US" dirty="0"/>
          </a:p>
        </p:txBody>
      </p:sp>
    </p:spTree>
    <p:custDataLst>
      <p:tags r:id="rId1"/>
    </p:custDataLst>
    <p:extLst>
      <p:ext uri="{BB962C8B-B14F-4D97-AF65-F5344CB8AC3E}">
        <p14:creationId xmlns:p14="http://schemas.microsoft.com/office/powerpoint/2010/main" val="1628994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dirty="0"/>
              <a:t>Case Narrative</a:t>
            </a:r>
          </a:p>
        </p:txBody>
      </p:sp>
      <p:sp>
        <p:nvSpPr>
          <p:cNvPr id="3" name="Content Placeholder 2"/>
          <p:cNvSpPr>
            <a:spLocks noGrp="1"/>
          </p:cNvSpPr>
          <p:nvPr>
            <p:ph idx="1"/>
          </p:nvPr>
        </p:nvSpPr>
        <p:spPr>
          <a:xfrm>
            <a:off x="457200" y="1610550"/>
            <a:ext cx="8229600" cy="4008857"/>
          </a:xfrm>
        </p:spPr>
        <p:txBody>
          <a:bodyPr/>
          <a:lstStyle/>
          <a:p>
            <a:r>
              <a:rPr lang="en-US" sz="2200" dirty="0"/>
              <a:t>Provide information on reported Primary AE</a:t>
            </a:r>
          </a:p>
          <a:p>
            <a:r>
              <a:rPr lang="en-US" sz="2200" dirty="0"/>
              <a:t>Describe: </a:t>
            </a:r>
          </a:p>
          <a:p>
            <a:pPr lvl="1">
              <a:spcAft>
                <a:spcPts val="0"/>
              </a:spcAft>
            </a:pPr>
            <a:r>
              <a:rPr lang="en-US" sz="2200" dirty="0"/>
              <a:t>Clinical course</a:t>
            </a:r>
          </a:p>
          <a:p>
            <a:pPr lvl="1">
              <a:spcAft>
                <a:spcPts val="0"/>
              </a:spcAft>
            </a:pPr>
            <a:r>
              <a:rPr lang="en-US" sz="2200" dirty="0"/>
              <a:t>Therapeutic measures</a:t>
            </a:r>
          </a:p>
          <a:p>
            <a:pPr lvl="1">
              <a:spcAft>
                <a:spcPts val="0"/>
              </a:spcAft>
            </a:pPr>
            <a:r>
              <a:rPr lang="en-US" sz="2200" dirty="0"/>
              <a:t>Outcome</a:t>
            </a:r>
          </a:p>
          <a:p>
            <a:pPr lvl="1">
              <a:spcAft>
                <a:spcPts val="0"/>
              </a:spcAft>
            </a:pPr>
            <a:r>
              <a:rPr lang="en-US" sz="2200" dirty="0"/>
              <a:t>Relevant past medical history</a:t>
            </a:r>
          </a:p>
          <a:p>
            <a:pPr lvl="1">
              <a:spcAft>
                <a:spcPts val="0"/>
              </a:spcAft>
            </a:pPr>
            <a:r>
              <a:rPr lang="en-US" sz="2200" dirty="0"/>
              <a:t>Concomitant medication(s)</a:t>
            </a:r>
          </a:p>
          <a:p>
            <a:pPr lvl="1">
              <a:spcAft>
                <a:spcPts val="0"/>
              </a:spcAft>
            </a:pPr>
            <a:r>
              <a:rPr lang="en-US" sz="2200" dirty="0"/>
              <a:t>Alternative etiologies</a:t>
            </a:r>
          </a:p>
          <a:p>
            <a:pPr lvl="1">
              <a:spcAft>
                <a:spcPts val="0"/>
              </a:spcAft>
            </a:pPr>
            <a:r>
              <a:rPr lang="en-US" sz="2200" dirty="0"/>
              <a:t>Any contributing factors</a:t>
            </a:r>
          </a:p>
          <a:p>
            <a:pPr lvl="1">
              <a:spcAft>
                <a:spcPts val="0"/>
              </a:spcAft>
            </a:pPr>
            <a:r>
              <a:rPr lang="en-US" sz="2200" dirty="0"/>
              <a:t>Other relevant information</a:t>
            </a:r>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73</a:t>
            </a:fld>
            <a:endParaRPr lang="en-US" dirty="0"/>
          </a:p>
        </p:txBody>
      </p:sp>
    </p:spTree>
    <p:custDataLst>
      <p:tags r:id="rId1"/>
    </p:custDataLst>
    <p:extLst>
      <p:ext uri="{BB962C8B-B14F-4D97-AF65-F5344CB8AC3E}">
        <p14:creationId xmlns:p14="http://schemas.microsoft.com/office/powerpoint/2010/main" val="968981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dirty="0"/>
              <a:t>Study Product</a:t>
            </a:r>
          </a:p>
        </p:txBody>
      </p:sp>
      <p:sp>
        <p:nvSpPr>
          <p:cNvPr id="3" name="Content Placeholder 2"/>
          <p:cNvSpPr>
            <a:spLocks noGrp="1"/>
          </p:cNvSpPr>
          <p:nvPr>
            <p:ph idx="1"/>
          </p:nvPr>
        </p:nvSpPr>
        <p:spPr>
          <a:xfrm>
            <a:off x="148281" y="1592053"/>
            <a:ext cx="8843319" cy="4384797"/>
          </a:xfrm>
        </p:spPr>
        <p:txBody>
          <a:bodyPr/>
          <a:lstStyle/>
          <a:p>
            <a:pPr>
              <a:spcAft>
                <a:spcPts val="1200"/>
              </a:spcAft>
            </a:pPr>
            <a:r>
              <a:rPr lang="en-US" dirty="0"/>
              <a:t>Not a free text field</a:t>
            </a:r>
          </a:p>
          <a:p>
            <a:pPr>
              <a:spcAft>
                <a:spcPts val="1200"/>
              </a:spcAft>
            </a:pPr>
            <a:r>
              <a:rPr lang="en-US" dirty="0"/>
              <a:t>Choose study product from drop down menu of smart text field</a:t>
            </a:r>
          </a:p>
          <a:p>
            <a:pPr lvl="1">
              <a:spcAft>
                <a:spcPts val="1200"/>
              </a:spcAft>
            </a:pPr>
            <a:r>
              <a:rPr lang="en-US" sz="2200" b="1" dirty="0"/>
              <a:t>Emtricitabine/Tenofovir Disoproxil Fumarate, Raltegravir, Darunavir, and Ritonavir</a:t>
            </a:r>
          </a:p>
          <a:p>
            <a:pPr>
              <a:spcAft>
                <a:spcPts val="1200"/>
              </a:spcAft>
            </a:pPr>
            <a:r>
              <a:rPr lang="en-US" dirty="0"/>
              <a:t>Relationship of Study Products to Primary AE:</a:t>
            </a:r>
          </a:p>
          <a:p>
            <a:pPr lvl="1">
              <a:spcAft>
                <a:spcPts val="1200"/>
              </a:spcAft>
            </a:pPr>
            <a:r>
              <a:rPr lang="en-US" sz="2200" b="1" dirty="0"/>
              <a:t>Not Related</a:t>
            </a:r>
            <a:r>
              <a:rPr lang="en-US" sz="2200" dirty="0"/>
              <a:t> </a:t>
            </a:r>
          </a:p>
          <a:p>
            <a:pPr>
              <a:spcAft>
                <a:spcPts val="1200"/>
              </a:spcAft>
            </a:pPr>
            <a:r>
              <a:rPr lang="en-US" dirty="0"/>
              <a:t>Study Products Dose and Unit of Measurement:</a:t>
            </a:r>
          </a:p>
          <a:p>
            <a:pPr lvl="1">
              <a:spcAft>
                <a:spcPts val="1200"/>
              </a:spcAft>
            </a:pPr>
            <a:r>
              <a:rPr lang="en-US" sz="2200" b="1" dirty="0"/>
              <a:t>200/300 mg, 400 mg, 600 mg, 100 mg</a:t>
            </a:r>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74</a:t>
            </a:fld>
            <a:endParaRPr lang="en-US" dirty="0"/>
          </a:p>
        </p:txBody>
      </p:sp>
    </p:spTree>
    <p:custDataLst>
      <p:tags r:id="rId1"/>
    </p:custDataLst>
    <p:extLst>
      <p:ext uri="{BB962C8B-B14F-4D97-AF65-F5344CB8AC3E}">
        <p14:creationId xmlns:p14="http://schemas.microsoft.com/office/powerpoint/2010/main" val="3340305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dirty="0"/>
              <a:t>Study Product</a:t>
            </a:r>
          </a:p>
        </p:txBody>
      </p:sp>
      <p:sp>
        <p:nvSpPr>
          <p:cNvPr id="3" name="Content Placeholder 2"/>
          <p:cNvSpPr>
            <a:spLocks noGrp="1"/>
          </p:cNvSpPr>
          <p:nvPr>
            <p:ph idx="1"/>
          </p:nvPr>
        </p:nvSpPr>
        <p:spPr>
          <a:xfrm>
            <a:off x="457200" y="1595187"/>
            <a:ext cx="8229600" cy="4348413"/>
          </a:xfrm>
        </p:spPr>
        <p:txBody>
          <a:bodyPr/>
          <a:lstStyle/>
          <a:p>
            <a:pPr>
              <a:spcAft>
                <a:spcPts val="1200"/>
              </a:spcAft>
            </a:pPr>
            <a:r>
              <a:rPr lang="en-US" dirty="0"/>
              <a:t>Exposure to and duration of use of study product is important information to assess the case</a:t>
            </a:r>
          </a:p>
          <a:p>
            <a:pPr>
              <a:spcAft>
                <a:spcPts val="1200"/>
              </a:spcAft>
            </a:pPr>
            <a:r>
              <a:rPr lang="en-US" dirty="0"/>
              <a:t>Ensure accuracy of information</a:t>
            </a:r>
          </a:p>
          <a:p>
            <a:pPr>
              <a:spcAft>
                <a:spcPts val="1200"/>
              </a:spcAft>
            </a:pPr>
            <a:r>
              <a:rPr lang="en-US" dirty="0"/>
              <a:t>If unsure, please indicate that the date is estimated</a:t>
            </a:r>
          </a:p>
          <a:p>
            <a:pPr>
              <a:spcAft>
                <a:spcPts val="1200"/>
              </a:spcAft>
            </a:pPr>
            <a:r>
              <a:rPr lang="en-US" dirty="0"/>
              <a:t>Date of First Dose:</a:t>
            </a:r>
          </a:p>
          <a:p>
            <a:pPr lvl="1">
              <a:spcAft>
                <a:spcPts val="1200"/>
              </a:spcAft>
            </a:pPr>
            <a:r>
              <a:rPr lang="en-US" sz="2200" b="1" dirty="0"/>
              <a:t>19 May 2016</a:t>
            </a:r>
          </a:p>
          <a:p>
            <a:pPr>
              <a:spcAft>
                <a:spcPts val="1200"/>
              </a:spcAft>
            </a:pPr>
            <a:r>
              <a:rPr lang="en-US" dirty="0"/>
              <a:t>Date of Last Dose: The date the subject took the last dose prior to the onset of the adverse event</a:t>
            </a:r>
          </a:p>
          <a:p>
            <a:pPr lvl="1">
              <a:spcAft>
                <a:spcPts val="1200"/>
              </a:spcAft>
            </a:pPr>
            <a:r>
              <a:rPr lang="en-US" sz="2200" b="1" dirty="0"/>
              <a:t>23 Jun 2016</a:t>
            </a:r>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75</a:t>
            </a:fld>
            <a:endParaRPr lang="en-US" dirty="0"/>
          </a:p>
        </p:txBody>
      </p:sp>
    </p:spTree>
    <p:custDataLst>
      <p:tags r:id="rId1"/>
    </p:custDataLst>
    <p:extLst>
      <p:ext uri="{BB962C8B-B14F-4D97-AF65-F5344CB8AC3E}">
        <p14:creationId xmlns:p14="http://schemas.microsoft.com/office/powerpoint/2010/main" val="3106418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dirty="0"/>
              <a:t>Study Product </a:t>
            </a:r>
          </a:p>
        </p:txBody>
      </p:sp>
      <p:sp>
        <p:nvSpPr>
          <p:cNvPr id="3" name="Content Placeholder 2"/>
          <p:cNvSpPr>
            <a:spLocks noGrp="1"/>
          </p:cNvSpPr>
          <p:nvPr>
            <p:ph idx="1"/>
          </p:nvPr>
        </p:nvSpPr>
        <p:spPr>
          <a:xfrm>
            <a:off x="448056" y="1603941"/>
            <a:ext cx="8449056" cy="4131843"/>
          </a:xfrm>
        </p:spPr>
        <p:txBody>
          <a:bodyPr/>
          <a:lstStyle/>
          <a:p>
            <a:pPr>
              <a:spcAft>
                <a:spcPts val="1200"/>
              </a:spcAft>
            </a:pPr>
            <a:r>
              <a:rPr lang="en-US" sz="2200" dirty="0"/>
              <a:t>Action Taken: Enter the </a:t>
            </a:r>
            <a:r>
              <a:rPr lang="en-US" sz="2200" b="1" dirty="0"/>
              <a:t>study physician’s</a:t>
            </a:r>
            <a:r>
              <a:rPr lang="en-US" sz="2200" dirty="0"/>
              <a:t> action taken with the study product after awareness of the SAE</a:t>
            </a:r>
          </a:p>
          <a:p>
            <a:pPr lvl="1">
              <a:spcAft>
                <a:spcPts val="1200"/>
              </a:spcAft>
            </a:pPr>
            <a:r>
              <a:rPr lang="en-US" sz="2200" b="1" dirty="0"/>
              <a:t>Continued without change</a:t>
            </a:r>
          </a:p>
          <a:p>
            <a:pPr>
              <a:spcAft>
                <a:spcPts val="1200"/>
              </a:spcAft>
            </a:pPr>
            <a:r>
              <a:rPr lang="en-US" sz="2200" dirty="0"/>
              <a:t>Action Date: Date has to be on or after the site awareness date, i.e., study physician can take action with the study product only after the site is aware the AE has occurred at a reportable level</a:t>
            </a:r>
          </a:p>
          <a:p>
            <a:pPr lvl="1">
              <a:spcAft>
                <a:spcPts val="1200"/>
              </a:spcAft>
            </a:pPr>
            <a:r>
              <a:rPr lang="en-US" sz="2200" b="1" dirty="0"/>
              <a:t>24 Jun 2016</a:t>
            </a:r>
          </a:p>
          <a:p>
            <a:pPr lvl="1">
              <a:spcAft>
                <a:spcPts val="1200"/>
              </a:spcAft>
            </a:pPr>
            <a:r>
              <a:rPr lang="en-US" sz="2200" dirty="0"/>
              <a:t>If action taken is “Course Completed or Subject Off Study Agent at AE Onset,” action date can be left blank</a:t>
            </a:r>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76</a:t>
            </a:fld>
            <a:endParaRPr lang="en-US" dirty="0"/>
          </a:p>
        </p:txBody>
      </p:sp>
    </p:spTree>
    <p:custDataLst>
      <p:tags r:id="rId1"/>
    </p:custDataLst>
    <p:extLst>
      <p:ext uri="{BB962C8B-B14F-4D97-AF65-F5344CB8AC3E}">
        <p14:creationId xmlns:p14="http://schemas.microsoft.com/office/powerpoint/2010/main" val="509457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ConMeds and Other Events</a:t>
            </a:r>
          </a:p>
        </p:txBody>
      </p:sp>
      <p:sp>
        <p:nvSpPr>
          <p:cNvPr id="3" name="Content Placeholder 2"/>
          <p:cNvSpPr>
            <a:spLocks noGrp="1"/>
          </p:cNvSpPr>
          <p:nvPr>
            <p:ph idx="1"/>
          </p:nvPr>
        </p:nvSpPr>
        <p:spPr>
          <a:xfrm>
            <a:off x="457200" y="1336550"/>
            <a:ext cx="8229600" cy="4988049"/>
          </a:xfrm>
        </p:spPr>
        <p:txBody>
          <a:bodyPr/>
          <a:lstStyle/>
          <a:p>
            <a:pPr>
              <a:spcAft>
                <a:spcPts val="1200"/>
              </a:spcAft>
            </a:pPr>
            <a:r>
              <a:rPr lang="en-US" sz="2400" dirty="0"/>
              <a:t>Concomitant Medications:</a:t>
            </a:r>
          </a:p>
          <a:p>
            <a:pPr lvl="1">
              <a:spcAft>
                <a:spcPts val="1200"/>
              </a:spcAft>
            </a:pPr>
            <a:r>
              <a:rPr lang="en-US" sz="2100" b="1" dirty="0"/>
              <a:t>Depo-Provera</a:t>
            </a:r>
          </a:p>
          <a:p>
            <a:pPr lvl="1">
              <a:spcAft>
                <a:spcPts val="1200"/>
              </a:spcAft>
            </a:pPr>
            <a:r>
              <a:rPr lang="en-US" sz="2100" b="1" dirty="0"/>
              <a:t>Ibuprofen</a:t>
            </a:r>
          </a:p>
          <a:p>
            <a:pPr lvl="1">
              <a:spcAft>
                <a:spcPts val="1200"/>
              </a:spcAft>
            </a:pPr>
            <a:r>
              <a:rPr lang="en-US" sz="2100" b="1" dirty="0"/>
              <a:t>Multivitamin</a:t>
            </a:r>
          </a:p>
          <a:p>
            <a:pPr>
              <a:spcAft>
                <a:spcPts val="1200"/>
              </a:spcAft>
            </a:pPr>
            <a:r>
              <a:rPr lang="en-US" sz="2400" dirty="0"/>
              <a:t>Other Events: List other clinically significant signs and symptoms that more fully describe the nature, severity, and/or complications of the Primary AE</a:t>
            </a:r>
          </a:p>
          <a:p>
            <a:pPr lvl="1">
              <a:spcAft>
                <a:spcPts val="1200"/>
              </a:spcAft>
            </a:pPr>
            <a:r>
              <a:rPr lang="en-US" sz="2100" b="1" dirty="0"/>
              <a:t>Abdominal Pain (grade 3)</a:t>
            </a:r>
          </a:p>
          <a:p>
            <a:pPr lvl="1">
              <a:spcAft>
                <a:spcPts val="1200"/>
              </a:spcAft>
            </a:pPr>
            <a:r>
              <a:rPr lang="en-US" sz="2100" b="1" dirty="0"/>
              <a:t>Diarrhea (grade 3)</a:t>
            </a:r>
          </a:p>
          <a:p>
            <a:pPr lvl="1">
              <a:spcAft>
                <a:spcPts val="1200"/>
              </a:spcAft>
            </a:pPr>
            <a:r>
              <a:rPr lang="en-US" sz="2100" b="1" dirty="0"/>
              <a:t>Vomiting (grade 3)</a:t>
            </a:r>
          </a:p>
          <a:p>
            <a:pPr lvl="1">
              <a:spcAft>
                <a:spcPts val="1200"/>
              </a:spcAft>
            </a:pPr>
            <a:r>
              <a:rPr lang="en-US" sz="2100" b="1" dirty="0"/>
              <a:t>Nausea (grade 3)</a:t>
            </a:r>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77</a:t>
            </a:fld>
            <a:endParaRPr lang="en-US" dirty="0"/>
          </a:p>
        </p:txBody>
      </p:sp>
    </p:spTree>
    <p:custDataLst>
      <p:tags r:id="rId1"/>
    </p:custDataLst>
    <p:extLst>
      <p:ext uri="{BB962C8B-B14F-4D97-AF65-F5344CB8AC3E}">
        <p14:creationId xmlns:p14="http://schemas.microsoft.com/office/powerpoint/2010/main" val="2247344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Laboratory and Diagnostic Tests</a:t>
            </a:r>
          </a:p>
        </p:txBody>
      </p:sp>
      <p:sp>
        <p:nvSpPr>
          <p:cNvPr id="3" name="Content Placeholder 2"/>
          <p:cNvSpPr>
            <a:spLocks noGrp="1"/>
          </p:cNvSpPr>
          <p:nvPr>
            <p:ph idx="1"/>
          </p:nvPr>
        </p:nvSpPr>
        <p:spPr/>
        <p:txBody>
          <a:bodyPr/>
          <a:lstStyle/>
          <a:p>
            <a:r>
              <a:rPr lang="en-US" dirty="0"/>
              <a:t>Laboratory Tests:</a:t>
            </a:r>
          </a:p>
          <a:p>
            <a:pPr lvl="1"/>
            <a:r>
              <a:rPr lang="en-US" sz="2200" b="1" dirty="0"/>
              <a:t>WBC Count</a:t>
            </a:r>
          </a:p>
          <a:p>
            <a:pPr lvl="1"/>
            <a:r>
              <a:rPr lang="en-US" sz="2200" b="1" dirty="0"/>
              <a:t>Sodium</a:t>
            </a:r>
          </a:p>
          <a:p>
            <a:pPr lvl="1"/>
            <a:r>
              <a:rPr lang="en-US" sz="2200" b="1" dirty="0"/>
              <a:t>Potassium</a:t>
            </a:r>
          </a:p>
          <a:p>
            <a:pPr lvl="1"/>
            <a:r>
              <a:rPr lang="en-US" sz="2200" b="1" dirty="0"/>
              <a:t>Chloride</a:t>
            </a:r>
          </a:p>
          <a:p>
            <a:pPr lvl="1"/>
            <a:r>
              <a:rPr lang="en-US" sz="2200" b="1" dirty="0"/>
              <a:t>Stool Sample</a:t>
            </a:r>
          </a:p>
          <a:p>
            <a:r>
              <a:rPr lang="en-US" dirty="0"/>
              <a:t>Diagnostic Tests:</a:t>
            </a:r>
          </a:p>
          <a:p>
            <a:pPr lvl="1"/>
            <a:r>
              <a:rPr lang="en-US" sz="2200" b="1" dirty="0"/>
              <a:t>Abdominal Ultrasonography</a:t>
            </a:r>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78</a:t>
            </a:fld>
            <a:endParaRPr lang="en-US" dirty="0"/>
          </a:p>
        </p:txBody>
      </p:sp>
    </p:spTree>
    <p:custDataLst>
      <p:tags r:id="rId1"/>
    </p:custDataLst>
    <p:extLst>
      <p:ext uri="{BB962C8B-B14F-4D97-AF65-F5344CB8AC3E}">
        <p14:creationId xmlns:p14="http://schemas.microsoft.com/office/powerpoint/2010/main" val="3753217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Submission</a:t>
            </a:r>
          </a:p>
        </p:txBody>
      </p:sp>
      <p:sp>
        <p:nvSpPr>
          <p:cNvPr id="3" name="Content Placeholder 2"/>
          <p:cNvSpPr>
            <a:spLocks noGrp="1"/>
          </p:cNvSpPr>
          <p:nvPr>
            <p:ph idx="1"/>
          </p:nvPr>
        </p:nvSpPr>
        <p:spPr>
          <a:xfrm>
            <a:off x="391887" y="1553030"/>
            <a:ext cx="8450037" cy="4573134"/>
          </a:xfrm>
        </p:spPr>
        <p:txBody>
          <a:bodyPr/>
          <a:lstStyle/>
          <a:p>
            <a:r>
              <a:rPr lang="en-US" dirty="0"/>
              <a:t>Reporter: </a:t>
            </a:r>
            <a:r>
              <a:rPr lang="en-US" b="0" dirty="0">
                <a:solidFill>
                  <a:schemeClr val="tx1"/>
                </a:solidFill>
              </a:rPr>
              <a:t>Completes and sends the report for final review</a:t>
            </a:r>
          </a:p>
          <a:p>
            <a:r>
              <a:rPr lang="en-US" dirty="0"/>
              <a:t>Submitter: </a:t>
            </a:r>
            <a:r>
              <a:rPr lang="en-US" b="0" dirty="0">
                <a:solidFill>
                  <a:schemeClr val="tx1"/>
                </a:solidFill>
              </a:rPr>
              <a:t>Reviews </a:t>
            </a:r>
            <a:r>
              <a:rPr lang="en-US" b="0">
                <a:solidFill>
                  <a:schemeClr val="tx1"/>
                </a:solidFill>
              </a:rPr>
              <a:t>and submits </a:t>
            </a:r>
            <a:r>
              <a:rPr lang="en-US" b="0" dirty="0">
                <a:solidFill>
                  <a:schemeClr val="tx1"/>
                </a:solidFill>
              </a:rPr>
              <a:t>the report to DAIDS</a:t>
            </a:r>
          </a:p>
          <a:p>
            <a:r>
              <a:rPr lang="en-US" dirty="0"/>
              <a:t>E-mail notification of EAE report submission sent to site staff and other key stakeholders</a:t>
            </a:r>
          </a:p>
          <a:p>
            <a:pPr lvl="1"/>
            <a:r>
              <a:rPr lang="en-US" dirty="0"/>
              <a:t>A submission confirmation is generated by the system indicating that the report was successfully submitted </a:t>
            </a:r>
          </a:p>
          <a:p>
            <a:r>
              <a:rPr lang="en-US" dirty="0"/>
              <a:t>If a confirmation is not received, the site is responsible for following up with the DAIDS RSC Safety Office</a:t>
            </a:r>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79</a:t>
            </a:fld>
            <a:endParaRPr lang="en-US" dirty="0"/>
          </a:p>
        </p:txBody>
      </p:sp>
    </p:spTree>
    <p:custDataLst>
      <p:tags r:id="rId1"/>
    </p:custDataLst>
    <p:extLst>
      <p:ext uri="{BB962C8B-B14F-4D97-AF65-F5344CB8AC3E}">
        <p14:creationId xmlns:p14="http://schemas.microsoft.com/office/powerpoint/2010/main" val="4046428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Serious Adverse Event (SAE) </a:t>
            </a:r>
          </a:p>
        </p:txBody>
      </p:sp>
      <p:sp>
        <p:nvSpPr>
          <p:cNvPr id="3" name="Content Placeholder 2"/>
          <p:cNvSpPr>
            <a:spLocks noGrp="1"/>
          </p:cNvSpPr>
          <p:nvPr>
            <p:ph idx="1"/>
          </p:nvPr>
        </p:nvSpPr>
        <p:spPr>
          <a:xfrm>
            <a:off x="457200" y="1629232"/>
            <a:ext cx="8229600" cy="4573134"/>
          </a:xfrm>
        </p:spPr>
        <p:txBody>
          <a:bodyPr/>
          <a:lstStyle/>
          <a:p>
            <a:pPr>
              <a:buSzPct val="150000"/>
            </a:pPr>
            <a:r>
              <a:rPr lang="en-US" sz="2000" dirty="0"/>
              <a:t>Results in death</a:t>
            </a:r>
          </a:p>
          <a:p>
            <a:pPr>
              <a:buSzPct val="150000"/>
            </a:pPr>
            <a:r>
              <a:rPr lang="en-US" sz="2000" dirty="0"/>
              <a:t>Is life-threatening</a:t>
            </a:r>
          </a:p>
          <a:p>
            <a:pPr>
              <a:buSzPct val="150000"/>
            </a:pPr>
            <a:r>
              <a:rPr lang="en-US" sz="2000" dirty="0"/>
              <a:t>Requires hospitalization or prolongation of existing hospitalization</a:t>
            </a:r>
          </a:p>
          <a:p>
            <a:pPr>
              <a:buSzPct val="150000"/>
            </a:pPr>
            <a:r>
              <a:rPr lang="en-US" sz="2000" dirty="0"/>
              <a:t>Results in persistent or significant disability/incapacity</a:t>
            </a:r>
          </a:p>
          <a:p>
            <a:pPr>
              <a:buSzPct val="150000"/>
            </a:pPr>
            <a:r>
              <a:rPr lang="en-US" sz="2000" dirty="0"/>
              <a:t>Is a congenital anomaly/birth defect</a:t>
            </a:r>
          </a:p>
          <a:p>
            <a:pPr>
              <a:buSzPct val="150000"/>
            </a:pPr>
            <a:r>
              <a:rPr lang="en-US" sz="2000" dirty="0"/>
              <a:t>Is an important medical event that may not be immediately</a:t>
            </a:r>
            <a:br>
              <a:rPr lang="en-US" sz="2000" dirty="0"/>
            </a:br>
            <a:r>
              <a:rPr lang="en-US" sz="2000" dirty="0"/>
              <a:t>life-threatening or result in death or hospitalization but may jeopardize the patient or may require intervention to prevent one of the other outcomes listed in the definition above</a:t>
            </a:r>
          </a:p>
        </p:txBody>
      </p:sp>
      <p:sp>
        <p:nvSpPr>
          <p:cNvPr id="4" name="Slide Number Placeholder 3"/>
          <p:cNvSpPr>
            <a:spLocks noGrp="1"/>
          </p:cNvSpPr>
          <p:nvPr>
            <p:ph type="sldNum" sz="quarter" idx="10"/>
          </p:nvPr>
        </p:nvSpPr>
        <p:spPr/>
        <p:txBody>
          <a:bodyPr/>
          <a:lstStyle/>
          <a:p>
            <a:fld id="{4941BBE7-869A-440E-A539-8D0B74F6612C}" type="slidenum">
              <a:rPr lang="en-US" smtClean="0"/>
              <a:pPr/>
              <a:t>8</a:t>
            </a:fld>
            <a:endParaRPr lang="en-US" dirty="0"/>
          </a:p>
        </p:txBody>
      </p:sp>
    </p:spTree>
    <p:custDataLst>
      <p:tags r:id="rId1"/>
    </p:custDataLst>
    <p:extLst>
      <p:ext uri="{BB962C8B-B14F-4D97-AF65-F5344CB8AC3E}">
        <p14:creationId xmlns:p14="http://schemas.microsoft.com/office/powerpoint/2010/main" val="2413268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Case Study: Gastroenteritis</a:t>
            </a:r>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80</a:t>
            </a:fld>
            <a:endParaRPr lang="en-US" dirty="0"/>
          </a:p>
        </p:txBody>
      </p:sp>
      <p:sp>
        <p:nvSpPr>
          <p:cNvPr id="5" name="Content Placeholder 2"/>
          <p:cNvSpPr>
            <a:spLocks noGrp="1"/>
          </p:cNvSpPr>
          <p:nvPr>
            <p:ph idx="1"/>
          </p:nvPr>
        </p:nvSpPr>
        <p:spPr>
          <a:xfrm>
            <a:off x="457200" y="1850570"/>
            <a:ext cx="8229600" cy="4275593"/>
          </a:xfrm>
        </p:spPr>
        <p:txBody>
          <a:bodyPr/>
          <a:lstStyle/>
          <a:p>
            <a:pPr algn="ctr" eaLnBrk="1" hangingPunct="1"/>
            <a:endParaRPr lang="en-US" dirty="0"/>
          </a:p>
          <a:p>
            <a:pPr algn="ctr" eaLnBrk="1" hangingPunct="1">
              <a:buFont typeface="Wingdings" pitchFamily="2" charset="2"/>
              <a:buNone/>
            </a:pPr>
            <a:endParaRPr lang="en-US" dirty="0"/>
          </a:p>
          <a:p>
            <a:pPr algn="ctr" eaLnBrk="1" hangingPunct="1">
              <a:buFont typeface="Wingdings" pitchFamily="2" charset="2"/>
              <a:buNone/>
            </a:pPr>
            <a:r>
              <a:rPr lang="en-US" sz="4400" b="1" dirty="0">
                <a:solidFill>
                  <a:srgbClr val="000066"/>
                </a:solidFill>
              </a:rPr>
              <a:t>UPDATE</a:t>
            </a:r>
            <a:endParaRPr lang="en-US" dirty="0"/>
          </a:p>
        </p:txBody>
      </p:sp>
    </p:spTree>
    <p:custDataLst>
      <p:tags r:id="rId1"/>
    </p:custDataLst>
    <p:extLst>
      <p:ext uri="{BB962C8B-B14F-4D97-AF65-F5344CB8AC3E}">
        <p14:creationId xmlns:p14="http://schemas.microsoft.com/office/powerpoint/2010/main" val="220647849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Case Study Update Information</a:t>
            </a:r>
          </a:p>
        </p:txBody>
      </p:sp>
      <p:sp>
        <p:nvSpPr>
          <p:cNvPr id="3" name="Content Placeholder 2"/>
          <p:cNvSpPr>
            <a:spLocks noGrp="1"/>
          </p:cNvSpPr>
          <p:nvPr>
            <p:ph idx="1"/>
          </p:nvPr>
        </p:nvSpPr>
        <p:spPr>
          <a:xfrm>
            <a:off x="457200" y="1500631"/>
            <a:ext cx="8229600" cy="4318278"/>
          </a:xfrm>
        </p:spPr>
        <p:txBody>
          <a:bodyPr/>
          <a:lstStyle/>
          <a:p>
            <a:pPr>
              <a:spcAft>
                <a:spcPts val="800"/>
              </a:spcAft>
            </a:pPr>
            <a:r>
              <a:rPr lang="en-US" sz="2200" dirty="0"/>
              <a:t>Status Code at Most Recent Observation:</a:t>
            </a:r>
          </a:p>
          <a:p>
            <a:pPr lvl="1">
              <a:spcAft>
                <a:spcPts val="800"/>
              </a:spcAft>
            </a:pPr>
            <a:r>
              <a:rPr lang="en-US" sz="2200" b="1" dirty="0"/>
              <a:t>Recovered/Resolved</a:t>
            </a:r>
          </a:p>
          <a:p>
            <a:pPr>
              <a:spcAft>
                <a:spcPts val="800"/>
              </a:spcAft>
            </a:pPr>
            <a:r>
              <a:rPr lang="en-US" sz="2200" dirty="0"/>
              <a:t>Status Date: Date of the most recent observation of the subject</a:t>
            </a:r>
          </a:p>
          <a:p>
            <a:pPr lvl="1">
              <a:spcAft>
                <a:spcPts val="800"/>
              </a:spcAft>
            </a:pPr>
            <a:r>
              <a:rPr lang="en-US" sz="2200" b="1" dirty="0"/>
              <a:t>18 Jul 2016</a:t>
            </a:r>
          </a:p>
          <a:p>
            <a:pPr>
              <a:spcAft>
                <a:spcPts val="800"/>
              </a:spcAft>
            </a:pPr>
            <a:r>
              <a:rPr lang="en-US" sz="2200" dirty="0"/>
              <a:t>Case Narrative:</a:t>
            </a:r>
          </a:p>
          <a:p>
            <a:pPr lvl="1">
              <a:spcAft>
                <a:spcPts val="800"/>
              </a:spcAft>
            </a:pPr>
            <a:r>
              <a:rPr lang="en-US" sz="2200" b="1" dirty="0"/>
              <a:t>18 Jul 2016: evaluated in the study clinic, abdominal pain resolved, no complaints, physical exam normal</a:t>
            </a:r>
          </a:p>
          <a:p>
            <a:pPr>
              <a:spcAft>
                <a:spcPts val="800"/>
              </a:spcAft>
            </a:pPr>
            <a:r>
              <a:rPr lang="en-US" sz="2200" dirty="0"/>
              <a:t>Additional Information:</a:t>
            </a:r>
          </a:p>
          <a:p>
            <a:pPr lvl="1">
              <a:spcAft>
                <a:spcPts val="800"/>
              </a:spcAft>
            </a:pPr>
            <a:r>
              <a:rPr lang="en-US" sz="2200" b="1" dirty="0"/>
              <a:t>Upload discharge summary</a:t>
            </a:r>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81</a:t>
            </a:fld>
            <a:endParaRPr lang="en-US" dirty="0"/>
          </a:p>
        </p:txBody>
      </p:sp>
    </p:spTree>
    <p:custDataLst>
      <p:tags r:id="rId1"/>
    </p:custDataLst>
    <p:extLst>
      <p:ext uri="{BB962C8B-B14F-4D97-AF65-F5344CB8AC3E}">
        <p14:creationId xmlns:p14="http://schemas.microsoft.com/office/powerpoint/2010/main" val="420447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Submission of Update</a:t>
            </a:r>
          </a:p>
        </p:txBody>
      </p:sp>
      <p:sp>
        <p:nvSpPr>
          <p:cNvPr id="3" name="Content Placeholder 2"/>
          <p:cNvSpPr>
            <a:spLocks noGrp="1"/>
          </p:cNvSpPr>
          <p:nvPr>
            <p:ph idx="1"/>
          </p:nvPr>
        </p:nvSpPr>
        <p:spPr>
          <a:xfrm>
            <a:off x="457200" y="1520372"/>
            <a:ext cx="8229600" cy="4573134"/>
          </a:xfrm>
        </p:spPr>
        <p:txBody>
          <a:bodyPr/>
          <a:lstStyle/>
          <a:p>
            <a:pPr>
              <a:spcAft>
                <a:spcPts val="1200"/>
              </a:spcAft>
            </a:pPr>
            <a:r>
              <a:rPr lang="en-US" dirty="0"/>
              <a:t>Completion Check to put the EAE Report in “Ready for Final Review Status”</a:t>
            </a:r>
          </a:p>
          <a:p>
            <a:pPr>
              <a:spcAft>
                <a:spcPts val="1200"/>
              </a:spcAft>
            </a:pPr>
            <a:r>
              <a:rPr lang="en-US" sz="2400" dirty="0"/>
              <a:t>Click “View PDF Report” to verify edits have been </a:t>
            </a:r>
            <a:r>
              <a:rPr lang="en-US" dirty="0"/>
              <a:t>made</a:t>
            </a:r>
          </a:p>
          <a:p>
            <a:pPr lvl="1">
              <a:spcAft>
                <a:spcPts val="1200"/>
              </a:spcAft>
            </a:pPr>
            <a:r>
              <a:rPr lang="en-US" sz="2200" b="1" dirty="0"/>
              <a:t>Update status code and status date</a:t>
            </a:r>
          </a:p>
          <a:p>
            <a:pPr lvl="1">
              <a:spcAft>
                <a:spcPts val="1200"/>
              </a:spcAft>
            </a:pPr>
            <a:r>
              <a:rPr lang="en-US" sz="2200" b="1" dirty="0"/>
              <a:t>Update case narrative</a:t>
            </a:r>
          </a:p>
          <a:p>
            <a:pPr lvl="1">
              <a:spcAft>
                <a:spcPts val="1200"/>
              </a:spcAft>
            </a:pPr>
            <a:r>
              <a:rPr lang="en-US" sz="2200" b="1" dirty="0"/>
              <a:t>Additional Information</a:t>
            </a:r>
            <a:endParaRPr lang="en-US" sz="2200" dirty="0"/>
          </a:p>
          <a:p>
            <a:pPr>
              <a:spcAft>
                <a:spcPts val="1200"/>
              </a:spcAft>
            </a:pPr>
            <a:r>
              <a:rPr lang="en-US" sz="2400" dirty="0"/>
              <a:t>Submitter will review the report and submit through DAERS</a:t>
            </a:r>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82</a:t>
            </a:fld>
            <a:endParaRPr lang="en-US" dirty="0"/>
          </a:p>
        </p:txBody>
      </p:sp>
    </p:spTree>
    <p:custDataLst>
      <p:tags r:id="rId1"/>
    </p:custDataLst>
    <p:extLst>
      <p:ext uri="{BB962C8B-B14F-4D97-AF65-F5344CB8AC3E}">
        <p14:creationId xmlns:p14="http://schemas.microsoft.com/office/powerpoint/2010/main" val="230246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Teaching Points </a:t>
            </a:r>
          </a:p>
        </p:txBody>
      </p:sp>
      <p:sp>
        <p:nvSpPr>
          <p:cNvPr id="3" name="Content Placeholder 2"/>
          <p:cNvSpPr>
            <a:spLocks noGrp="1"/>
          </p:cNvSpPr>
          <p:nvPr>
            <p:ph idx="1"/>
          </p:nvPr>
        </p:nvSpPr>
        <p:spPr>
          <a:xfrm>
            <a:off x="453222" y="1552878"/>
            <a:ext cx="8366582" cy="4199529"/>
          </a:xfrm>
        </p:spPr>
        <p:txBody>
          <a:bodyPr/>
          <a:lstStyle/>
          <a:p>
            <a:pPr>
              <a:spcAft>
                <a:spcPts val="1200"/>
              </a:spcAft>
            </a:pPr>
            <a:r>
              <a:rPr lang="en-US" sz="2400" dirty="0"/>
              <a:t>Provide relevant information with adequate details to allow for assessment of the case by the sponsor and regulatory authority</a:t>
            </a:r>
          </a:p>
          <a:p>
            <a:pPr lvl="1">
              <a:spcAft>
                <a:spcPts val="1200"/>
              </a:spcAft>
            </a:pPr>
            <a:r>
              <a:rPr lang="en-US" sz="2200" dirty="0"/>
              <a:t>Distinguish symptom from sign, condition, and diagnosis</a:t>
            </a:r>
          </a:p>
          <a:p>
            <a:pPr lvl="1">
              <a:spcAft>
                <a:spcPts val="1200"/>
              </a:spcAft>
            </a:pPr>
            <a:r>
              <a:rPr lang="en-US" sz="2200" dirty="0"/>
              <a:t>Provide rationale for relationship assessment</a:t>
            </a:r>
          </a:p>
          <a:p>
            <a:pPr lvl="1">
              <a:spcAft>
                <a:spcPts val="1200"/>
              </a:spcAft>
            </a:pPr>
            <a:r>
              <a:rPr lang="en-US" sz="2200" dirty="0"/>
              <a:t>Provide severity grade, units, and normal ranges where applicable</a:t>
            </a:r>
          </a:p>
          <a:p>
            <a:pPr lvl="1">
              <a:spcAft>
                <a:spcPts val="1200"/>
              </a:spcAft>
            </a:pPr>
            <a:r>
              <a:rPr lang="en-US" sz="2200" dirty="0"/>
              <a:t>If information is unavailable to the site, note what information is pending or being sought and what will be provided when available</a:t>
            </a:r>
          </a:p>
        </p:txBody>
      </p:sp>
      <p:sp>
        <p:nvSpPr>
          <p:cNvPr id="4" name="Slide Number Placeholder 3"/>
          <p:cNvSpPr>
            <a:spLocks noGrp="1"/>
          </p:cNvSpPr>
          <p:nvPr>
            <p:ph type="sldNum" sz="quarter" idx="10"/>
          </p:nvPr>
        </p:nvSpPr>
        <p:spPr/>
        <p:txBody>
          <a:bodyPr/>
          <a:lstStyle/>
          <a:p>
            <a:pPr>
              <a:defRPr/>
            </a:pPr>
            <a:fld id="{C8CA802A-23EB-4408-BDCC-28B598862B2B}" type="slidenum">
              <a:rPr lang="en-US" smtClean="0"/>
              <a:pPr>
                <a:defRPr/>
              </a:pPr>
              <a:t>83</a:t>
            </a:fld>
            <a:endParaRPr lang="en-US" dirty="0"/>
          </a:p>
        </p:txBody>
      </p:sp>
    </p:spTree>
    <p:custDataLst>
      <p:tags r:id="rId1"/>
    </p:custDataLst>
    <p:extLst>
      <p:ext uri="{BB962C8B-B14F-4D97-AF65-F5344CB8AC3E}">
        <p14:creationId xmlns:p14="http://schemas.microsoft.com/office/powerpoint/2010/main" val="918397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Teaching Points</a:t>
            </a:r>
          </a:p>
        </p:txBody>
      </p:sp>
      <p:sp>
        <p:nvSpPr>
          <p:cNvPr id="3" name="Content Placeholder 2"/>
          <p:cNvSpPr>
            <a:spLocks noGrp="1"/>
          </p:cNvSpPr>
          <p:nvPr>
            <p:ph idx="1"/>
          </p:nvPr>
        </p:nvSpPr>
        <p:spPr/>
        <p:txBody>
          <a:bodyPr/>
          <a:lstStyle/>
          <a:p>
            <a:pPr>
              <a:spcAft>
                <a:spcPts val="1200"/>
              </a:spcAft>
            </a:pPr>
            <a:r>
              <a:rPr lang="en-US" sz="2400" dirty="0"/>
              <a:t>Use best judgment as medically qualified person</a:t>
            </a:r>
          </a:p>
          <a:p>
            <a:pPr>
              <a:spcAft>
                <a:spcPts val="1200"/>
              </a:spcAft>
            </a:pPr>
            <a:r>
              <a:rPr lang="en-US" dirty="0"/>
              <a:t>Continue to follow case until condition resolved or stable</a:t>
            </a:r>
          </a:p>
          <a:p>
            <a:pPr>
              <a:spcAft>
                <a:spcPts val="1200"/>
              </a:spcAft>
            </a:pPr>
            <a:r>
              <a:rPr lang="en-US" sz="2400" dirty="0"/>
              <a:t>Additional information received at site should be reviewed for:</a:t>
            </a:r>
          </a:p>
          <a:p>
            <a:pPr lvl="1">
              <a:spcAft>
                <a:spcPts val="1200"/>
              </a:spcAft>
            </a:pPr>
            <a:r>
              <a:rPr lang="en-US" sz="2200" dirty="0"/>
              <a:t>Impact on initial assessment </a:t>
            </a:r>
          </a:p>
          <a:p>
            <a:pPr lvl="1">
              <a:spcAft>
                <a:spcPts val="1200"/>
              </a:spcAft>
            </a:pPr>
            <a:r>
              <a:rPr lang="en-US" sz="2200" dirty="0"/>
              <a:t>Is it clinically associated with the primary AE in the initial submission or is it another primary AE?</a:t>
            </a:r>
          </a:p>
          <a:p>
            <a:pPr lvl="1">
              <a:spcAft>
                <a:spcPts val="1200"/>
              </a:spcAft>
            </a:pPr>
            <a:r>
              <a:rPr lang="en-US" sz="2200" dirty="0"/>
              <a:t>If another primary AE, does it meet reporting criteria?</a:t>
            </a:r>
          </a:p>
        </p:txBody>
      </p:sp>
      <p:sp>
        <p:nvSpPr>
          <p:cNvPr id="4" name="Slide Number Placeholder 3"/>
          <p:cNvSpPr>
            <a:spLocks noGrp="1"/>
          </p:cNvSpPr>
          <p:nvPr>
            <p:ph type="sldNum" sz="quarter" idx="10"/>
          </p:nvPr>
        </p:nvSpPr>
        <p:spPr/>
        <p:txBody>
          <a:bodyPr/>
          <a:lstStyle/>
          <a:p>
            <a:pPr>
              <a:defRPr/>
            </a:pPr>
            <a:fld id="{C8CA802A-23EB-4408-BDCC-28B598862B2B}" type="slidenum">
              <a:rPr lang="en-US" smtClean="0"/>
              <a:pPr>
                <a:defRPr/>
              </a:pPr>
              <a:t>84</a:t>
            </a:fld>
            <a:endParaRPr lang="en-US" dirty="0"/>
          </a:p>
        </p:txBody>
      </p:sp>
    </p:spTree>
    <p:custDataLst>
      <p:tags r:id="rId1"/>
    </p:custDataLst>
    <p:extLst>
      <p:ext uri="{BB962C8B-B14F-4D97-AF65-F5344CB8AC3E}">
        <p14:creationId xmlns:p14="http://schemas.microsoft.com/office/powerpoint/2010/main" val="1884971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304288"/>
            <a:ext cx="8458200" cy="1627632"/>
          </a:xfrm>
        </p:spPr>
        <p:txBody>
          <a:bodyPr/>
          <a:lstStyle/>
          <a:p>
            <a:r>
              <a:rPr lang="en-US" dirty="0"/>
              <a:t>DAERS Considerations</a:t>
            </a:r>
          </a:p>
        </p:txBody>
      </p:sp>
    </p:spTree>
    <p:custDataLst>
      <p:tags r:id="rId1"/>
    </p:custDataLst>
    <p:extLst>
      <p:ext uri="{BB962C8B-B14F-4D97-AF65-F5344CB8AC3E}">
        <p14:creationId xmlns:p14="http://schemas.microsoft.com/office/powerpoint/2010/main" val="271256526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How to Report to DAIDS</a:t>
            </a:r>
          </a:p>
        </p:txBody>
      </p:sp>
      <p:sp>
        <p:nvSpPr>
          <p:cNvPr id="3" name="Content Placeholder 2"/>
          <p:cNvSpPr>
            <a:spLocks noGrp="1"/>
          </p:cNvSpPr>
          <p:nvPr>
            <p:ph idx="1"/>
          </p:nvPr>
        </p:nvSpPr>
        <p:spPr>
          <a:xfrm>
            <a:off x="457200" y="1553029"/>
            <a:ext cx="8229600" cy="4408155"/>
          </a:xfrm>
        </p:spPr>
        <p:txBody>
          <a:bodyPr/>
          <a:lstStyle/>
          <a:p>
            <a:pPr>
              <a:spcAft>
                <a:spcPts val="1200"/>
              </a:spcAft>
            </a:pPr>
            <a:r>
              <a:rPr lang="en-US" dirty="0"/>
              <a:t>Reports must be submitted using DAERS (i.e., electronically)</a:t>
            </a:r>
          </a:p>
          <a:p>
            <a:pPr lvl="1"/>
            <a:r>
              <a:rPr lang="en-US" sz="2200" b="1" dirty="0"/>
              <a:t>DAERS via web: </a:t>
            </a:r>
            <a:r>
              <a:rPr lang="en-US" sz="2200" u="sng" dirty="0">
                <a:hlinkClick r:id="rId4" tooltip="https://ncrms.niaid.nih.gov"/>
              </a:rPr>
              <a:t>https://ncrms.niaid.nih.gov</a:t>
            </a:r>
            <a:endParaRPr lang="en-US" sz="2200" u="sng" dirty="0"/>
          </a:p>
          <a:p>
            <a:r>
              <a:rPr lang="en-US" dirty="0"/>
              <a:t>In case of emergency (i.e., sudden technical difficulties), reports may be faxed or emailed:</a:t>
            </a:r>
          </a:p>
          <a:p>
            <a:pPr lvl="1">
              <a:spcAft>
                <a:spcPts val="800"/>
              </a:spcAft>
            </a:pPr>
            <a:r>
              <a:rPr lang="en-US" sz="2200" b="1" dirty="0"/>
              <a:t>FAX:	1 (301) 897-1710 or 1 (800) 275-7619 </a:t>
            </a:r>
          </a:p>
          <a:p>
            <a:pPr lvl="1">
              <a:spcAft>
                <a:spcPts val="800"/>
              </a:spcAft>
            </a:pPr>
            <a:r>
              <a:rPr lang="en-US" sz="2200" b="1" dirty="0"/>
              <a:t>E-mail</a:t>
            </a:r>
            <a:r>
              <a:rPr lang="en-US" sz="2000" dirty="0"/>
              <a:t>:	</a:t>
            </a:r>
            <a:r>
              <a:rPr lang="en-US" sz="2200" dirty="0">
                <a:hlinkClick r:id="rId5" tooltip="Click to email the DAIDS RSC Safety Office"/>
              </a:rPr>
              <a:t>DAIDSRSCSafetyOffice@tech-res.com</a:t>
            </a:r>
            <a:r>
              <a:rPr lang="en-US" sz="2200" dirty="0"/>
              <a:t>  </a:t>
            </a:r>
          </a:p>
          <a:p>
            <a:pPr marL="2170113" lvl="2">
              <a:spcAft>
                <a:spcPts val="1200"/>
              </a:spcAft>
            </a:pPr>
            <a:r>
              <a:rPr lang="en-US" dirty="0"/>
              <a:t>If e-mailing, scan or fax signature page</a:t>
            </a:r>
          </a:p>
        </p:txBody>
      </p:sp>
      <p:sp>
        <p:nvSpPr>
          <p:cNvPr id="4" name="Slide Number Placeholder 3"/>
          <p:cNvSpPr>
            <a:spLocks noGrp="1"/>
          </p:cNvSpPr>
          <p:nvPr>
            <p:ph type="sldNum" sz="quarter" idx="10"/>
          </p:nvPr>
        </p:nvSpPr>
        <p:spPr/>
        <p:txBody>
          <a:bodyPr/>
          <a:lstStyle/>
          <a:p>
            <a:pPr>
              <a:defRPr/>
            </a:pPr>
            <a:fld id="{FABB3023-A408-4CBB-8BD1-2A720D237B57}" type="slidenum">
              <a:rPr lang="en-US" smtClean="0"/>
              <a:pPr>
                <a:defRPr/>
              </a:pPr>
              <a:t>86</a:t>
            </a:fld>
            <a:endParaRPr lang="en-US" dirty="0"/>
          </a:p>
        </p:txBody>
      </p:sp>
    </p:spTree>
    <p:custDataLst>
      <p:tags r:id="rId1"/>
    </p:custDataLst>
    <p:extLst>
      <p:ext uri="{BB962C8B-B14F-4D97-AF65-F5344CB8AC3E}">
        <p14:creationId xmlns:p14="http://schemas.microsoft.com/office/powerpoint/2010/main" val="147688850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Accessing DAERS</a:t>
            </a:r>
          </a:p>
        </p:txBody>
      </p:sp>
      <p:sp>
        <p:nvSpPr>
          <p:cNvPr id="3" name="Content Placeholder 2"/>
          <p:cNvSpPr>
            <a:spLocks noGrp="1"/>
          </p:cNvSpPr>
          <p:nvPr>
            <p:ph idx="1"/>
          </p:nvPr>
        </p:nvSpPr>
        <p:spPr>
          <a:xfrm>
            <a:off x="457200" y="1453447"/>
            <a:ext cx="8229600" cy="4573134"/>
          </a:xfrm>
        </p:spPr>
        <p:txBody>
          <a:bodyPr/>
          <a:lstStyle/>
          <a:p>
            <a:pPr lvl="0"/>
            <a:r>
              <a:rPr lang="en-US" dirty="0"/>
              <a:t>CRS Leader or CRS Coordinator requests access using the Site Enrollment Module in DAERS </a:t>
            </a:r>
          </a:p>
          <a:p>
            <a:pPr lvl="1"/>
            <a:r>
              <a:rPr lang="en-US" dirty="0"/>
              <a:t>Provide the user’s name, contact information (e-mail, phone, and fax) and DAERS role (i.e., “reporter” or “submitter”) for each protocol</a:t>
            </a:r>
          </a:p>
          <a:p>
            <a:pPr lvl="0"/>
            <a:r>
              <a:rPr lang="en-US" dirty="0"/>
              <a:t>User must complete the web-based DAERS training (i.e., DAERS – New User Introductory Webinar) on the DAIDS Learning Portal at </a:t>
            </a:r>
            <a:r>
              <a:rPr lang="en-US" u="sng" dirty="0">
                <a:hlinkClick r:id="rId3"/>
              </a:rPr>
              <a:t>https://daidslearningportal.niaid.nih.gov</a:t>
            </a:r>
            <a:endParaRPr lang="en-US" dirty="0">
              <a:solidFill>
                <a:schemeClr val="tx1"/>
              </a:solidFill>
            </a:endParaRPr>
          </a:p>
          <a:p>
            <a:pPr lvl="0"/>
            <a:r>
              <a:rPr lang="en-US" dirty="0"/>
              <a:t>User must send their training certificate to NIAID CRMS Support at </a:t>
            </a:r>
            <a:r>
              <a:rPr lang="en-US" u="sng" dirty="0">
                <a:hlinkClick r:id="rId4"/>
              </a:rPr>
              <a:t>CRMSSupport@niaid.nih.gov</a:t>
            </a:r>
            <a:endParaRPr lang="en-US" dirty="0"/>
          </a:p>
        </p:txBody>
      </p:sp>
      <p:sp>
        <p:nvSpPr>
          <p:cNvPr id="4" name="Slide Number Placeholder 3"/>
          <p:cNvSpPr>
            <a:spLocks noGrp="1"/>
          </p:cNvSpPr>
          <p:nvPr>
            <p:ph type="sldNum" sz="quarter" idx="10"/>
          </p:nvPr>
        </p:nvSpPr>
        <p:spPr/>
        <p:txBody>
          <a:bodyPr/>
          <a:lstStyle/>
          <a:p>
            <a:fld id="{3F885E44-F773-4ADE-9E01-35BEB5FE601B}" type="slidenum">
              <a:rPr lang="en-US" smtClean="0"/>
              <a:pPr/>
              <a:t>87</a:t>
            </a:fld>
            <a:endParaRPr lang="en-US" dirty="0"/>
          </a:p>
        </p:txBody>
      </p:sp>
    </p:spTree>
    <p:extLst>
      <p:ext uri="{BB962C8B-B14F-4D97-AF65-F5344CB8AC3E}">
        <p14:creationId xmlns:p14="http://schemas.microsoft.com/office/powerpoint/2010/main" val="3608967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Accessing DAERS</a:t>
            </a:r>
          </a:p>
        </p:txBody>
      </p:sp>
      <p:sp>
        <p:nvSpPr>
          <p:cNvPr id="3" name="Content Placeholder 2"/>
          <p:cNvSpPr>
            <a:spLocks noGrp="1"/>
          </p:cNvSpPr>
          <p:nvPr>
            <p:ph idx="1"/>
          </p:nvPr>
        </p:nvSpPr>
        <p:spPr/>
        <p:txBody>
          <a:bodyPr/>
          <a:lstStyle/>
          <a:p>
            <a:pPr lvl="0"/>
            <a:r>
              <a:rPr lang="en-US" dirty="0"/>
              <a:t>“Submitters” must: </a:t>
            </a:r>
          </a:p>
          <a:p>
            <a:pPr lvl="1"/>
            <a:r>
              <a:rPr lang="en-US" dirty="0"/>
              <a:t>Mail a signed, original, hard copy study physician Attestation and Agreement for Electronic Signatures form (see </a:t>
            </a:r>
            <a:r>
              <a:rPr lang="en-US" u="sng" dirty="0">
                <a:hlinkClick r:id="rId2" tooltip="http://rsc.tech-res.com/safetyandpharmacovigilance/expeditedreportingdaers.aspx"/>
              </a:rPr>
              <a:t>http://rsc.tech-res.com/safetyandpharmacovigilance/expeditedreportingdaers.aspx</a:t>
            </a:r>
            <a:r>
              <a:rPr lang="en-US" dirty="0"/>
              <a:t>) to the DAIDS RSC Safety Office, and</a:t>
            </a:r>
          </a:p>
          <a:p>
            <a:pPr lvl="1"/>
            <a:r>
              <a:rPr lang="en-US" dirty="0"/>
              <a:t>Be study physicians listed on either the FDA 1572 form or DAIDS Investigator of Record Agreement (IoRA) form </a:t>
            </a:r>
            <a:r>
              <a:rPr lang="en-US" i="1" dirty="0"/>
              <a:t>(Note: These documents must be submitted to the DAIDS Protocol Registration Office at the DAIDS RSC)</a:t>
            </a:r>
            <a:endParaRPr lang="en-US" dirty="0"/>
          </a:p>
          <a:p>
            <a:endParaRPr lang="en-US" dirty="0"/>
          </a:p>
        </p:txBody>
      </p:sp>
      <p:sp>
        <p:nvSpPr>
          <p:cNvPr id="4" name="Slide Number Placeholder 3"/>
          <p:cNvSpPr>
            <a:spLocks noGrp="1"/>
          </p:cNvSpPr>
          <p:nvPr>
            <p:ph type="sldNum" sz="quarter" idx="10"/>
          </p:nvPr>
        </p:nvSpPr>
        <p:spPr/>
        <p:txBody>
          <a:bodyPr/>
          <a:lstStyle/>
          <a:p>
            <a:fld id="{3F885E44-F773-4ADE-9E01-35BEB5FE601B}" type="slidenum">
              <a:rPr lang="en-US" smtClean="0"/>
              <a:pPr/>
              <a:t>88</a:t>
            </a:fld>
            <a:endParaRPr lang="en-US" dirty="0"/>
          </a:p>
        </p:txBody>
      </p:sp>
    </p:spTree>
    <p:extLst>
      <p:ext uri="{BB962C8B-B14F-4D97-AF65-F5344CB8AC3E}">
        <p14:creationId xmlns:p14="http://schemas.microsoft.com/office/powerpoint/2010/main" val="2705477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Where to Get Help</a:t>
            </a:r>
          </a:p>
        </p:txBody>
      </p:sp>
      <p:sp>
        <p:nvSpPr>
          <p:cNvPr id="3" name="Content Placeholder 2"/>
          <p:cNvSpPr>
            <a:spLocks noGrp="1"/>
          </p:cNvSpPr>
          <p:nvPr>
            <p:ph idx="1"/>
          </p:nvPr>
        </p:nvSpPr>
        <p:spPr>
          <a:xfrm>
            <a:off x="457200" y="1352023"/>
            <a:ext cx="8229600" cy="4573134"/>
          </a:xfrm>
        </p:spPr>
        <p:txBody>
          <a:bodyPr/>
          <a:lstStyle/>
          <a:p>
            <a:pPr marL="0" indent="0">
              <a:spcBef>
                <a:spcPts val="0"/>
              </a:spcBef>
              <a:spcAft>
                <a:spcPts val="1200"/>
              </a:spcAft>
              <a:buNone/>
            </a:pPr>
            <a:r>
              <a:rPr lang="en-US" sz="2400" b="1" spc="-30" dirty="0"/>
              <a:t>Help is just an e-mail or a phone call away!</a:t>
            </a:r>
          </a:p>
          <a:p>
            <a:pPr>
              <a:spcBef>
                <a:spcPts val="0"/>
              </a:spcBef>
              <a:spcAft>
                <a:spcPts val="1200"/>
              </a:spcAft>
            </a:pPr>
            <a:r>
              <a:rPr lang="en-US" sz="2400" b="1" spc="-30" dirty="0"/>
              <a:t>Content-related questions…</a:t>
            </a:r>
          </a:p>
          <a:p>
            <a:pPr lvl="1">
              <a:spcAft>
                <a:spcPts val="1200"/>
              </a:spcAft>
            </a:pPr>
            <a:r>
              <a:rPr lang="en-US" sz="2000" dirty="0"/>
              <a:t>DAIDS RSC Safety Office</a:t>
            </a:r>
          </a:p>
          <a:p>
            <a:pPr lvl="2">
              <a:spcAft>
                <a:spcPts val="1200"/>
              </a:spcAft>
            </a:pPr>
            <a:r>
              <a:rPr lang="en-US" sz="1800" dirty="0"/>
              <a:t>E-mail: </a:t>
            </a:r>
            <a:r>
              <a:rPr lang="en-US" sz="1800" dirty="0">
                <a:hlinkClick r:id="rId4"/>
              </a:rPr>
              <a:t>DAIDSRSCSafetyOffice@tech-res.com</a:t>
            </a:r>
            <a:endParaRPr lang="en-US" sz="1800" dirty="0"/>
          </a:p>
          <a:p>
            <a:pPr lvl="2">
              <a:spcAft>
                <a:spcPts val="1200"/>
              </a:spcAft>
            </a:pPr>
            <a:r>
              <a:rPr lang="en-US" sz="1800" dirty="0"/>
              <a:t>Telephone: 1 (301) 897-1709 or 1 (800) 537-9979</a:t>
            </a:r>
          </a:p>
          <a:p>
            <a:pPr lvl="2">
              <a:spcAft>
                <a:spcPts val="1200"/>
              </a:spcAft>
            </a:pPr>
            <a:r>
              <a:rPr lang="en-US" sz="1800" dirty="0"/>
              <a:t>Business Hours: Monday through Friday, 8 AM to 5 PM EST</a:t>
            </a:r>
          </a:p>
          <a:p>
            <a:pPr marL="342900" lvl="2" indent="-342900">
              <a:spcBef>
                <a:spcPts val="0"/>
              </a:spcBef>
              <a:spcAft>
                <a:spcPts val="1200"/>
              </a:spcAft>
              <a:buSzPct val="120000"/>
              <a:buFont typeface="Wingdings" pitchFamily="2" charset="2"/>
              <a:buChar char="§"/>
            </a:pPr>
            <a:r>
              <a:rPr lang="en-US" sz="2400" b="1" spc="-30" dirty="0">
                <a:solidFill>
                  <a:srgbClr val="371C68"/>
                </a:solidFill>
                <a:ea typeface="+mn-ea"/>
                <a:cs typeface="+mn-cs"/>
              </a:rPr>
              <a:t>Technical questions…</a:t>
            </a:r>
          </a:p>
          <a:p>
            <a:pPr lvl="1">
              <a:spcAft>
                <a:spcPts val="1200"/>
              </a:spcAft>
            </a:pPr>
            <a:r>
              <a:rPr lang="en-US" sz="2000" dirty="0"/>
              <a:t>NIAID CRMS Support</a:t>
            </a:r>
          </a:p>
          <a:p>
            <a:pPr lvl="2">
              <a:spcAft>
                <a:spcPts val="1200"/>
              </a:spcAft>
            </a:pPr>
            <a:r>
              <a:rPr lang="en-US" sz="1800" dirty="0"/>
              <a:t>E-mail: </a:t>
            </a:r>
            <a:r>
              <a:rPr lang="en-US" sz="1800" u="sng" dirty="0">
                <a:hlinkClick r:id="rId5"/>
              </a:rPr>
              <a:t>CRMSsupport@niaid.nih.gov</a:t>
            </a:r>
            <a:r>
              <a:rPr lang="en-US" sz="1800" dirty="0"/>
              <a:t> </a:t>
            </a:r>
          </a:p>
          <a:p>
            <a:pPr lvl="2">
              <a:spcAft>
                <a:spcPts val="1200"/>
              </a:spcAft>
            </a:pPr>
            <a:r>
              <a:rPr lang="en-US" sz="1800" dirty="0"/>
              <a:t>Telephone: 1 (240) 778-2517</a:t>
            </a:r>
          </a:p>
          <a:p>
            <a:pPr lvl="2">
              <a:spcAft>
                <a:spcPts val="1200"/>
              </a:spcAft>
            </a:pPr>
            <a:r>
              <a:rPr lang="en-US" sz="1800" dirty="0"/>
              <a:t>Business Hours: Monday through Friday, 8:30 AM to 5:30 PM EST</a:t>
            </a:r>
          </a:p>
          <a:p>
            <a:pPr lvl="2">
              <a:spcAft>
                <a:spcPts val="1200"/>
              </a:spcAft>
            </a:pPr>
            <a:endParaRPr lang="en-US" sz="1800" dirty="0"/>
          </a:p>
        </p:txBody>
      </p:sp>
      <p:sp>
        <p:nvSpPr>
          <p:cNvPr id="4" name="Slide Number Placeholder 3"/>
          <p:cNvSpPr>
            <a:spLocks noGrp="1"/>
          </p:cNvSpPr>
          <p:nvPr>
            <p:ph type="sldNum" sz="quarter" idx="10"/>
          </p:nvPr>
        </p:nvSpPr>
        <p:spPr/>
        <p:txBody>
          <a:bodyPr/>
          <a:lstStyle/>
          <a:p>
            <a:fld id="{3F885E44-F773-4ADE-9E01-35BEB5FE601B}" type="slidenum">
              <a:rPr lang="en-US" smtClean="0"/>
              <a:pPr/>
              <a:t>89</a:t>
            </a:fld>
            <a:endParaRPr lang="en-US" dirty="0"/>
          </a:p>
        </p:txBody>
      </p:sp>
    </p:spTree>
    <p:custDataLst>
      <p:tags r:id="rId1"/>
    </p:custDataLst>
    <p:extLst>
      <p:ext uri="{BB962C8B-B14F-4D97-AF65-F5344CB8AC3E}">
        <p14:creationId xmlns:p14="http://schemas.microsoft.com/office/powerpoint/2010/main" val="1408559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500"/>
                                        <p:tgtEl>
                                          <p:spTgt spid="3">
                                            <p:txEl>
                                              <p:pRg st="7" end="7"/>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500"/>
                                        <p:tgtEl>
                                          <p:spTgt spid="3">
                                            <p:txEl>
                                              <p:pRg st="8" end="8"/>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fade">
                                      <p:cBhvr>
                                        <p:cTn id="42" dur="500"/>
                                        <p:tgtEl>
                                          <p:spTgt spid="3">
                                            <p:txEl>
                                              <p:pRg st="9" end="9"/>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animEffect transition="in" filter="fade">
                                      <p:cBhvr>
                                        <p:cTn id="45"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r>
              <a:rPr lang="en-US" dirty="0"/>
              <a:t>SAE Clarification: Death</a:t>
            </a:r>
          </a:p>
        </p:txBody>
      </p:sp>
      <p:sp>
        <p:nvSpPr>
          <p:cNvPr id="3" name="Content Placeholder 2"/>
          <p:cNvSpPr>
            <a:spLocks noGrp="1"/>
          </p:cNvSpPr>
          <p:nvPr>
            <p:ph idx="1"/>
          </p:nvPr>
        </p:nvSpPr>
        <p:spPr>
          <a:xfrm>
            <a:off x="457199" y="1553030"/>
            <a:ext cx="8421329" cy="4573134"/>
          </a:xfrm>
        </p:spPr>
        <p:txBody>
          <a:bodyPr/>
          <a:lstStyle/>
          <a:p>
            <a:r>
              <a:rPr lang="en-US" dirty="0"/>
              <a:t>Death is not an Adverse Event (AE), but an outcome of an AE</a:t>
            </a:r>
          </a:p>
          <a:p>
            <a:r>
              <a:rPr lang="en-US" dirty="0"/>
              <a:t>If the cause of death is initially unknown, sites are instructed to report “Death of unknown cause”</a:t>
            </a:r>
          </a:p>
          <a:p>
            <a:pPr lvl="1"/>
            <a:r>
              <a:rPr lang="en-US" dirty="0"/>
              <a:t>Sites are required to submit an update when additional significant information is available</a:t>
            </a:r>
          </a:p>
          <a:p>
            <a:endParaRPr lang="en-US" dirty="0"/>
          </a:p>
          <a:p>
            <a:endParaRPr lang="en-US" dirty="0"/>
          </a:p>
        </p:txBody>
      </p:sp>
      <p:sp>
        <p:nvSpPr>
          <p:cNvPr id="4" name="Slide Number Placeholder 3"/>
          <p:cNvSpPr>
            <a:spLocks noGrp="1"/>
          </p:cNvSpPr>
          <p:nvPr>
            <p:ph type="sldNum" sz="quarter" idx="10"/>
          </p:nvPr>
        </p:nvSpPr>
        <p:spPr/>
        <p:txBody>
          <a:bodyPr/>
          <a:lstStyle/>
          <a:p>
            <a:fld id="{3F885E44-F773-4ADE-9E01-35BEB5FE601B}" type="slidenum">
              <a:rPr lang="en-US" smtClean="0"/>
              <a:pPr/>
              <a:t>9</a:t>
            </a:fld>
            <a:endParaRPr lang="en-US" dirty="0"/>
          </a:p>
        </p:txBody>
      </p:sp>
    </p:spTree>
    <p:extLst>
      <p:ext uri="{BB962C8B-B14F-4D97-AF65-F5344CB8AC3E}">
        <p14:creationId xmlns:p14="http://schemas.microsoft.com/office/powerpoint/2010/main" val="603909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438279"/>
            <a:ext cx="8458200" cy="762000"/>
          </a:xfrm>
          <a:effectLst/>
        </p:spPr>
        <p:txBody>
          <a:bodyPr/>
          <a:lstStyle/>
          <a:p>
            <a:pPr algn="ctr"/>
            <a:r>
              <a:rPr lang="en-US" sz="7200" dirty="0">
                <a:solidFill>
                  <a:srgbClr val="000066"/>
                </a:solidFill>
                <a:effectLst>
                  <a:glow rad="25400">
                    <a:schemeClr val="bg1"/>
                  </a:glow>
                </a:effectLst>
              </a:rPr>
              <a:t>Questions?</a:t>
            </a:r>
          </a:p>
        </p:txBody>
      </p:sp>
      <p:pic>
        <p:nvPicPr>
          <p:cNvPr id="110607" name="Picture 15" descr="Any questions"/>
          <p:cNvPicPr>
            <a:picLocks noGrp="1" noChangeAspect="1" noChangeArrowheads="1"/>
          </p:cNvPicPr>
          <p:nvPr>
            <p:ph idx="4294967295"/>
          </p:nvPr>
        </p:nvPicPr>
        <p:blipFill>
          <a:blip r:embed="rId4" cstate="print">
            <a:duotone>
              <a:schemeClr val="accent6">
                <a:shade val="45000"/>
                <a:satMod val="135000"/>
              </a:schemeClr>
              <a:prstClr val="white"/>
            </a:duotone>
          </a:blip>
          <a:srcRect/>
          <a:stretch>
            <a:fillRect/>
          </a:stretch>
        </p:blipFill>
        <p:spPr bwMode="auto">
          <a:xfrm>
            <a:off x="0" y="-49213"/>
            <a:ext cx="9656763" cy="6897688"/>
          </a:xfrm>
          <a:prstGeom prst="rect">
            <a:avLst/>
          </a:prstGeom>
          <a:ln>
            <a:noFill/>
          </a:ln>
          <a:effectLst/>
        </p:spPr>
      </p:pic>
      <p:sp>
        <p:nvSpPr>
          <p:cNvPr id="4" name="Slide Number Placeholder 3"/>
          <p:cNvSpPr>
            <a:spLocks noGrp="1"/>
          </p:cNvSpPr>
          <p:nvPr>
            <p:ph type="sldNum" sz="quarter" idx="4294967295"/>
          </p:nvPr>
        </p:nvSpPr>
        <p:spPr>
          <a:xfrm>
            <a:off x="7086600" y="6324600"/>
            <a:ext cx="2057400" cy="400050"/>
          </a:xfrm>
        </p:spPr>
        <p:txBody>
          <a:bodyPr/>
          <a:lstStyle/>
          <a:p>
            <a:pPr>
              <a:defRPr/>
            </a:pPr>
            <a:fld id="{E65C316E-6B69-4F10-ABA5-77D30C2B0800}" type="slidenum">
              <a:rPr lang="en-US" smtClean="0"/>
              <a:pPr>
                <a:defRPr/>
              </a:pPr>
              <a:t>90</a:t>
            </a:fld>
            <a:endParaRPr lang="en-US" dirty="0"/>
          </a:p>
        </p:txBody>
      </p:sp>
      <p:sp>
        <p:nvSpPr>
          <p:cNvPr id="5" name="Title 1"/>
          <p:cNvSpPr txBox="1">
            <a:spLocks/>
          </p:cNvSpPr>
          <p:nvPr/>
        </p:nvSpPr>
        <p:spPr bwMode="auto">
          <a:xfrm>
            <a:off x="533400" y="2590679"/>
            <a:ext cx="84582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800" b="1" spc="0" baseline="0">
                <a:solidFill>
                  <a:schemeClr val="bg1"/>
                </a:solidFill>
                <a:latin typeface="+mj-lt"/>
                <a:ea typeface="+mj-ea"/>
                <a:cs typeface="+mj-cs"/>
              </a:defRPr>
            </a:lvl1pPr>
            <a:lvl2pPr algn="l" rtl="0" eaLnBrk="1" fontAlgn="base" hangingPunct="1">
              <a:spcBef>
                <a:spcPct val="0"/>
              </a:spcBef>
              <a:spcAft>
                <a:spcPct val="0"/>
              </a:spcAft>
              <a:defRPr sz="4200" b="1">
                <a:solidFill>
                  <a:srgbClr val="BBB9D9"/>
                </a:solidFill>
                <a:latin typeface="Arial" charset="0"/>
              </a:defRPr>
            </a:lvl2pPr>
            <a:lvl3pPr algn="l" rtl="0" eaLnBrk="1" fontAlgn="base" hangingPunct="1">
              <a:spcBef>
                <a:spcPct val="0"/>
              </a:spcBef>
              <a:spcAft>
                <a:spcPct val="0"/>
              </a:spcAft>
              <a:defRPr sz="4200" b="1">
                <a:solidFill>
                  <a:srgbClr val="BBB9D9"/>
                </a:solidFill>
                <a:latin typeface="Arial" charset="0"/>
              </a:defRPr>
            </a:lvl3pPr>
            <a:lvl4pPr algn="l" rtl="0" eaLnBrk="1" fontAlgn="base" hangingPunct="1">
              <a:spcBef>
                <a:spcPct val="0"/>
              </a:spcBef>
              <a:spcAft>
                <a:spcPct val="0"/>
              </a:spcAft>
              <a:defRPr sz="4200" b="1">
                <a:solidFill>
                  <a:srgbClr val="BBB9D9"/>
                </a:solidFill>
                <a:latin typeface="Arial" charset="0"/>
              </a:defRPr>
            </a:lvl4pPr>
            <a:lvl5pPr algn="l" rtl="0" eaLnBrk="1" fontAlgn="base" hangingPunct="1">
              <a:spcBef>
                <a:spcPct val="0"/>
              </a:spcBef>
              <a:spcAft>
                <a:spcPct val="0"/>
              </a:spcAft>
              <a:defRPr sz="4200" b="1">
                <a:solidFill>
                  <a:srgbClr val="BBB9D9"/>
                </a:solidFill>
                <a:latin typeface="Arial" charset="0"/>
              </a:defRPr>
            </a:lvl5pPr>
            <a:lvl6pPr marL="457200" algn="l" rtl="0" eaLnBrk="1" fontAlgn="base" hangingPunct="1">
              <a:spcBef>
                <a:spcPct val="0"/>
              </a:spcBef>
              <a:spcAft>
                <a:spcPct val="0"/>
              </a:spcAft>
              <a:defRPr sz="4200" b="1">
                <a:solidFill>
                  <a:srgbClr val="BBB9D9"/>
                </a:solidFill>
                <a:latin typeface="Arial" charset="0"/>
              </a:defRPr>
            </a:lvl6pPr>
            <a:lvl7pPr marL="914400" algn="l" rtl="0" eaLnBrk="1" fontAlgn="base" hangingPunct="1">
              <a:spcBef>
                <a:spcPct val="0"/>
              </a:spcBef>
              <a:spcAft>
                <a:spcPct val="0"/>
              </a:spcAft>
              <a:defRPr sz="4200" b="1">
                <a:solidFill>
                  <a:srgbClr val="BBB9D9"/>
                </a:solidFill>
                <a:latin typeface="Arial" charset="0"/>
              </a:defRPr>
            </a:lvl7pPr>
            <a:lvl8pPr marL="1371600" algn="l" rtl="0" eaLnBrk="1" fontAlgn="base" hangingPunct="1">
              <a:spcBef>
                <a:spcPct val="0"/>
              </a:spcBef>
              <a:spcAft>
                <a:spcPct val="0"/>
              </a:spcAft>
              <a:defRPr sz="4200" b="1">
                <a:solidFill>
                  <a:srgbClr val="BBB9D9"/>
                </a:solidFill>
                <a:latin typeface="Arial" charset="0"/>
              </a:defRPr>
            </a:lvl8pPr>
            <a:lvl9pPr marL="1828800" algn="l" rtl="0" eaLnBrk="1" fontAlgn="base" hangingPunct="1">
              <a:spcBef>
                <a:spcPct val="0"/>
              </a:spcBef>
              <a:spcAft>
                <a:spcPct val="0"/>
              </a:spcAft>
              <a:defRPr sz="4200" b="1">
                <a:solidFill>
                  <a:srgbClr val="BBB9D9"/>
                </a:solidFill>
                <a:latin typeface="Arial" charset="0"/>
              </a:defRPr>
            </a:lvl9pPr>
          </a:lstStyle>
          <a:p>
            <a:r>
              <a:rPr lang="en-US" sz="7200" kern="0" dirty="0">
                <a:solidFill>
                  <a:srgbClr val="000066"/>
                </a:solidFill>
                <a:effectLst>
                  <a:glow rad="25400">
                    <a:schemeClr val="bg1"/>
                  </a:glow>
                </a:effectLst>
              </a:rPr>
              <a:t>Questions?</a:t>
            </a:r>
          </a:p>
        </p:txBody>
      </p:sp>
    </p:spTree>
    <p:custDataLst>
      <p:tags r:id="rId1"/>
    </p:custDataLst>
    <p:extLst>
      <p:ext uri="{BB962C8B-B14F-4D97-AF65-F5344CB8AC3E}">
        <p14:creationId xmlns:p14="http://schemas.microsoft.com/office/powerpoint/2010/main" val="425453224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ANSWERNOWTEXT" val="Answer Now"/>
  <p:tag name="RESPTABLESTYLE" val="-1"/>
  <p:tag name="ALLOWDUPLICATES" val="False"/>
  <p:tag name="AUTOADVANCE" val="False"/>
  <p:tag name="STDCHART" val="1"/>
  <p:tag name="BUBBLENAMEVISIBLE" val="True"/>
  <p:tag name="DEFAULTNUMTEAMS" val="5"/>
  <p:tag name="CUSTOMCELLBACKCOLOR2" val="-13395457"/>
  <p:tag name="DISPLAYNAME" val="True"/>
  <p:tag name="GRIDROTATIONINTERVAL" val="2"/>
  <p:tag name="POLLINGCYCLE" val="2"/>
  <p:tag name="INCLUDENONRESPONDERS" val="False"/>
  <p:tag name="ALLOWUSERFEEDBACK" val="True"/>
  <p:tag name="REALTIMEBACKUPPATH" val="(None)"/>
  <p:tag name="ADVANCEDSETTINGSVIEW" val="False"/>
  <p:tag name="FIBDISPLAYKEYWORDS" val="True"/>
  <p:tag name="USESECONDARYMONITOR" val="True"/>
  <p:tag name="RESPCOUNTERSTYLE" val="-1"/>
  <p:tag name="NUMRESPONSES" val="1"/>
  <p:tag name="REVIEWONLY" val="False"/>
  <p:tag name="TEAMSINLEADERBOARD" val="5"/>
  <p:tag name="BUBBLEGROUPING" val="3"/>
  <p:tag name="CUSTOMCELLBACKCOLOR3" val="-268652"/>
  <p:tag name="DISPLAYDEVICEID" val="True"/>
  <p:tag name="GRIDPOSITION" val="1"/>
  <p:tag name="MULTIRESPDIVISOR" val="1"/>
  <p:tag name="INCORRECTPOINTVALUE" val="0"/>
  <p:tag name="CHARTSCALE" val="True"/>
  <p:tag name="ANSWERNOWSTYLE" val="-1"/>
  <p:tag name="INPUTSOURCE" val="1"/>
  <p:tag name="ROTATIONINTERVAL" val="2"/>
  <p:tag name="BUBBLESIZEVISIBLE" val="True"/>
  <p:tag name="CUSTOMCELLBACKCOLOR1" val="-657956"/>
  <p:tag name="GRIDOPACITY" val="90"/>
  <p:tag name="CHARTLABELS" val="0"/>
  <p:tag name="CORRECTPOINTVALUE" val="100"/>
  <p:tag name="FIBDISPLAYRESULTS" val="True"/>
  <p:tag name="SHOWBARVISIBLE" val="True"/>
  <p:tag name="COUNTDOWNSECONDS" val="10"/>
  <p:tag name="AUTOUPDATEALIASES" val="True"/>
  <p:tag name="CUSTOMGRIDBACKCOLOR" val="-2830136"/>
  <p:tag name="DISPLAYDEVICENUMBER" val="True"/>
  <p:tag name="RESETCHARTS" val="True"/>
  <p:tag name="ZEROBASED" val="False"/>
  <p:tag name="POWERPOINTVERSION" val="11.0"/>
  <p:tag name="BACKUPSESSIONS" val="True"/>
  <p:tag name="MAXRESPONDERS" val="5"/>
  <p:tag name="USESCHEMECOLORS" val="True"/>
  <p:tag name="PARTLISTDEFAULT" val="0"/>
  <p:tag name="FIBNUMRESULTS" val="5"/>
  <p:tag name="RESPCOUNTERFORMAT" val="0"/>
  <p:tag name="BUBBLEVALUEFORMAT" val="0.0"/>
  <p:tag name="GRIDSIZE" val="{Width=800, Height=600}"/>
  <p:tag name="AUTOADJUSTPARTRANGE" val="True"/>
  <p:tag name="BACKUPMAINTENANCE" val="7"/>
  <p:tag name="CUSTOMCELLBACKCOLOR4" val="-8355712"/>
  <p:tag name="REALTIMEBACKUP" val="False"/>
  <p:tag name="CHARTVALUEFORMAT" val="0%"/>
  <p:tag name="CHARTCOLORS" val="0"/>
  <p:tag name="COUNTDOWNSTYLE" val="-1"/>
  <p:tag name="INCLUDEPPT" val="True"/>
  <p:tag name="CUSTOMCELLFORECOLOR" val="-16777216"/>
  <p:tag name="PARTICIPANTSINLEADERBOARD" val="5"/>
  <p:tag name="AUTOSIZEGRID" val="True"/>
  <p:tag name="BULLETTYPE" val="3"/>
  <p:tag name="FIBINCLUDEOTHER" val="True"/>
  <p:tag name="DELIMITERS" val="3.1"/>
  <p:tag name="ARTICULATE_SLIDE_COUNT" val="67"/>
  <p:tag name="ARTICULATE_PROJECT_OPEN" val="0"/>
  <p:tag name="WASPOLLED" val="4B14BA818A0049458D87D79D84D1F638"/>
  <p:tag name="TPVERSION" val="5"/>
  <p:tag name="TPFULLVERSION" val="5.3.2.24"/>
  <p:tag name="PPTVERSION" val="15"/>
  <p:tag name="TPOS" val="2"/>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 name="DELIMITERS" val="3.1"/>
  <p:tag name="ARTICULATE_SLIDE_THUMBNAIL_REFRESH" val="1"/>
</p:tagLst>
</file>

<file path=ppt/tags/tag10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 name="DELIMITERS" val="3.1"/>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TYPE" val="MultiChoiceSlide"/>
  <p:tag name="RESULTS" val="Would this adverse event be reported as an EAE?[;crlf;]5[;]5[;]5[;]False[;]4[;][;crlf;]1.2[;]1[;]0.4[;]0.16[;crlf;]4[;]1[;]Yes1[;]Yes[;][;crlf;]1[;]-1[;]No2[;]No[;]"/>
  <p:tag name="TPQUESTIONXML" val="﻿&lt;?xml version=&quot;1.0&quot; encoding=&quot;utf-8&quot;?&gt;&#10;&lt;questionlist&gt;&#10;    &lt;properties&gt;&#10;        &lt;guid&gt;FAE7BC850C174ACB85DD9EE27A3856EF&lt;/guid&gt;&#10;        &lt;description /&gt;&#10;        &lt;date&gt;3/7/2016 3:33:08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E385DF92A90C4892AAB53F014DF436E3&lt;/guid&gt;&#10;            &lt;repollguid&gt;EB716948669944F5B60CCD89C932E514&lt;/repollguid&gt;&#10;            &lt;sourceid&gt;F950FC9EFA2C49FE8F57AD7FCCAE7806&lt;/sourceid&gt;&#10;            &lt;questiontext&gt;Would this adverse event be reported as an EAE?&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2&lt;/bulletstyle&gt;&#10;            &lt;correctanswerindicator&gt;True&lt;/correctanswerindicator&gt;&#10;            &lt;answers&gt;&#10;                &lt;answer&gt;&#10;                    &lt;guid&gt;3022419E6CBB4E7EAA2138E5F6D1D2AC&lt;/guid&gt;&#10;                    &lt;answertext&gt;Yes&lt;/answertext&gt;&#10;                    &lt;valuetype&gt;1&lt;/valuetype&gt;&#10;                &lt;/answer&gt;&#10;                &lt;answer&gt;&#10;                    &lt;guid&gt;01C569A1B86743949EE6848C8D88FAF8&lt;/guid&gt;&#10;                    &lt;answertext&gt;No&lt;/answertext&gt;&#10;                    &lt;valuetype&gt;-1&lt;/valuetype&gt;&#10;                &lt;/answer&gt;&#10;            &lt;/answers&gt;&#10;        &lt;/multichoice&gt;&#10;    &lt;/questions&gt;&#10;&lt;/questionlist&gt;"/>
  <p:tag name="HASRESULTS" val="False"/>
  <p:tag name="LIVECHARTING" val="False"/>
  <p:tag name="AUTOOPENPOLL" val="True"/>
  <p:tag name="AUTOFORMATCHART" val="True"/>
</p:tagLst>
</file>

<file path=ppt/tags/tag18.xml><?xml version="1.0" encoding="utf-8"?>
<p:tagLst xmlns:a="http://schemas.openxmlformats.org/drawingml/2006/main" xmlns:r="http://schemas.openxmlformats.org/officeDocument/2006/relationships" xmlns:p="http://schemas.openxmlformats.org/presentationml/2006/main">
  <p:tag name="ZEROBASED" val="False"/>
</p:tagLst>
</file>

<file path=ppt/tags/tag19.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TYPE" val="MultiChoiceSlide"/>
  <p:tag name="RESULTS" val="What would be an appropriate Primary AE?[;crlf;]5[;]6[;]5[;]False[;]0[;][;crlf;]3.6[;]4[;]0.489897948556636[;]0.24[;crlf;]0[;]-1[;]Death1[;]Death[;][;crlf;]0[;]1[;]Sudden Death2[;]Sudden Death[;][;crlf;]2[;]-1[;]Drug overdose3[;]Drug overdose[;][;crlf;]3[;]-1[;]Death due to unknown cause4[;]Death due to unknown cause[;]"/>
  <p:tag name="TPQUESTIONXML" val="﻿&lt;?xml version=&quot;1.0&quot; encoding=&quot;utf-8&quot;?&gt;&#10;&lt;questionlist&gt;&#10;    &lt;properties&gt;&#10;        &lt;guid&gt;F6F20FEA6CE2487595EB79B324E81BC5&lt;/guid&gt;&#10;        &lt;description /&gt;&#10;        &lt;date&gt;3/7/2016 3:38:11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3A8ACD12767444C8AEA51F5595B52B26&lt;/guid&gt;&#10;            &lt;repollguid&gt;7F061828FC5B4E158B57DE85B7C9380C&lt;/repollguid&gt;&#10;            &lt;sourceid&gt;72C6E5581B554077BF1552BEF8B5C8E8&lt;/sourceid&gt;&#10;            &lt;questiontext&gt;What would be an appropriate Primary AE?&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2&lt;/bulletstyle&gt;&#10;            &lt;correctanswerindicator&gt;True&lt;/correctanswerindicator&gt;&#10;            &lt;answers&gt;&#10;                &lt;answer&gt;&#10;                    &lt;guid&gt;9F637895677648BCA5986EE622EA8BBE&lt;/guid&gt;&#10;                    &lt;answertext&gt;Death&lt;/answertext&gt;&#10;                    &lt;valuetype&gt;-1&lt;/valuetype&gt;&#10;                &lt;/answer&gt;&#10;                &lt;answer&gt;&#10;                    &lt;guid&gt;1CBF477C75214A179F00D51CAD1735E2&lt;/guid&gt;&#10;                    &lt;answertext&gt;Sudden Death&lt;/answertext&gt;&#10;                    &lt;valuetype&gt;1&lt;/valuetype&gt;&#10;                &lt;/answer&gt;&#10;                &lt;answer&gt;&#10;                    &lt;guid&gt;2AF55276D9B84DC987D638AEE59D35F7&lt;/guid&gt;&#10;                    &lt;answertext&gt;Drug overdose&lt;/answertext&gt;&#10;                    &lt;valuetype&gt;-1&lt;/valuetype&gt;&#10;                &lt;/answer&gt;&#10;                &lt;answer&gt;&#10;                    &lt;guid&gt;6D40AF35F88A41CD91DD08A3C6883DEC&lt;/guid&gt;&#10;                    &lt;answertext&gt;Death due to unknown cause&lt;/answertext&gt;&#10;                    &lt;valuetype&gt;-1&lt;/valuetype&gt;&#10;                &lt;/answer&gt;&#10;            &lt;/answers&gt;&#10;        &lt;/multichoice&gt;&#10;    &lt;/questions&gt;&#10;&lt;/questionlist&gt;"/>
  <p:tag name="LIVECHARTING" val="False"/>
  <p:tag name="AUTOOPENPOLL" val="True"/>
  <p:tag name="AUTOFORMATCHART" val="True"/>
  <p:tag name="HASRESULTS" val="False"/>
</p:tagLst>
</file>

<file path=ppt/tags/tag21.xml><?xml version="1.0" encoding="utf-8"?>
<p:tagLst xmlns:a="http://schemas.openxmlformats.org/drawingml/2006/main" xmlns:r="http://schemas.openxmlformats.org/officeDocument/2006/relationships" xmlns:p="http://schemas.openxmlformats.org/presentationml/2006/main">
  <p:tag name="ZEROBASED" val="False"/>
</p:tagLst>
</file>

<file path=ppt/tags/tag22.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23.xml><?xml version="1.0" encoding="utf-8"?>
<p:tagLst xmlns:a="http://schemas.openxmlformats.org/drawingml/2006/main" xmlns:r="http://schemas.openxmlformats.org/officeDocument/2006/relationships" xmlns:p="http://schemas.openxmlformats.org/presentationml/2006/main">
  <p:tag name="TYPE" val="MultiChoiceSlide"/>
  <p:tag name="RESULTS" val="Would this adverse event be reported as an EAE?[;crlf;]5[;]6[;]5[;]False[;]5[;][;crlf;]1[;]1[;]0[;]0[;crlf;]5[;]1[;]Yes1[;]Yes[;][;crlf;]0[;]-1[;]No2[;]No[;]"/>
  <p:tag name="HASRESULTS" val="False"/>
  <p:tag name="TPQUESTIONXML" val="﻿&lt;?xml version=&quot;1.0&quot; encoding=&quot;utf-8&quot;?&gt;&#10;&lt;questionlist&gt;&#10;    &lt;properties&gt;&#10;        &lt;guid&gt;FAE7BC850C174ACB85DD9EE27A3856EF&lt;/guid&gt;&#10;        &lt;description /&gt;&#10;        &lt;date&gt;3/7/2016 3:33:08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9B086EC744094D0ABAF14D9903027071&lt;/guid&gt;&#10;            &lt;repollguid&gt;EB716948669944F5B60CCD89C932E514&lt;/repollguid&gt;&#10;            &lt;sourceid&gt;F950FC9EFA2C49FE8F57AD7FCCAE7806&lt;/sourceid&gt;&#10;            &lt;questiontext&gt;Would this adverse event be reported as an EAE?&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2&lt;/bulletstyle&gt;&#10;            &lt;correctanswerindicator&gt;True&lt;/correctanswerindicator&gt;&#10;            &lt;answers&gt;&#10;                &lt;answer&gt;&#10;                    &lt;guid&gt;3022419E6CBB4E7EAA2138E5F6D1D2AC&lt;/guid&gt;&#10;                    &lt;answertext&gt;Yes&lt;/answertext&gt;&#10;                    &lt;valuetype&gt;1&lt;/valuetype&gt;&#10;                &lt;/answer&gt;&#10;                &lt;answer&gt;&#10;                    &lt;guid&gt;01C569A1B86743949EE6848C8D88FAF8&lt;/guid&gt;&#10;                    &lt;answertext&gt;No&lt;/answertext&gt;&#10;                    &lt;valuetype&gt;-1&lt;/valuetype&gt;&#10;                &lt;/answer&gt;&#10;            &lt;/answers&gt;&#10;        &lt;/multichoice&gt;&#10;    &lt;/questions&gt;&#10;&lt;/questionlist&gt;"/>
  <p:tag name="AUTOOPENPOLL" val="True"/>
  <p:tag name="AUTOFORMATCHART" val="True"/>
  <p:tag name="LIVECHARTING" val="False"/>
</p:tagLst>
</file>

<file path=ppt/tags/tag24.xml><?xml version="1.0" encoding="utf-8"?>
<p:tagLst xmlns:a="http://schemas.openxmlformats.org/drawingml/2006/main" xmlns:r="http://schemas.openxmlformats.org/officeDocument/2006/relationships" xmlns:p="http://schemas.openxmlformats.org/presentationml/2006/main">
  <p:tag name="ZEROBASED" val="False"/>
</p:tagLst>
</file>

<file path=ppt/tags/tag25.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26.xml><?xml version="1.0" encoding="utf-8"?>
<p:tagLst xmlns:a="http://schemas.openxmlformats.org/drawingml/2006/main" xmlns:r="http://schemas.openxmlformats.org/officeDocument/2006/relationships" xmlns:p="http://schemas.openxmlformats.org/presentationml/2006/main">
  <p:tag name="TYPE" val="MultiChoiceSlide"/>
  <p:tag name="RESULTS" val="What would be an appropriate Primary AE?[;crlf;]5[;]6[;]5[;]False[;]4[;][;crlf;]1.6[;]1[;]1.2[;]1.44[;crlf;]4[;]1[;]Cerebrovascular accident1[;]Cerebrovascular accident[;][;crlf;]0[;]-1[;]Apnea2[;]Apnea[;][;crlf;]0[;]-1[;]Leg weakness3[;]Leg weakness[;][;crlf;]1[;]-1[;]Stroke4[;]Stroke[;]"/>
  <p:tag name="TPQUESTIONXML" val="﻿&lt;?xml version=&quot;1.0&quot; encoding=&quot;utf-8&quot;?&gt;&#10;&lt;questionlist&gt;&#10;    &lt;properties&gt;&#10;        &lt;guid&gt;F6F20FEA6CE2487595EB79B324E81BC5&lt;/guid&gt;&#10;        &lt;description /&gt;&#10;        &lt;date&gt;3/7/2016 3:38:11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4F3B557B11A648CCA828DB0447152FCE&lt;/guid&gt;&#10;            &lt;repollguid&gt;7F061828FC5B4E158B57DE85B7C9380C&lt;/repollguid&gt;&#10;            &lt;sourceid&gt;72C6E5581B554077BF1552BEF8B5C8E8&lt;/sourceid&gt;&#10;            &lt;questiontext&gt;What would be an appropriate Primary AE?&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2&lt;/bulletstyle&gt;&#10;            &lt;correctanswerindicator&gt;True&lt;/correctanswerindicator&gt;&#10;            &lt;answers&gt;&#10;                &lt;answer&gt;&#10;                    &lt;guid&gt;9F637895677648BCA5986EE622EA8BBE&lt;/guid&gt;&#10;                    &lt;answertext&gt;Cerebrovascular accident&lt;/answertext&gt;&#10;                    &lt;valuetype&gt;1&lt;/valuetype&gt;&#10;                &lt;/answer&gt;&#10;                &lt;answer&gt;&#10;                    &lt;guid&gt;1CBF477C75214A179F00D51CAD1735E2&lt;/guid&gt;&#10;                    &lt;answertext&gt;Apnea&lt;/answertext&gt;&#10;                    &lt;valuetype&gt;-1&lt;/valuetype&gt;&#10;                &lt;/answer&gt;&#10;                &lt;answer&gt;&#10;                    &lt;guid&gt;2AF55276D9B84DC987D638AEE59D35F7&lt;/guid&gt;&#10;                    &lt;answertext&gt;Leg weakness&lt;/answertext&gt;&#10;                    &lt;valuetype&gt;-1&lt;/valuetype&gt;&#10;                &lt;/answer&gt;&#10;                &lt;answer&gt;&#10;                    &lt;guid&gt;6D40AF35F88A41CD91DD08A3C6883DEC&lt;/guid&gt;&#10;                    &lt;answertext&gt;Stroke&lt;/answertext&gt;&#10;                    &lt;valuetype&gt;-1&lt;/valuetype&gt;&#10;                &lt;/answer&gt;&#10;            &lt;/answers&gt;&#10;        &lt;/multichoice&gt;&#10;    &lt;/questions&gt;&#10;&lt;/questionlist&gt;"/>
  <p:tag name="LIVECHARTING" val="False"/>
  <p:tag name="AUTOOPENPOLL" val="True"/>
  <p:tag name="AUTOFORMATCHART" val="True"/>
  <p:tag name="HASRESULTS" val="False"/>
</p:tagLst>
</file>

<file path=ppt/tags/tag27.xml><?xml version="1.0" encoding="utf-8"?>
<p:tagLst xmlns:a="http://schemas.openxmlformats.org/drawingml/2006/main" xmlns:r="http://schemas.openxmlformats.org/officeDocument/2006/relationships" xmlns:p="http://schemas.openxmlformats.org/presentationml/2006/main">
  <p:tag name="ZEROBASED" val="False"/>
</p:tagLst>
</file>

<file path=ppt/tags/tag28.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29.xml><?xml version="1.0" encoding="utf-8"?>
<p:tagLst xmlns:a="http://schemas.openxmlformats.org/drawingml/2006/main" xmlns:r="http://schemas.openxmlformats.org/officeDocument/2006/relationships" xmlns:p="http://schemas.openxmlformats.org/presentationml/2006/main">
  <p:tag name="TYPE" val="MultiChoiceSlide"/>
  <p:tag name="RESULTS" val="Would this adverse event be reported as an EAE?[;crlf;]5[;]6[;]5[;]False[;]3[;][;crlf;]1.4[;]1[;]0.489897948556636[;]0.24[;crlf;]3[;]1[;]Yes1[;]Yes[;][;crlf;]2[;]-1[;]No2[;]No[;]"/>
  <p:tag name="HASRESULTS" val="False"/>
  <p:tag name="LIVECHARTING" val="False"/>
  <p:tag name="TPQUESTIONXML" val="﻿&lt;?xml version=&quot;1.0&quot; encoding=&quot;utf-8&quot;?&gt;&#10;&lt;questionlist&gt;&#10;    &lt;properties&gt;&#10;        &lt;guid&gt;FAE7BC850C174ACB85DD9EE27A3856EF&lt;/guid&gt;&#10;        &lt;description /&gt;&#10;        &lt;date&gt;3/7/2016 3:33:08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ED7B5217CAEA41039E91853B8F29B4BD&lt;/guid&gt;&#10;            &lt;repollguid&gt;EB716948669944F5B60CCD89C932E514&lt;/repollguid&gt;&#10;            &lt;sourceid&gt;F950FC9EFA2C49FE8F57AD7FCCAE7806&lt;/sourceid&gt;&#10;            &lt;questiontext&gt;Would this adverse event be reported as an EAE?&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2&lt;/bulletstyle&gt;&#10;            &lt;correctanswerindicator&gt;True&lt;/correctanswerindicator&gt;&#10;            &lt;answers&gt;&#10;                &lt;answer&gt;&#10;                    &lt;guid&gt;3022419E6CBB4E7EAA2138E5F6D1D2AC&lt;/guid&gt;&#10;                    &lt;answertext&gt;Yes&lt;/answertext&gt;&#10;                    &lt;valuetype&gt;1&lt;/valuetype&gt;&#10;                &lt;/answer&gt;&#10;                &lt;answer&gt;&#10;                    &lt;guid&gt;01C569A1B86743949EE6848C8D88FAF8&lt;/guid&gt;&#10;                    &lt;answertext&gt;No&lt;/answertext&gt;&#10;                    &lt;valuetype&gt;-1&lt;/valuetype&gt;&#10;                &lt;/answer&gt;&#10;            &lt;/answers&gt;&#10;        &lt;/multichoice&gt;&#10;    &lt;/questions&gt;&#10;&lt;/questionlist&gt;"/>
  <p:tag name="AUTOOPENPOLL" val="True"/>
  <p:tag name="AUTOFORMATCHART" val="True"/>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ZEROBASED" val="False"/>
</p:tagLst>
</file>

<file path=ppt/tags/tag31.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32.xml><?xml version="1.0" encoding="utf-8"?>
<p:tagLst xmlns:a="http://schemas.openxmlformats.org/drawingml/2006/main" xmlns:r="http://schemas.openxmlformats.org/officeDocument/2006/relationships" xmlns:p="http://schemas.openxmlformats.org/presentationml/2006/main">
  <p:tag name="TYPE" val="MultiChoiceSlide"/>
  <p:tag name="TPQUESTIONXML" val="﻿&lt;?xml version=&quot;1.0&quot; encoding=&quot;utf-8&quot;?&gt;&#10;&lt;questionlist&gt;&#10;    &lt;properties&gt;&#10;        &lt;guid&gt;F6F20FEA6CE2487595EB79B324E81BC5&lt;/guid&gt;&#10;        &lt;description /&gt;&#10;        &lt;date&gt;3/7/2016 3:38:11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6A75C38D43824DC28723A25461AC48F0&lt;/guid&gt;&#10;            &lt;repollguid&gt;7F061828FC5B4E158B57DE85B7C9380C&lt;/repollguid&gt;&#10;            &lt;sourceid&gt;72C6E5581B554077BF1552BEF8B5C8E8&lt;/sourceid&gt;&#10;            &lt;questiontext&gt;What would be an appropriate Primary AE?&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2&lt;/bulletstyle&gt;&#10;            &lt;correctanswerindicator&gt;True&lt;/correctanswerindicator&gt;&#10;            &lt;answers&gt;&#10;                &lt;answer&gt;&#10;                    &lt;guid&gt;9F637895677648BCA5986EE622EA8BBE&lt;/guid&gt;&#10;                    &lt;answertext&gt;Abnormal liver enzymes&lt;/answertext&gt;&#10;                    &lt;valuetype&gt;-1&lt;/valuetype&gt;&#10;                &lt;/answer&gt;&#10;                &lt;answer&gt;&#10;                    &lt;guid&gt;1CBF477C75214A179F00D51CAD1735E2&lt;/guid&gt;&#10;                    &lt;answertext&gt;ALT&lt;/answertext&gt;&#10;                    &lt;valuetype&gt;-1&lt;/valuetype&gt;&#10;                &lt;/answer&gt;&#10;                &lt;answer&gt;&#10;                    &lt;guid&gt;2AF55276D9B84DC987D638AEE59D35F7&lt;/guid&gt;&#10;                    &lt;answertext&gt;Elevated ALT&lt;/answertext&gt;&#10;                    &lt;valuetype&gt;1&lt;/valuetype&gt;&#10;                &lt;/answer&gt;&#10;                &lt;answer&gt;&#10;                    &lt;guid&gt;6D40AF35F88A41CD91DD08A3C6883DEC&lt;/guid&gt;&#10;                    &lt;answertext&gt;Abnormal laboratory results&lt;/answertext&gt;&#10;                    &lt;valuetype&gt;-1&lt;/valuetype&gt;&#10;                &lt;/answer&gt;&#10;            &lt;/answers&gt;&#10;        &lt;/multichoice&gt;&#10;    &lt;/questions&gt;&#10;&lt;/questionlist&gt;"/>
  <p:tag name="RESULTS" val="What would be an appropriate Primary AE?[;crlf;]1[;]1[;]1[;]False[;]0[;][;crlf;]2[;]2[;]0[;]0[;crlf;]0[;]-1[;]Abnormal liver enzymes1[;]Abnormal liver enzymes[;][;crlf;]1[;]-1[;]Alanine Aminotransferase 2[;]Alanine Aminotransferase [;][;crlf;]0[;]1[;]Elevated Alanine Aminotransferase 3[;]Elevated Alanine Aminotransferase [;][;crlf;]0[;]-1[;]Abnormal laboratory results4[;]Abnormal laboratory results[;]"/>
  <p:tag name="LIVECHARTING" val="False"/>
  <p:tag name="AUTOOPENPOLL" val="True"/>
  <p:tag name="AUTOFORMATCHART" val="True"/>
  <p:tag name="HASRESULTS" val="False"/>
</p:tagLst>
</file>

<file path=ppt/tags/tag33.xml><?xml version="1.0" encoding="utf-8"?>
<p:tagLst xmlns:a="http://schemas.openxmlformats.org/drawingml/2006/main" xmlns:r="http://schemas.openxmlformats.org/officeDocument/2006/relationships" xmlns:p="http://schemas.openxmlformats.org/presentationml/2006/main">
  <p:tag name="ZEROBASED" val="False"/>
</p:tagLst>
</file>

<file path=ppt/tags/tag34.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TYPE" val="MultiChoiceSlide"/>
  <p:tag name="RESULTS" val="Would this adverse event be reported as an EAE?[;crlf;]5[;]6[;]5[;]False[;]5[;][;crlf;]1[;]1[;]0[;]0[;crlf;]5[;]1[;]Yes1[;]Yes[;][;crlf;]0[;]-1[;]No2[;]No[;]"/>
  <p:tag name="HASRESULTS" val="False"/>
  <p:tag name="LIVECHARTING" val="False"/>
  <p:tag name="TPQUESTIONXML" val="﻿&lt;?xml version=&quot;1.0&quot; encoding=&quot;utf-8&quot;?&gt;&#10;&lt;questionlist&gt;&#10;    &lt;properties&gt;&#10;        &lt;guid&gt;FAE7BC850C174ACB85DD9EE27A3856EF&lt;/guid&gt;&#10;        &lt;description /&gt;&#10;        &lt;date&gt;3/7/2016 3:33:08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168FD7DD6FAE449D8F971ACB100C844A&lt;/guid&gt;&#10;            &lt;repollguid&gt;EB716948669944F5B60CCD89C932E514&lt;/repollguid&gt;&#10;            &lt;sourceid&gt;F950FC9EFA2C49FE8F57AD7FCCAE7806&lt;/sourceid&gt;&#10;            &lt;questiontext&gt;Would this adverse event be reported as an EAE?&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2&lt;/bulletstyle&gt;&#10;            &lt;correctanswerindicator&gt;True&lt;/correctanswerindicator&gt;&#10;            &lt;answers&gt;&#10;                &lt;answer&gt;&#10;                    &lt;guid&gt;3022419E6CBB4E7EAA2138E5F6D1D2AC&lt;/guid&gt;&#10;                    &lt;answertext&gt;Yes&lt;/answertext&gt;&#10;                    &lt;valuetype&gt;1&lt;/valuetype&gt;&#10;                &lt;/answer&gt;&#10;                &lt;answer&gt;&#10;                    &lt;guid&gt;01C569A1B86743949EE6848C8D88FAF8&lt;/guid&gt;&#10;                    &lt;answertext&gt;No&lt;/answertext&gt;&#10;                    &lt;valuetype&gt;-1&lt;/valuetype&gt;&#10;                &lt;/answer&gt;&#10;            &lt;/answers&gt;&#10;        &lt;/multichoice&gt;&#10;    &lt;/questions&gt;&#10;&lt;/questionlist&gt;"/>
  <p:tag name="AUTOOPENPOLL" val="True"/>
  <p:tag name="AUTOFORMATCHART" val="True"/>
</p:tagLst>
</file>

<file path=ppt/tags/tag38.xml><?xml version="1.0" encoding="utf-8"?>
<p:tagLst xmlns:a="http://schemas.openxmlformats.org/drawingml/2006/main" xmlns:r="http://schemas.openxmlformats.org/officeDocument/2006/relationships" xmlns:p="http://schemas.openxmlformats.org/presentationml/2006/main">
  <p:tag name="ZEROBASED" val="False"/>
</p:tagLst>
</file>

<file path=ppt/tags/tag39.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TYPE" val="MultiChoiceSlide"/>
  <p:tag name="RESULTS" val="What would be an appropriate Primary AE?[;crlf;]6[;]6[;]6[;]False[;]5[;][;crlf;]3.16666666666667[;]3[;]0.687184270936277[;]0.472222222222222[;crlf;]0[;]1[;]Vomiting1[;]Vomiting[;][;crlf;]1[;]-1[;]Hospitalization2[;]Hospitalization[;][;crlf;]3[;]1[;]Presumed Gastroenteritis3[;]Presumed Gastroenteritis[;][;crlf;]2[;]1[;]Abdominal Pain4[;]Abdominal Pain[;]"/>
  <p:tag name="TPQUESTIONXML" val="﻿&lt;?xml version=&quot;1.0&quot; encoding=&quot;utf-8&quot;?&gt;&#10;&lt;questionlist&gt;&#10;    &lt;properties&gt;&#10;        &lt;guid&gt;F6F20FEA6CE2487595EB79B324E81BC5&lt;/guid&gt;&#10;        &lt;description /&gt;&#10;        &lt;date&gt;3/7/2016 3:38:11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908096D739B549A49B93A41E72C9E268&lt;/guid&gt;&#10;            &lt;repollguid&gt;7F061828FC5B4E158B57DE85B7C9380C&lt;/repollguid&gt;&#10;            &lt;sourceid&gt;72C6E5581B554077BF1552BEF8B5C8E8&lt;/sourceid&gt;&#10;            &lt;questiontext&gt;What would be an appropriate Primary AE?&lt;/questiontext&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2&lt;/bulletstyle&gt;&#10;            &lt;correctanswerindicator&gt;True&lt;/correctanswerindicator&gt;&#10;            &lt;answers&gt;&#10;                &lt;answer&gt;&#10;                    &lt;guid&gt;9F637895677648BCA5986EE622EA8BBE&lt;/guid&gt;&#10;                    &lt;answertext&gt;Vomiting&lt;/answertext&gt;&#10;                    &lt;valuetype&gt;1&lt;/valuetype&gt;&#10;                &lt;/answer&gt;&#10;                &lt;answer&gt;&#10;                    &lt;guid&gt;1CBF477C75214A179F00D51CAD1735E2&lt;/guid&gt;&#10;                    &lt;answertext&gt;Hospitalization&lt;/answertext&gt;&#10;                    &lt;valuetype&gt;-1&lt;/valuetype&gt;&#10;                &lt;/answer&gt;&#10;                &lt;answer&gt;&#10;                    &lt;guid&gt;2AF55276D9B84DC987D638AEE59D35F7&lt;/guid&gt;&#10;                    &lt;answertext&gt;Presumed Gastroenteritis&lt;/answertext&gt;&#10;                    &lt;valuetype&gt;1&lt;/valuetype&gt;&#10;                &lt;/answer&gt;&#10;                &lt;answer&gt;&#10;                    &lt;guid&gt;6D40AF35F88A41CD91DD08A3C6883DEC&lt;/guid&gt;&#10;                    &lt;answertext&gt;Abdominal Pain&lt;/answertext&gt;&#10;                    &lt;valuetype&gt;1&lt;/valuetype&gt;&#10;                &lt;/answer&gt;&#10;            &lt;/answers&gt;&#10;        &lt;/multichoice&gt;&#10;    &lt;/questions&gt;&#10;&lt;/questionlist&gt;"/>
  <p:tag name="LIVECHARTING" val="False"/>
  <p:tag name="AUTOOPENPOLL" val="True"/>
  <p:tag name="AUTOFORMATCHART" val="True"/>
  <p:tag name="HASRESULTS" val="False"/>
</p:tagLst>
</file>

<file path=ppt/tags/tag41.xml><?xml version="1.0" encoding="utf-8"?>
<p:tagLst xmlns:a="http://schemas.openxmlformats.org/drawingml/2006/main" xmlns:r="http://schemas.openxmlformats.org/officeDocument/2006/relationships" xmlns:p="http://schemas.openxmlformats.org/presentationml/2006/main">
  <p:tag name="ZEROBASED" val="False"/>
</p:tagLst>
</file>

<file path=ppt/tags/tag42.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43.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44.xml><?xml version="1.0" encoding="utf-8"?>
<p:tagLst xmlns:a="http://schemas.openxmlformats.org/drawingml/2006/main" xmlns:r="http://schemas.openxmlformats.org/officeDocument/2006/relationships" xmlns:p="http://schemas.openxmlformats.org/presentationml/2006/main">
  <p:tag name="ISCAI" val="True"/>
  <p:tag name="TYPE"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DAIDS_RSC_PPT_Template_NoLogo">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605CB2"/>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defRPr kumimoji="0" lang="en-US" sz="2400" b="0" i="0" u="none" strike="noStrike" cap="none" normalizeH="0" baseline="0" smtClean="0">
            <a:ln>
              <a:noFill/>
            </a:ln>
            <a:solidFill>
              <a:srgbClr val="371C68"/>
            </a:solidFill>
            <a:effectLst/>
            <a:latin typeface="Arial" charset="0"/>
          </a:defRPr>
        </a:defPPr>
      </a:lstStyle>
    </a:spDef>
    <a:lnDef>
      <a:spPr bwMode="auto">
        <a:xfrm>
          <a:off x="0" y="0"/>
          <a:ext cx="1" cy="1"/>
        </a:xfrm>
        <a:custGeom>
          <a:avLst/>
          <a:gdLst/>
          <a:ahLst/>
          <a:cxnLst/>
          <a:rect l="0" t="0" r="0" b="0"/>
          <a:pathLst/>
        </a:custGeom>
        <a:solidFill>
          <a:srgbClr val="FFFFFF"/>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25000"/>
          </a:spcAft>
          <a:buClr>
            <a:srgbClr val="555EA6"/>
          </a:buClr>
          <a:buSzPct val="120000"/>
          <a:buFont typeface="Wingdings" pitchFamily="2" charset="2"/>
          <a:buChar char="§"/>
          <a:tabLst/>
          <a:defRPr kumimoji="0" lang="en-US" sz="2400" b="0" i="0" u="none" strike="noStrike" cap="none" normalizeH="0" baseline="0" smtClean="0">
            <a:ln>
              <a:noFill/>
            </a:ln>
            <a:solidFill>
              <a:srgbClr val="371C68"/>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7C6250527F9784EA75F546C071A887E" ma:contentTypeVersion="2" ma:contentTypeDescription="Create a new document." ma:contentTypeScope="" ma:versionID="f3053e2861526561081bbc20c849d2b1">
  <xsd:schema xmlns:xsd="http://www.w3.org/2001/XMLSchema" xmlns:p="http://schemas.microsoft.com/office/2006/metadata/properties" targetNamespace="http://schemas.microsoft.com/office/2006/metadata/properties" ma:root="true" ma:fieldsID="429c59116e97ec35a4194c2e9519593e">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LongProperties xmlns="http://schemas.microsoft.com/office/2006/metadata/longProperties"/>
</file>

<file path=customXml/item3.xml><?xml version="1.0" encoding="utf-8"?>
<p:properties xmlns:p="http://schemas.microsoft.com/office/2006/metadata/properties" xmlns:xsi="http://www.w3.org/2001/XMLSchema-instance">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EEFFF07-8481-486C-B09B-E9BE37FA9E3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6853AC6B-D909-43BA-ACAB-AB58D8F93353}">
  <ds:schemaRefs>
    <ds:schemaRef ds:uri="http://schemas.microsoft.com/office/2006/metadata/longProperties"/>
  </ds:schemaRefs>
</ds:datastoreItem>
</file>

<file path=customXml/itemProps3.xml><?xml version="1.0" encoding="utf-8"?>
<ds:datastoreItem xmlns:ds="http://schemas.openxmlformats.org/officeDocument/2006/customXml" ds:itemID="{36FD0494-8CBF-4E14-8CC4-E7061A3E4567}">
  <ds:schemaRefs>
    <ds:schemaRef ds:uri="http://purl.org/dc/terms/"/>
    <ds:schemaRef ds:uri="http://schemas.microsoft.com/office/2006/documentManagement/types"/>
    <ds:schemaRef ds:uri="http://www.w3.org/XML/1998/namespace"/>
    <ds:schemaRef ds:uri="http://purl.org/dc/dcmitype/"/>
    <ds:schemaRef ds:uri="http://purl.org/dc/elements/1.1/"/>
    <ds:schemaRef ds:uri="http://schemas.openxmlformats.org/package/2006/metadata/core-properties"/>
    <ds:schemaRef ds:uri="http://schemas.microsoft.com/office/2006/metadata/properties"/>
  </ds:schemaRefs>
</ds:datastoreItem>
</file>

<file path=customXml/itemProps4.xml><?xml version="1.0" encoding="utf-8"?>
<ds:datastoreItem xmlns:ds="http://schemas.openxmlformats.org/officeDocument/2006/customXml" ds:itemID="{BECF293F-71DD-46B5-AF86-55907D2A143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16891</TotalTime>
  <Words>4944</Words>
  <Application>Microsoft Office PowerPoint</Application>
  <PresentationFormat>On-screen Show (4:3)</PresentationFormat>
  <Paragraphs>907</Paragraphs>
  <Slides>90</Slides>
  <Notes>89</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90</vt:i4>
      </vt:variant>
    </vt:vector>
  </HeadingPairs>
  <TitlesOfParts>
    <vt:vector size="98" baseType="lpstr">
      <vt:lpstr>ＭＳ Ｐゴシック</vt:lpstr>
      <vt:lpstr>Arial</vt:lpstr>
      <vt:lpstr>Arial Black</vt:lpstr>
      <vt:lpstr>Times</vt:lpstr>
      <vt:lpstr>Times New Roman</vt:lpstr>
      <vt:lpstr>Wingdings</vt:lpstr>
      <vt:lpstr>1_DAIDS_RSC_PPT_Template_NoLogo</vt:lpstr>
      <vt:lpstr>Photo Editor Photo</vt:lpstr>
      <vt:lpstr>Expedited Reporting to DAIDS and DAERS Refresher</vt:lpstr>
      <vt:lpstr>Division of AIDS (DAIDS)</vt:lpstr>
      <vt:lpstr>Office for Policy in Clinical Research Operations (OPCRO)</vt:lpstr>
      <vt:lpstr>Objectives</vt:lpstr>
      <vt:lpstr>Manual for Expedited Reporting of Adverse Events to DAIDS</vt:lpstr>
      <vt:lpstr>EAE Reporting to DAIDS</vt:lpstr>
      <vt:lpstr>EAE Reporting to DAIDS</vt:lpstr>
      <vt:lpstr>Serious Adverse Event (SAE) </vt:lpstr>
      <vt:lpstr>SAE Clarification: Death</vt:lpstr>
      <vt:lpstr>Case Study: Death</vt:lpstr>
      <vt:lpstr>Would this adverse event be reported as an EAE?</vt:lpstr>
      <vt:lpstr>What would be an appropriate Primary AE?</vt:lpstr>
      <vt:lpstr>SAE Clarification: Life-threatening</vt:lpstr>
      <vt:lpstr>Case Study: Life-threatening</vt:lpstr>
      <vt:lpstr>Would this adverse event be reported as an EAE?</vt:lpstr>
      <vt:lpstr>What would be an appropriate Primary AE?</vt:lpstr>
      <vt:lpstr>Case Study: Life-threatening</vt:lpstr>
      <vt:lpstr>Would this adverse event be reported as an EAE?</vt:lpstr>
      <vt:lpstr>What would be an appropriate Primary AE?</vt:lpstr>
      <vt:lpstr>SAE Clarification: Hospitalization</vt:lpstr>
      <vt:lpstr>Case Study: Hospitalization</vt:lpstr>
      <vt:lpstr>Would this adverse event be reported as an EAE?</vt:lpstr>
      <vt:lpstr>What would be an appropriate Primary AE?</vt:lpstr>
      <vt:lpstr>SAE Clarification:  Congenital Anomaly/Birth Defect</vt:lpstr>
      <vt:lpstr>SAE Clarification:  Important Medical Events</vt:lpstr>
      <vt:lpstr>SUSAR Reporting Category</vt:lpstr>
      <vt:lpstr>Reporting Period</vt:lpstr>
      <vt:lpstr>Assessment of Adverse Events</vt:lpstr>
      <vt:lpstr>EAE Reporting Resources</vt:lpstr>
      <vt:lpstr>Assessment</vt:lpstr>
      <vt:lpstr>Assessment</vt:lpstr>
      <vt:lpstr>Seriousness</vt:lpstr>
      <vt:lpstr>Severity</vt:lpstr>
      <vt:lpstr>Severity vs. Seriousness</vt:lpstr>
      <vt:lpstr>Grading Severity of Events</vt:lpstr>
      <vt:lpstr>Relationship Assessment</vt:lpstr>
      <vt:lpstr>Relationship Assessment</vt:lpstr>
      <vt:lpstr>Expectedness</vt:lpstr>
      <vt:lpstr>Expectedness Determination:  SAE vs. SUSAR</vt:lpstr>
      <vt:lpstr>EAE Reporting Process</vt:lpstr>
      <vt:lpstr>Primary Adverse Event (AE)  </vt:lpstr>
      <vt:lpstr>   Identifying a Primary AE</vt:lpstr>
      <vt:lpstr>Multiple Primary AEs</vt:lpstr>
      <vt:lpstr>Overview of Reporting Timelines</vt:lpstr>
      <vt:lpstr>Overview of Reporting Timelines</vt:lpstr>
      <vt:lpstr>Overview of Reporting Timelines</vt:lpstr>
      <vt:lpstr>Overview of Reporting Timelines</vt:lpstr>
      <vt:lpstr>Overview of Reporting Timelines</vt:lpstr>
      <vt:lpstr>Overview of Reporting Timelines</vt:lpstr>
      <vt:lpstr>Overview of Reporting Timelines</vt:lpstr>
      <vt:lpstr>Overview of Reporting Timelines</vt:lpstr>
      <vt:lpstr>Overview of Reporting Timelines</vt:lpstr>
      <vt:lpstr>Overview of Reporting Timelines</vt:lpstr>
      <vt:lpstr>Overview of Reporting Timelines</vt:lpstr>
      <vt:lpstr>Overview of Reporting Timelines</vt:lpstr>
      <vt:lpstr>Reporting Timeframe</vt:lpstr>
      <vt:lpstr>New or Initial Reports</vt:lpstr>
      <vt:lpstr>Updating AE Information</vt:lpstr>
      <vt:lpstr>NIAID CRMS (DAIDS)</vt:lpstr>
      <vt:lpstr>What is the NIAID CRMS (DAIDS)?</vt:lpstr>
      <vt:lpstr>NIAID CRMS (DAIDS) Components</vt:lpstr>
      <vt:lpstr>DAIDS Adverse Experience Reporting System (DAERS)</vt:lpstr>
      <vt:lpstr>DAERS: Overview</vt:lpstr>
      <vt:lpstr>DAERS: Use</vt:lpstr>
      <vt:lpstr>Case Study and DAERS Demonstration</vt:lpstr>
      <vt:lpstr>CASE STUDY HANDOUT  TO BE REVIEWED FOR  5 MINUTES</vt:lpstr>
      <vt:lpstr>Case Study Summary</vt:lpstr>
      <vt:lpstr>Reporter and Site Information</vt:lpstr>
      <vt:lpstr>Reporting Timeline</vt:lpstr>
      <vt:lpstr>Primary Adverse Event </vt:lpstr>
      <vt:lpstr>Primary Adverse Event</vt:lpstr>
      <vt:lpstr>Primary Adverse Event</vt:lpstr>
      <vt:lpstr>Case Narrative</vt:lpstr>
      <vt:lpstr>Study Product</vt:lpstr>
      <vt:lpstr>Study Product</vt:lpstr>
      <vt:lpstr>Study Product </vt:lpstr>
      <vt:lpstr>ConMeds and Other Events</vt:lpstr>
      <vt:lpstr>Laboratory and Diagnostic Tests</vt:lpstr>
      <vt:lpstr>Submission</vt:lpstr>
      <vt:lpstr>Case Study: Gastroenteritis</vt:lpstr>
      <vt:lpstr>Case Study Update Information</vt:lpstr>
      <vt:lpstr>Submission of Update</vt:lpstr>
      <vt:lpstr>Teaching Points </vt:lpstr>
      <vt:lpstr>Teaching Points</vt:lpstr>
      <vt:lpstr>DAERS Considerations</vt:lpstr>
      <vt:lpstr>How to Report to DAIDS</vt:lpstr>
      <vt:lpstr>Accessing DAERS</vt:lpstr>
      <vt:lpstr>Accessing DAERS</vt:lpstr>
      <vt:lpstr>Where to Get Help</vt:lpstr>
      <vt:lpstr>Questions?</vt:lpstr>
    </vt:vector>
  </TitlesOfParts>
  <Company>TRI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Safety Workshop II: Expedited Reporting and Assessment - New MO Training</dc:title>
  <dc:creator>syonder@tech-res.com;ayoyin@tech-res.com</dc:creator>
  <cp:keywords>Safety, Training, Workshop, Expedited Reporting, Assessment, New MO, Medical Officer</cp:keywords>
  <cp:lastModifiedBy>Singh, Richa</cp:lastModifiedBy>
  <cp:revision>1417</cp:revision>
  <cp:lastPrinted>2016-02-22T19:29:47Z</cp:lastPrinted>
  <dcterms:created xsi:type="dcterms:W3CDTF">2005-12-21T19:06:17Z</dcterms:created>
  <dcterms:modified xsi:type="dcterms:W3CDTF">2017-08-08T14:25:59Z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0x01010067C6250527F9784EA75F546C071A887E</vt:lpwstr>
  </property>
  <property fmtid="{D5CDD505-2E9C-101B-9397-08002B2CF9AE}" pid="3" name="ContentType">
    <vt:lpwstr>Document</vt:lpwstr>
  </property>
  <property fmtid="{D5CDD505-2E9C-101B-9397-08002B2CF9AE}" pid="4" name="ArticulateGUID">
    <vt:lpwstr>8FD0A728-EF3E-4CB7-B6CB-EC58DE0290C6</vt:lpwstr>
  </property>
  <property fmtid="{D5CDD505-2E9C-101B-9397-08002B2CF9AE}" pid="5" name="ArticulatePath">
    <vt:lpwstr>Safety Workshop Part II - Expedited Reporting</vt:lpwstr>
  </property>
</Properties>
</file>